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8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4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2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3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8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8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7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2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2CFD5-62BA-304F-9EF3-3638C98DB8BB}" type="datetimeFigureOut">
              <a:rPr lang="en-US" smtClean="0"/>
              <a:t>27/09/2012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FE7BD-79FC-9A43-922B-39A04D15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1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Innovation systems – from analysis to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Keith Smith</a:t>
            </a:r>
          </a:p>
          <a:p>
            <a:r>
              <a:rPr lang="en-US" dirty="0" smtClean="0"/>
              <a:t>Imperial College London/TIK Oslo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5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systems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Friedrich List on German growth, Alfred Marshall on industrial districts</a:t>
            </a:r>
          </a:p>
          <a:p>
            <a:r>
              <a:rPr lang="en-US" dirty="0" err="1" smtClean="0"/>
              <a:t>Lundvall</a:t>
            </a:r>
            <a:r>
              <a:rPr lang="en-US" dirty="0" smtClean="0"/>
              <a:t>, Nelson on descriptive approaches to specific systems</a:t>
            </a:r>
          </a:p>
          <a:p>
            <a:r>
              <a:rPr lang="en-US" dirty="0" err="1" smtClean="0"/>
              <a:t>Edquist</a:t>
            </a:r>
            <a:r>
              <a:rPr lang="en-US" dirty="0" smtClean="0"/>
              <a:t> on components of systems</a:t>
            </a:r>
          </a:p>
          <a:p>
            <a:r>
              <a:rPr lang="en-US" dirty="0" err="1" smtClean="0"/>
              <a:t>Jackobsson</a:t>
            </a:r>
            <a:r>
              <a:rPr lang="en-US" dirty="0" smtClean="0"/>
              <a:t> et al on systems and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80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and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makers attracted to systems approaches because policies tend to be integrated suites of instruments, not a single measure</a:t>
            </a:r>
          </a:p>
          <a:p>
            <a:r>
              <a:rPr lang="en-US" dirty="0" smtClean="0"/>
              <a:t>Problems then concern what set of instruments, what relative balance between them, what composition, what dynamics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5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functionality and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One approach is to think of functions of a well-performing system. For example: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Identifying opportunities</a:t>
            </a:r>
          </a:p>
          <a:p>
            <a:r>
              <a:rPr lang="en-US" dirty="0" smtClean="0"/>
              <a:t>Allocating resources</a:t>
            </a:r>
          </a:p>
          <a:p>
            <a:r>
              <a:rPr lang="en-US" dirty="0" smtClean="0"/>
              <a:t>Building competence and capability</a:t>
            </a:r>
          </a:p>
          <a:p>
            <a:r>
              <a:rPr lang="en-US" dirty="0" smtClean="0"/>
              <a:t>Securing legitimacy</a:t>
            </a:r>
          </a:p>
          <a:p>
            <a:r>
              <a:rPr lang="en-US" dirty="0" smtClean="0"/>
              <a:t>Creating infrastructures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87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strategic framework: UK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b="1" dirty="0"/>
              <a:t>Strengthening the sharing and </a:t>
            </a:r>
            <a:r>
              <a:rPr lang="en-US" b="1" dirty="0" err="1"/>
              <a:t>disssemination</a:t>
            </a:r>
            <a:r>
              <a:rPr lang="en-US" b="1" dirty="0"/>
              <a:t> of knowledge </a:t>
            </a:r>
            <a:r>
              <a:rPr lang="en-US" dirty="0"/>
              <a:t>(Issue: collaboration/competition)</a:t>
            </a:r>
          </a:p>
          <a:p>
            <a:pPr>
              <a:defRPr/>
            </a:pPr>
            <a:r>
              <a:rPr lang="en-US" b="1" dirty="0"/>
              <a:t>Supporting a coherent and integrated knowledge infrastructure </a:t>
            </a:r>
            <a:r>
              <a:rPr lang="en-US" dirty="0"/>
              <a:t>(Issue: science base/Information infrastructure/Catapult </a:t>
            </a:r>
            <a:r>
              <a:rPr lang="en-US" dirty="0" err="1"/>
              <a:t>centres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b="1" dirty="0"/>
              <a:t>Encouraging business investment in all forms of innovation </a:t>
            </a:r>
            <a:r>
              <a:rPr lang="en-US" dirty="0"/>
              <a:t>(R&amp;D tax credits, corporate governance issues) </a:t>
            </a:r>
          </a:p>
          <a:p>
            <a:pPr>
              <a:defRPr/>
            </a:pPr>
            <a:r>
              <a:rPr lang="en-US" b="1" dirty="0"/>
              <a:t>Improving the innovative capacity of the public sector </a:t>
            </a:r>
            <a:r>
              <a:rPr lang="en-US" dirty="0"/>
              <a:t>(procurement/services/technology selection)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8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basic question…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what extent is innovation performance of an economy (regional or national) an effect of </a:t>
            </a:r>
            <a:r>
              <a:rPr lang="en-US" dirty="0" smtClean="0"/>
              <a:t>individual entrepreneurship</a:t>
            </a:r>
            <a:r>
              <a:rPr lang="en-US" dirty="0" smtClean="0"/>
              <a:t>? </a:t>
            </a:r>
          </a:p>
          <a:p>
            <a:r>
              <a:rPr lang="en-US" dirty="0" smtClean="0"/>
              <a:t>How significant is the individual innovating firm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0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historical 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scientific revolution and </a:t>
            </a:r>
            <a:r>
              <a:rPr lang="en-US" dirty="0" err="1" smtClean="0"/>
              <a:t>industrialisation</a:t>
            </a:r>
            <a:r>
              <a:rPr lang="en-US" dirty="0" smtClean="0"/>
              <a:t>. Role of knowledge institutions.</a:t>
            </a:r>
          </a:p>
          <a:p>
            <a:r>
              <a:rPr lang="en-US" dirty="0" smtClean="0"/>
              <a:t>The rise of mass education</a:t>
            </a:r>
          </a:p>
          <a:p>
            <a:r>
              <a:rPr lang="en-US" dirty="0" smtClean="0"/>
              <a:t>Late 19</a:t>
            </a:r>
            <a:r>
              <a:rPr lang="en-US" baseline="30000" dirty="0" smtClean="0"/>
              <a:t>th</a:t>
            </a:r>
            <a:r>
              <a:rPr lang="en-US" dirty="0" smtClean="0"/>
              <a:t> century – the revolution in innovation methods</a:t>
            </a:r>
          </a:p>
          <a:p>
            <a:r>
              <a:rPr lang="en-US" dirty="0" smtClean="0"/>
              <a:t>The creation of infrastructural institutions – in metrology, oceanography, weather, geology, chemistry, etc. By end C19 all </a:t>
            </a:r>
            <a:r>
              <a:rPr lang="en-US" dirty="0" err="1" smtClean="0"/>
              <a:t>industrialised</a:t>
            </a:r>
            <a:r>
              <a:rPr lang="en-US" dirty="0" smtClean="0"/>
              <a:t> economies had these institutions. (NB Paul David on US geological survey)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analytical 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Collective invention. Time horizons and geographical spreads. </a:t>
            </a:r>
          </a:p>
          <a:p>
            <a:r>
              <a:rPr lang="en-US" dirty="0" smtClean="0"/>
              <a:t>Technological evolution – increasing complexity and scale, </a:t>
            </a:r>
            <a:r>
              <a:rPr lang="en-US" dirty="0" err="1" smtClean="0"/>
              <a:t>multitechnology</a:t>
            </a:r>
            <a:r>
              <a:rPr lang="en-US" dirty="0" smtClean="0"/>
              <a:t> firms, interactive technological development (Babcock and the inclined boiler – role of Singer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Clustered development – regional </a:t>
            </a:r>
            <a:r>
              <a:rPr lang="en-US" dirty="0" err="1" smtClean="0"/>
              <a:t>embeddedness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labour</a:t>
            </a:r>
            <a:r>
              <a:rPr lang="en-US" dirty="0" smtClean="0"/>
              <a:t> markets, education, </a:t>
            </a:r>
            <a:r>
              <a:rPr lang="en-US" dirty="0" err="1" smtClean="0"/>
              <a:t>specialised</a:t>
            </a:r>
            <a:r>
              <a:rPr lang="en-US" dirty="0" smtClean="0"/>
              <a:t> suppliers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3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Institutional frameworks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regulatory frameworks – health, safety, </a:t>
            </a:r>
            <a:r>
              <a:rPr lang="en-US" dirty="0" err="1" smtClean="0"/>
              <a:t>labour</a:t>
            </a:r>
            <a:r>
              <a:rPr lang="en-US" dirty="0" smtClean="0"/>
              <a:t> laws, IPRs</a:t>
            </a:r>
          </a:p>
          <a:p>
            <a:r>
              <a:rPr lang="en-US" dirty="0" smtClean="0"/>
              <a:t>Financial and accounting law</a:t>
            </a:r>
          </a:p>
          <a:p>
            <a:r>
              <a:rPr lang="en-US" dirty="0" smtClean="0"/>
              <a:t>Corporate governance and ownership systems</a:t>
            </a:r>
          </a:p>
          <a:p>
            <a:r>
              <a:rPr lang="en-US" dirty="0" smtClean="0"/>
              <a:t>State-corporate interactions</a:t>
            </a:r>
          </a:p>
          <a:p>
            <a:r>
              <a:rPr lang="en-US" dirty="0" smtClean="0"/>
              <a:t>Resource law and allocation</a:t>
            </a:r>
          </a:p>
          <a:p>
            <a:r>
              <a:rPr lang="en-US" dirty="0" smtClean="0"/>
              <a:t>Infrastructure funding and regulation</a:t>
            </a:r>
          </a:p>
        </p:txBody>
      </p:sp>
    </p:spTree>
    <p:extLst>
      <p:ext uri="{BB962C8B-B14F-4D97-AF65-F5344CB8AC3E}">
        <p14:creationId xmlns:p14="http://schemas.microsoft.com/office/powerpoint/2010/main" val="36231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Physical: roads, </a:t>
            </a:r>
            <a:r>
              <a:rPr lang="en-US" dirty="0" err="1" smtClean="0"/>
              <a:t>harbours</a:t>
            </a:r>
            <a:r>
              <a:rPr lang="en-US" dirty="0" smtClean="0"/>
              <a:t>, energy supply etc. </a:t>
            </a:r>
          </a:p>
          <a:p>
            <a:r>
              <a:rPr lang="en-US" dirty="0" smtClean="0"/>
              <a:t>Knowledge: universities, research institutes, knowledge repositories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Infrastructures improve the </a:t>
            </a:r>
            <a:r>
              <a:rPr lang="en-US" dirty="0" err="1" smtClean="0"/>
              <a:t>capcity</a:t>
            </a:r>
            <a:r>
              <a:rPr lang="en-US" dirty="0" smtClean="0"/>
              <a:t> and cohesion of the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3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empirical aspects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prevalence of interactive learning</a:t>
            </a:r>
          </a:p>
          <a:p>
            <a:r>
              <a:rPr lang="en-US" dirty="0" smtClean="0"/>
              <a:t>Persistence of supply chains and trade relationships</a:t>
            </a:r>
          </a:p>
          <a:p>
            <a:r>
              <a:rPr lang="en-US" dirty="0" smtClean="0"/>
              <a:t>The pervasiveness of public-private interactions, and the ‘developmental state’</a:t>
            </a:r>
          </a:p>
          <a:p>
            <a:r>
              <a:rPr lang="en-US" dirty="0" smtClean="0"/>
              <a:t>The existence and roles of knowledge institutions</a:t>
            </a:r>
          </a:p>
          <a:p>
            <a:r>
              <a:rPr lang="en-US" dirty="0" smtClean="0"/>
              <a:t>The trajectories of ‘core’ or ‘macro’ innovations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0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‘Macro’ innovations – where do they come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Railroads, shipping,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The modern era – computing, </a:t>
            </a:r>
            <a:r>
              <a:rPr lang="en-US" dirty="0" err="1" smtClean="0"/>
              <a:t>pharma</a:t>
            </a:r>
            <a:r>
              <a:rPr lang="en-US" dirty="0" smtClean="0"/>
              <a:t>, large </a:t>
            </a:r>
            <a:r>
              <a:rPr lang="en-US" dirty="0" err="1" smtClean="0"/>
              <a:t>commerical</a:t>
            </a:r>
            <a:r>
              <a:rPr lang="en-US" dirty="0" smtClean="0"/>
              <a:t> aircraft, jet transport, digital telecoms, space-based communications, GPS, the mobile telephone, health innovations (lenses)</a:t>
            </a:r>
          </a:p>
          <a:p>
            <a:r>
              <a:rPr lang="en-US" dirty="0" smtClean="0"/>
              <a:t>The pattern here is interactive</a:t>
            </a:r>
            <a:r>
              <a:rPr lang="en-US" dirty="0" smtClean="0"/>
              <a:t>. Many originate with public support, public institutions, procurement, regulatory support.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9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Stable created structures of institutions, </a:t>
            </a:r>
            <a:r>
              <a:rPr lang="en-US" dirty="0" err="1" smtClean="0"/>
              <a:t>organisations</a:t>
            </a:r>
            <a:r>
              <a:rPr lang="en-US" dirty="0" smtClean="0"/>
              <a:t> and infrastructures that provide innovation components and shape the innovation environment at regional, national or supranational levels.</a:t>
            </a:r>
          </a:p>
        </p:txBody>
      </p:sp>
    </p:spTree>
    <p:extLst>
      <p:ext uri="{BB962C8B-B14F-4D97-AF65-F5344CB8AC3E}">
        <p14:creationId xmlns:p14="http://schemas.microsoft.com/office/powerpoint/2010/main" val="3678632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561</Words>
  <Application>Microsoft Macintosh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Innovation systems – from analysis to policy</vt:lpstr>
      <vt:lpstr>A basic question…</vt:lpstr>
      <vt:lpstr>Some historical foundations</vt:lpstr>
      <vt:lpstr>Some analytical foundations</vt:lpstr>
      <vt:lpstr>Institutional frameworks </vt:lpstr>
      <vt:lpstr>Infrastructures</vt:lpstr>
      <vt:lpstr>Some empirical aspects of innovation</vt:lpstr>
      <vt:lpstr>‘Macro’ innovations – where do they come from</vt:lpstr>
      <vt:lpstr>Innovation systems</vt:lpstr>
      <vt:lpstr>Innovation systems literature</vt:lpstr>
      <vt:lpstr>Systems and policy</vt:lpstr>
      <vt:lpstr>System functionality and policy</vt:lpstr>
      <vt:lpstr>A strategic framework: UK priorities</vt:lpstr>
    </vt:vector>
  </TitlesOfParts>
  <Company>IAKH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systems – from analysis to policy</dc:title>
  <dc:creator>Kristine  Bruland</dc:creator>
  <cp:lastModifiedBy>Kristine  Bruland</cp:lastModifiedBy>
  <cp:revision>6</cp:revision>
  <dcterms:created xsi:type="dcterms:W3CDTF">2012-09-27T04:50:03Z</dcterms:created>
  <dcterms:modified xsi:type="dcterms:W3CDTF">2012-09-27T06:56:01Z</dcterms:modified>
</cp:coreProperties>
</file>