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thonyarundel:UNU-MERIT-2012:CIS%202012:CIS%20Research%20themes%20over%20ti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050"/>
              <a:t>Academic</a:t>
            </a:r>
            <a:r>
              <a:rPr lang="en-US" sz="1050" baseline="0"/>
              <a:t> p</a:t>
            </a:r>
            <a:r>
              <a:rPr lang="en-US" sz="1050"/>
              <a:t>apers</a:t>
            </a:r>
            <a:r>
              <a:rPr lang="en-US" sz="1050" baseline="0"/>
              <a:t> (in English) </a:t>
            </a:r>
            <a:r>
              <a:rPr lang="en-US" sz="1050"/>
              <a:t>using Community</a:t>
            </a:r>
            <a:r>
              <a:rPr lang="en-US" sz="1050" baseline="0"/>
              <a:t> </a:t>
            </a:r>
            <a:r>
              <a:rPr lang="en-US" sz="1050"/>
              <a:t>Innovation Survey data (1994-2011)</a:t>
            </a:r>
          </a:p>
        </c:rich>
      </c:tx>
      <c:layout>
        <c:manualLayout>
          <c:xMode val="edge"/>
          <c:yMode val="edge"/>
          <c:x val="0.122939085739283"/>
          <c:y val="0.0377149500607726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5904575219744"/>
          <c:y val="0.195900316938791"/>
          <c:w val="0.819103328441096"/>
          <c:h val="0.6150358787613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'Figures (updated)'!$B$40</c:f>
              <c:strCache>
                <c:ptCount val="1"/>
                <c:pt idx="0">
                  <c:v>Cumulative Number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'Figures (updated)'!$A$41:$A$57</c:f>
              <c:numCache>
                <c:formatCode>General</c:formatCode>
                <c:ptCount val="17"/>
                <c:pt idx="0">
                  <c:v>1994.0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</c:numCache>
            </c:numRef>
          </c:cat>
          <c:val>
            <c:numRef>
              <c:f>'Figures (updated)'!$B$41:$B$57</c:f>
              <c:numCache>
                <c:formatCode>General</c:formatCode>
                <c:ptCount val="17"/>
                <c:pt idx="0">
                  <c:v>4.0</c:v>
                </c:pt>
                <c:pt idx="1">
                  <c:v>9.0</c:v>
                </c:pt>
                <c:pt idx="2">
                  <c:v>14.0</c:v>
                </c:pt>
                <c:pt idx="3">
                  <c:v>20.0</c:v>
                </c:pt>
                <c:pt idx="4">
                  <c:v>27.0</c:v>
                </c:pt>
                <c:pt idx="5">
                  <c:v>34.0</c:v>
                </c:pt>
                <c:pt idx="6">
                  <c:v>50.0</c:v>
                </c:pt>
                <c:pt idx="7">
                  <c:v>81.0</c:v>
                </c:pt>
                <c:pt idx="8">
                  <c:v>100.0</c:v>
                </c:pt>
                <c:pt idx="9">
                  <c:v>140.0</c:v>
                </c:pt>
                <c:pt idx="10">
                  <c:v>165.0</c:v>
                </c:pt>
                <c:pt idx="11">
                  <c:v>182.0</c:v>
                </c:pt>
                <c:pt idx="12">
                  <c:v>211.0</c:v>
                </c:pt>
                <c:pt idx="13">
                  <c:v>261.0</c:v>
                </c:pt>
                <c:pt idx="14">
                  <c:v>316.0</c:v>
                </c:pt>
                <c:pt idx="15">
                  <c:v>366.0</c:v>
                </c:pt>
                <c:pt idx="16">
                  <c:v>427.0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7529432"/>
        <c:axId val="2117535704"/>
      </c:barChart>
      <c:lineChart>
        <c:grouping val="standard"/>
        <c:varyColors val="0"/>
        <c:ser>
          <c:idx val="0"/>
          <c:order val="1"/>
          <c:tx>
            <c:strRef>
              <c:f>'Figures (updated)'!$C$40</c:f>
              <c:strCache>
                <c:ptCount val="1"/>
                <c:pt idx="0">
                  <c:v>Annual Count</c:v>
                </c:pt>
              </c:strCache>
            </c:strRef>
          </c:tx>
          <c:cat>
            <c:numRef>
              <c:f>'Figures (updated)'!$A$41:$A$57</c:f>
              <c:numCache>
                <c:formatCode>General</c:formatCode>
                <c:ptCount val="17"/>
                <c:pt idx="0">
                  <c:v>1994.0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</c:numCache>
            </c:numRef>
          </c:cat>
          <c:val>
            <c:numRef>
              <c:f>'Figures (updated)'!$C$41:$C$57</c:f>
              <c:numCache>
                <c:formatCode>General</c:formatCode>
                <c:ptCount val="17"/>
                <c:pt idx="0">
                  <c:v>4.0</c:v>
                </c:pt>
                <c:pt idx="1">
                  <c:v>5.0</c:v>
                </c:pt>
                <c:pt idx="2">
                  <c:v>5.0</c:v>
                </c:pt>
                <c:pt idx="3">
                  <c:v>6.0</c:v>
                </c:pt>
                <c:pt idx="4">
                  <c:v>7.0</c:v>
                </c:pt>
                <c:pt idx="5">
                  <c:v>7.0</c:v>
                </c:pt>
                <c:pt idx="6">
                  <c:v>16.0</c:v>
                </c:pt>
                <c:pt idx="7">
                  <c:v>31.0</c:v>
                </c:pt>
                <c:pt idx="8">
                  <c:v>19.0</c:v>
                </c:pt>
                <c:pt idx="9">
                  <c:v>40.0</c:v>
                </c:pt>
                <c:pt idx="10">
                  <c:v>25.0</c:v>
                </c:pt>
                <c:pt idx="11">
                  <c:v>17.0</c:v>
                </c:pt>
                <c:pt idx="12">
                  <c:v>29.0</c:v>
                </c:pt>
                <c:pt idx="13">
                  <c:v>50.0</c:v>
                </c:pt>
                <c:pt idx="14">
                  <c:v>55.0</c:v>
                </c:pt>
                <c:pt idx="15">
                  <c:v>50.0</c:v>
                </c:pt>
                <c:pt idx="16">
                  <c:v>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7472760"/>
        <c:axId val="2117469784"/>
      </c:lineChart>
      <c:catAx>
        <c:axId val="2117529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100"/>
                  <a:t>Publication year</a:t>
                </a:r>
              </a:p>
            </c:rich>
          </c:tx>
          <c:layout>
            <c:manualLayout>
              <c:xMode val="edge"/>
              <c:yMode val="edge"/>
              <c:x val="0.43994249271663"/>
              <c:y val="0.89066298375572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1753570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175357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/>
                  <a:t>Number of studies</a:t>
                </a:r>
              </a:p>
            </c:rich>
          </c:tx>
          <c:layout>
            <c:manualLayout>
              <c:xMode val="edge"/>
              <c:yMode val="edge"/>
              <c:x val="0.00666302128900554"/>
              <c:y val="0.3146777290422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17529432"/>
        <c:crosses val="autoZero"/>
        <c:crossBetween val="between"/>
      </c:valAx>
      <c:valAx>
        <c:axId val="2117469784"/>
        <c:scaling>
          <c:orientation val="minMax"/>
          <c:max val="100.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7472760"/>
        <c:crosses val="max"/>
        <c:crossBetween val="between"/>
      </c:valAx>
      <c:catAx>
        <c:axId val="2117472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117469784"/>
        <c:crosses val="autoZero"/>
        <c:auto val="0"/>
        <c:lblAlgn val="ctr"/>
        <c:lblOffset val="100"/>
        <c:noMultiLvlLbl val="0"/>
      </c:catAx>
      <c:spPr>
        <a:solidFill>
          <a:srgbClr val="FFFFCC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10518493740546"/>
          <c:y val="0.269875146462672"/>
          <c:w val="0.221453506301268"/>
          <c:h val="0.095017511982668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969696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5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9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1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7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8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7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0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8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F9BB6-E185-2741-92EE-B942A60B70AC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B72A0-1BC8-F74C-8EAB-2A532BBE4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7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Innovation Measurement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Keith Smith</a:t>
            </a:r>
          </a:p>
          <a:p>
            <a:r>
              <a:rPr lang="en-US" dirty="0" smtClean="0"/>
              <a:t>Imperial College London/TIK Oslo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638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Bibliometric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on scientific publication and citations (publications from ‘World of Science’, citations from Science Citation Index)</a:t>
            </a:r>
          </a:p>
          <a:p>
            <a:r>
              <a:rPr lang="en-US" dirty="0" smtClean="0"/>
              <a:t>Widely collected and widely available by field</a:t>
            </a:r>
          </a:p>
          <a:p>
            <a:r>
              <a:rPr lang="en-US" dirty="0" smtClean="0"/>
              <a:t>‘High Impact’ publications are in the top 1 percent of highly cited publications</a:t>
            </a:r>
          </a:p>
          <a:p>
            <a:r>
              <a:rPr lang="en-US" dirty="0" smtClean="0"/>
              <a:t>Can map relative national performance, filed changes, international collaboration</a:t>
            </a:r>
          </a:p>
          <a:p>
            <a:r>
              <a:rPr lang="en-US" dirty="0" smtClean="0"/>
              <a:t>Can indicate surprising changes in world patterns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07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Emerged in 1980s as researcher-driven exercises in France, Germany, USA, Italy, Scandinavia</a:t>
            </a:r>
          </a:p>
          <a:p>
            <a:r>
              <a:rPr lang="en-US" dirty="0" smtClean="0"/>
              <a:t>Development of OECD ‘Innovation manual’ (the ‘Oslo Manual’) in early 1990s</a:t>
            </a:r>
          </a:p>
          <a:p>
            <a:r>
              <a:rPr lang="en-US" dirty="0" smtClean="0"/>
              <a:t>First Community Innovation Survey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908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Community Innovation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Covers: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Direct outputs of innovation – sales from new and technologically changed products</a:t>
            </a:r>
          </a:p>
          <a:p>
            <a:r>
              <a:rPr lang="en-US" dirty="0" smtClean="0"/>
              <a:t>Inputs – R&amp;D, design, marketing, training, acquisition of </a:t>
            </a:r>
            <a:r>
              <a:rPr lang="en-US" dirty="0" err="1" smtClean="0"/>
              <a:t>licences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Collaboration – partners and locations</a:t>
            </a:r>
          </a:p>
          <a:p>
            <a:r>
              <a:rPr lang="en-US" dirty="0" smtClean="0"/>
              <a:t>Sources of information</a:t>
            </a:r>
          </a:p>
          <a:p>
            <a:r>
              <a:rPr lang="en-US" dirty="0" smtClean="0"/>
              <a:t>Incentives and Obstacles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28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Now implemented six times, currently every two years</a:t>
            </a:r>
          </a:p>
          <a:p>
            <a:r>
              <a:rPr lang="en-US" dirty="0" smtClean="0"/>
              <a:t>Funded and overseen by European Commission (Eurostat in Luxembourg)</a:t>
            </a:r>
          </a:p>
          <a:p>
            <a:r>
              <a:rPr lang="en-US" dirty="0" smtClean="0"/>
              <a:t>Frequently revised by R&amp;D and Innovation working party – covers sampling and collection methodologies</a:t>
            </a:r>
          </a:p>
          <a:p>
            <a:r>
              <a:rPr lang="en-US" dirty="0" smtClean="0"/>
              <a:t>Also collected in Canada, Australia, China, India, Brazil, Russia, South Africa.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383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CIS results – what did we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Innovation drives growth – the CDM model</a:t>
            </a:r>
          </a:p>
          <a:p>
            <a:r>
              <a:rPr lang="en-US" dirty="0" smtClean="0"/>
              <a:t>Much weaker role of R&amp;D than expected</a:t>
            </a:r>
          </a:p>
          <a:p>
            <a:r>
              <a:rPr lang="en-US" dirty="0" smtClean="0"/>
              <a:t>Pervasiveness of innovation – especially in ‘low tech’ sectors</a:t>
            </a:r>
          </a:p>
          <a:p>
            <a:r>
              <a:rPr lang="en-US" dirty="0" smtClean="0"/>
              <a:t>Asymmetry in innovation performance </a:t>
            </a:r>
          </a:p>
          <a:p>
            <a:r>
              <a:rPr lang="en-US" dirty="0" smtClean="0"/>
              <a:t>Central role of collaboration</a:t>
            </a:r>
          </a:p>
          <a:p>
            <a:r>
              <a:rPr lang="en-US" dirty="0" smtClean="0"/>
              <a:t>Characteristics of highly innovating firms (distributed across all sectors)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33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Publications using CIS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828800" y="2009775"/>
          <a:ext cx="5486400" cy="2838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0131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Publications and versions of CIS 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rcRect t="2923" b="2923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600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Economy-wide data enables a structural, </a:t>
            </a:r>
            <a:r>
              <a:rPr lang="en-US" dirty="0" err="1" smtClean="0"/>
              <a:t>generalisable</a:t>
            </a:r>
            <a:r>
              <a:rPr lang="en-US" dirty="0" smtClean="0"/>
              <a:t> view to emerge</a:t>
            </a:r>
          </a:p>
          <a:p>
            <a:r>
              <a:rPr lang="en-US" dirty="0" smtClean="0"/>
              <a:t>It allows us to explore the properties of a system as a whole</a:t>
            </a:r>
          </a:p>
          <a:p>
            <a:r>
              <a:rPr lang="en-US" dirty="0" smtClean="0"/>
              <a:t>It helps us to identify where the really relevant questions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1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background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Historically, 3 sources of data:</a:t>
            </a:r>
          </a:p>
          <a:p>
            <a:r>
              <a:rPr lang="en-US" dirty="0" smtClean="0"/>
              <a:t>R&amp;D</a:t>
            </a:r>
          </a:p>
          <a:p>
            <a:r>
              <a:rPr lang="en-US" dirty="0" smtClean="0"/>
              <a:t>Patents</a:t>
            </a:r>
          </a:p>
          <a:p>
            <a:r>
              <a:rPr lang="en-US" dirty="0" err="1" smtClean="0"/>
              <a:t>Bibliometric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Each has more or less serious problems as innovation indicators</a:t>
            </a:r>
          </a:p>
        </p:txBody>
      </p:sp>
    </p:spTree>
    <p:extLst>
      <p:ext uri="{BB962C8B-B14F-4D97-AF65-F5344CB8AC3E}">
        <p14:creationId xmlns:p14="http://schemas.microsoft.com/office/powerpoint/2010/main" val="85887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existing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All have problems with their conceptual and definitional bases</a:t>
            </a:r>
          </a:p>
          <a:p>
            <a:r>
              <a:rPr lang="en-US" dirty="0" smtClean="0"/>
              <a:t>Two are by-products of legal or institutional processes – patent law or academic publishing conventions</a:t>
            </a:r>
          </a:p>
          <a:p>
            <a:r>
              <a:rPr lang="en-US" dirty="0" smtClean="0"/>
              <a:t>None focus directly on innovation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941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and Development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Collected by survey, procedures </a:t>
            </a:r>
            <a:r>
              <a:rPr lang="en-US" dirty="0" err="1" smtClean="0"/>
              <a:t>formalised</a:t>
            </a:r>
            <a:r>
              <a:rPr lang="en-US" dirty="0" smtClean="0"/>
              <a:t> in OECD ‘</a:t>
            </a:r>
            <a:r>
              <a:rPr lang="en-US" dirty="0" err="1" smtClean="0"/>
              <a:t>Frascati</a:t>
            </a:r>
            <a:r>
              <a:rPr lang="en-US" dirty="0" smtClean="0"/>
              <a:t> Manual’ (1968)</a:t>
            </a:r>
          </a:p>
          <a:p>
            <a:r>
              <a:rPr lang="en-US" dirty="0" smtClean="0"/>
              <a:t>Collects data on expenditure on R&amp;D, personnel employed (in FTEs), types of research (basic, strategic, applied, experimental), object (by field)</a:t>
            </a:r>
          </a:p>
          <a:p>
            <a:r>
              <a:rPr lang="en-US" dirty="0" smtClean="0"/>
              <a:t>Monitored by OECD NESTI working party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53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R&amp;D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common indicator: ‘R&amp;D Intensity’ </a:t>
            </a:r>
          </a:p>
          <a:p>
            <a:r>
              <a:rPr lang="en-US" dirty="0" smtClean="0"/>
              <a:t>R&amp;D Intensity = R&amp;D/GDP or R&amp;D/GVA ratio</a:t>
            </a:r>
          </a:p>
          <a:p>
            <a:r>
              <a:rPr lang="en-US" dirty="0" smtClean="0"/>
              <a:t>Countries and firms can be ranked using this ratio</a:t>
            </a:r>
          </a:p>
          <a:p>
            <a:r>
              <a:rPr lang="en-US" dirty="0" smtClean="0"/>
              <a:t>It is often used as a policy target (Norway – target to reach OECD average for R&amp;D/GDP; EU target ‘to reach 3%’)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45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R&amp;D intensity indicator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overall indicator reflects not only R&amp;D effort but also the industrial structure of the country</a:t>
            </a:r>
          </a:p>
          <a:p>
            <a:r>
              <a:rPr lang="en-US" dirty="0" smtClean="0"/>
              <a:t>If the country is heavily based on low R&amp;D industries, then the aggregate indicator will be low even if the country is relatively R&amp;D intensive – so the aggregate intensity indicator is misleading as in terms of country efforts (Norway has low R&amp;D/GDP even though it is relatively high in many industries)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56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R&amp;D and high tech 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OECD uses R&amp;D to </a:t>
            </a:r>
            <a:r>
              <a:rPr lang="en-US" dirty="0"/>
              <a:t>d</a:t>
            </a:r>
            <a:r>
              <a:rPr lang="en-US" dirty="0" smtClean="0"/>
              <a:t>istinguish between technology intensity of industries</a:t>
            </a:r>
          </a:p>
          <a:p>
            <a:r>
              <a:rPr lang="en-US" dirty="0" smtClean="0"/>
              <a:t>High tech= &gt;4% R&amp;D/GVA ratio</a:t>
            </a:r>
          </a:p>
          <a:p>
            <a:r>
              <a:rPr lang="en-US" dirty="0" smtClean="0"/>
              <a:t>Medium tech = between 1 and 4 %</a:t>
            </a:r>
          </a:p>
          <a:p>
            <a:r>
              <a:rPr lang="en-US" dirty="0" smtClean="0"/>
              <a:t>Low tech = &lt;1%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this only indicates R&amp;D performance, it does not reflect use of science, non-R&amp;D inputs, technology flows etc. By this criterion food is a low tech sector, when actually it is strongly science using.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93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patent is a grant of monopoly use of a discovery, usually for a period of 17 years</a:t>
            </a:r>
          </a:p>
          <a:p>
            <a:r>
              <a:rPr lang="en-US" dirty="0" smtClean="0"/>
              <a:t>The discovery must be an advance in the state of the art, and non-obvious</a:t>
            </a:r>
          </a:p>
          <a:p>
            <a:r>
              <a:rPr lang="en-US" dirty="0" smtClean="0"/>
              <a:t>Problems: patents are only rarely taken into use. Their economic value usually varies enormously. Very few firms patent. Research shows that patenting is not a strong method of appropriation.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188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784</Words>
  <Application>Microsoft Macintosh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Innovation Measurement</vt:lpstr>
      <vt:lpstr>Why do we need data?</vt:lpstr>
      <vt:lpstr>The background issues</vt:lpstr>
      <vt:lpstr>Problems with existing indicators</vt:lpstr>
      <vt:lpstr>Research and Development Data</vt:lpstr>
      <vt:lpstr>R&amp;D Indicators</vt:lpstr>
      <vt:lpstr>Problems with R&amp;D intensity indicator</vt:lpstr>
      <vt:lpstr>R&amp;D and high tech sectors</vt:lpstr>
      <vt:lpstr>Patents</vt:lpstr>
      <vt:lpstr>Bibliometric data</vt:lpstr>
      <vt:lpstr>Innovation indicators</vt:lpstr>
      <vt:lpstr>The Community Innovation Survey</vt:lpstr>
      <vt:lpstr>CIS</vt:lpstr>
      <vt:lpstr>Main CIS results – what did we learn</vt:lpstr>
      <vt:lpstr>Publications using CIS</vt:lpstr>
      <vt:lpstr>Publications and versions of CIS </vt:lpstr>
    </vt:vector>
  </TitlesOfParts>
  <Company>IAKH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Measurement</dc:title>
  <dc:creator>Kristine  Bruland</dc:creator>
  <cp:lastModifiedBy>Kristine  Bruland</cp:lastModifiedBy>
  <cp:revision>11</cp:revision>
  <dcterms:created xsi:type="dcterms:W3CDTF">2012-09-26T07:02:57Z</dcterms:created>
  <dcterms:modified xsi:type="dcterms:W3CDTF">2012-09-27T06:51:15Z</dcterms:modified>
</cp:coreProperties>
</file>