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310" r:id="rId2"/>
    <p:sldId id="311" r:id="rId3"/>
    <p:sldId id="312" r:id="rId4"/>
    <p:sldId id="335" r:id="rId5"/>
    <p:sldId id="334" r:id="rId6"/>
    <p:sldId id="333" r:id="rId7"/>
    <p:sldId id="315" r:id="rId8"/>
    <p:sldId id="326" r:id="rId9"/>
    <p:sldId id="329" r:id="rId10"/>
    <p:sldId id="313" r:id="rId11"/>
    <p:sldId id="316" r:id="rId12"/>
    <p:sldId id="338" r:id="rId13"/>
    <p:sldId id="339" r:id="rId14"/>
    <p:sldId id="317" r:id="rId15"/>
    <p:sldId id="307" r:id="rId16"/>
    <p:sldId id="287" r:id="rId17"/>
    <p:sldId id="327" r:id="rId18"/>
    <p:sldId id="282" r:id="rId19"/>
    <p:sldId id="290" r:id="rId20"/>
    <p:sldId id="308" r:id="rId21"/>
    <p:sldId id="322" r:id="rId22"/>
    <p:sldId id="300" r:id="rId23"/>
    <p:sldId id="292" r:id="rId24"/>
    <p:sldId id="275" r:id="rId25"/>
    <p:sldId id="318" r:id="rId26"/>
    <p:sldId id="295" r:id="rId27"/>
    <p:sldId id="319" r:id="rId28"/>
    <p:sldId id="260" r:id="rId29"/>
    <p:sldId id="281" r:id="rId30"/>
    <p:sldId id="323" r:id="rId31"/>
    <p:sldId id="336" r:id="rId32"/>
    <p:sldId id="309" r:id="rId33"/>
    <p:sldId id="263" r:id="rId34"/>
    <p:sldId id="331" r:id="rId35"/>
    <p:sldId id="302" r:id="rId36"/>
    <p:sldId id="303" r:id="rId37"/>
    <p:sldId id="297" r:id="rId38"/>
    <p:sldId id="298" r:id="rId39"/>
    <p:sldId id="337" r:id="rId40"/>
    <p:sldId id="340" r:id="rId4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787"/>
    <p:restoredTop sz="97993" autoAdjust="0"/>
  </p:normalViewPr>
  <p:slideViewPr>
    <p:cSldViewPr>
      <p:cViewPr>
        <p:scale>
          <a:sx n="70" d="100"/>
          <a:sy n="70" d="100"/>
        </p:scale>
        <p:origin x="-130" y="28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755"/>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owery\Documents\Conferences\OsloSept2012\Univshar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owery\Documents\Conferences\OsloSept2012\Univshar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owery\Documents\Conferences\OsloSept2012\Univshare.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C:\Users\mowery\Documents\UIBook\SourcePerformRD1953_2008.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US University performance share of total US basic research, 1953 - 2009 (inc. FFRDCs)</a:t>
            </a:r>
          </a:p>
        </c:rich>
      </c:tx>
      <c:layout/>
    </c:title>
    <c:plotArea>
      <c:layout/>
      <c:lineChart>
        <c:grouping val="standard"/>
        <c:ser>
          <c:idx val="0"/>
          <c:order val="0"/>
          <c:marker>
            <c:symbol val="none"/>
          </c:marker>
          <c:cat>
            <c:numRef>
              <c:f>Sheet1!$A$231:$A$287</c:f>
              <c:numCache>
                <c:formatCode>General</c:formatCode>
                <c:ptCount val="57"/>
                <c:pt idx="0">
                  <c:v>1953</c:v>
                </c:pt>
                <c:pt idx="1">
                  <c:v>1954</c:v>
                </c:pt>
                <c:pt idx="2">
                  <c:v>1955</c:v>
                </c:pt>
                <c:pt idx="3">
                  <c:v>1956</c:v>
                </c:pt>
                <c:pt idx="4">
                  <c:v>1957</c:v>
                </c:pt>
                <c:pt idx="5">
                  <c:v>1958</c:v>
                </c:pt>
                <c:pt idx="6">
                  <c:v>1959</c:v>
                </c:pt>
                <c:pt idx="7">
                  <c:v>1960</c:v>
                </c:pt>
                <c:pt idx="8">
                  <c:v>1961</c:v>
                </c:pt>
                <c:pt idx="9">
                  <c:v>1962</c:v>
                </c:pt>
                <c:pt idx="10">
                  <c:v>1963</c:v>
                </c:pt>
                <c:pt idx="11">
                  <c:v>1964</c:v>
                </c:pt>
                <c:pt idx="12">
                  <c:v>1965</c:v>
                </c:pt>
                <c:pt idx="13">
                  <c:v>1966</c:v>
                </c:pt>
                <c:pt idx="14">
                  <c:v>1967</c:v>
                </c:pt>
                <c:pt idx="15">
                  <c:v>1968</c:v>
                </c:pt>
                <c:pt idx="16">
                  <c:v>1969</c:v>
                </c:pt>
                <c:pt idx="17">
                  <c:v>1970</c:v>
                </c:pt>
                <c:pt idx="18">
                  <c:v>1971</c:v>
                </c:pt>
                <c:pt idx="19">
                  <c:v>1972</c:v>
                </c:pt>
                <c:pt idx="20">
                  <c:v>1973</c:v>
                </c:pt>
                <c:pt idx="21">
                  <c:v>1974</c:v>
                </c:pt>
                <c:pt idx="22">
                  <c:v>1975</c:v>
                </c:pt>
                <c:pt idx="23">
                  <c:v>1976</c:v>
                </c:pt>
                <c:pt idx="24">
                  <c:v>1977</c:v>
                </c:pt>
                <c:pt idx="25">
                  <c:v>1978</c:v>
                </c:pt>
                <c:pt idx="26">
                  <c:v>1979</c:v>
                </c:pt>
                <c:pt idx="27">
                  <c:v>1980</c:v>
                </c:pt>
                <c:pt idx="28">
                  <c:v>1981</c:v>
                </c:pt>
                <c:pt idx="29">
                  <c:v>1982</c:v>
                </c:pt>
                <c:pt idx="30">
                  <c:v>1983</c:v>
                </c:pt>
                <c:pt idx="31">
                  <c:v>1984</c:v>
                </c:pt>
                <c:pt idx="32">
                  <c:v>1985</c:v>
                </c:pt>
                <c:pt idx="33">
                  <c:v>1986</c:v>
                </c:pt>
                <c:pt idx="34">
                  <c:v>1987</c:v>
                </c:pt>
                <c:pt idx="35">
                  <c:v>1988</c:v>
                </c:pt>
                <c:pt idx="36">
                  <c:v>1989</c:v>
                </c:pt>
                <c:pt idx="37">
                  <c:v>1990</c:v>
                </c:pt>
                <c:pt idx="38">
                  <c:v>1991</c:v>
                </c:pt>
                <c:pt idx="39">
                  <c:v>1992</c:v>
                </c:pt>
                <c:pt idx="40">
                  <c:v>1993</c:v>
                </c:pt>
                <c:pt idx="41">
                  <c:v>1994</c:v>
                </c:pt>
                <c:pt idx="42">
                  <c:v>1995</c:v>
                </c:pt>
                <c:pt idx="43">
                  <c:v>1996</c:v>
                </c:pt>
                <c:pt idx="44">
                  <c:v>1997</c:v>
                </c:pt>
                <c:pt idx="45">
                  <c:v>1998</c:v>
                </c:pt>
                <c:pt idx="46">
                  <c:v>1999</c:v>
                </c:pt>
                <c:pt idx="47">
                  <c:v>2000</c:v>
                </c:pt>
                <c:pt idx="48">
                  <c:v>2001</c:v>
                </c:pt>
                <c:pt idx="49">
                  <c:v>2002</c:v>
                </c:pt>
                <c:pt idx="50">
                  <c:v>2003</c:v>
                </c:pt>
                <c:pt idx="51">
                  <c:v>2004</c:v>
                </c:pt>
                <c:pt idx="52">
                  <c:v>2005</c:v>
                </c:pt>
                <c:pt idx="53">
                  <c:v>2006</c:v>
                </c:pt>
                <c:pt idx="54">
                  <c:v>2007</c:v>
                </c:pt>
                <c:pt idx="55">
                  <c:v>2008</c:v>
                </c:pt>
                <c:pt idx="56">
                  <c:v>2009</c:v>
                </c:pt>
              </c:numCache>
            </c:numRef>
          </c:cat>
          <c:val>
            <c:numRef>
              <c:f>Sheet1!$G$231:$G$287</c:f>
              <c:numCache>
                <c:formatCode>General</c:formatCode>
                <c:ptCount val="57"/>
                <c:pt idx="0">
                  <c:v>0.34565217391304454</c:v>
                </c:pt>
                <c:pt idx="1">
                  <c:v>0.37721021611001981</c:v>
                </c:pt>
                <c:pt idx="2">
                  <c:v>0.39723661485319517</c:v>
                </c:pt>
                <c:pt idx="3">
                  <c:v>0.38718662952646327</c:v>
                </c:pt>
                <c:pt idx="4">
                  <c:v>0.40909090909090967</c:v>
                </c:pt>
                <c:pt idx="5">
                  <c:v>0.42055084745762761</c:v>
                </c:pt>
                <c:pt idx="6">
                  <c:v>0.44434222631094833</c:v>
                </c:pt>
                <c:pt idx="7">
                  <c:v>0.45956454121306434</c:v>
                </c:pt>
                <c:pt idx="8">
                  <c:v>0.47883597883597939</c:v>
                </c:pt>
                <c:pt idx="9">
                  <c:v>0.48519736842105265</c:v>
                </c:pt>
                <c:pt idx="10">
                  <c:v>0.51252955082742258</c:v>
                </c:pt>
                <c:pt idx="11">
                  <c:v>0.53046744574290228</c:v>
                </c:pt>
                <c:pt idx="12">
                  <c:v>0.54016516516516422</c:v>
                </c:pt>
                <c:pt idx="13">
                  <c:v>0.55255972696245736</c:v>
                </c:pt>
                <c:pt idx="14">
                  <c:v>0.57354797979797956</c:v>
                </c:pt>
                <c:pt idx="15">
                  <c:v>0.57968009478672988</c:v>
                </c:pt>
                <c:pt idx="16">
                  <c:v>0.58034947006588522</c:v>
                </c:pt>
                <c:pt idx="17">
                  <c:v>0.5898720089037286</c:v>
                </c:pt>
                <c:pt idx="18">
                  <c:v>0.59677419354838868</c:v>
                </c:pt>
                <c:pt idx="19">
                  <c:v>0.59948051948051961</c:v>
                </c:pt>
                <c:pt idx="20">
                  <c:v>0.59673090997804368</c:v>
                </c:pt>
                <c:pt idx="21">
                  <c:v>0.59787186876524068</c:v>
                </c:pt>
                <c:pt idx="22">
                  <c:v>0.60635897435897546</c:v>
                </c:pt>
                <c:pt idx="23">
                  <c:v>0.60134003350083942</c:v>
                </c:pt>
                <c:pt idx="24">
                  <c:v>0.60486018641811035</c:v>
                </c:pt>
                <c:pt idx="25">
                  <c:v>0.61531829285816964</c:v>
                </c:pt>
                <c:pt idx="26">
                  <c:v>0.62251148545176049</c:v>
                </c:pt>
                <c:pt idx="27">
                  <c:v>0.62687249857061289</c:v>
                </c:pt>
                <c:pt idx="28">
                  <c:v>0.62342099813626006</c:v>
                </c:pt>
                <c:pt idx="29">
                  <c:v>0.60623415641723777</c:v>
                </c:pt>
                <c:pt idx="30">
                  <c:v>0.59377104377104362</c:v>
                </c:pt>
                <c:pt idx="31">
                  <c:v>0.58910891089108963</c:v>
                </c:pt>
                <c:pt idx="32">
                  <c:v>0.59784377542717726</c:v>
                </c:pt>
                <c:pt idx="33">
                  <c:v>0.57467646030080544</c:v>
                </c:pt>
                <c:pt idx="34">
                  <c:v>0.58059628807964836</c:v>
                </c:pt>
                <c:pt idx="35">
                  <c:v>0.58705210491736826</c:v>
                </c:pt>
                <c:pt idx="36">
                  <c:v>0.57512219633639394</c:v>
                </c:pt>
                <c:pt idx="37">
                  <c:v>0.59038603499934783</c:v>
                </c:pt>
                <c:pt idx="38">
                  <c:v>0.54233603537214448</c:v>
                </c:pt>
                <c:pt idx="39">
                  <c:v>0.5715476017968405</c:v>
                </c:pt>
                <c:pt idx="40">
                  <c:v>0.57749712973593426</c:v>
                </c:pt>
                <c:pt idx="41">
                  <c:v>0.58463458230751064</c:v>
                </c:pt>
                <c:pt idx="42">
                  <c:v>0.60280310705842721</c:v>
                </c:pt>
                <c:pt idx="43">
                  <c:v>0.56855391932680877</c:v>
                </c:pt>
                <c:pt idx="44">
                  <c:v>0.55049971560900413</c:v>
                </c:pt>
                <c:pt idx="45">
                  <c:v>0.6226676467262241</c:v>
                </c:pt>
                <c:pt idx="46">
                  <c:v>0.61094131244381966</c:v>
                </c:pt>
                <c:pt idx="47">
                  <c:v>0.60317126219041772</c:v>
                </c:pt>
                <c:pt idx="48">
                  <c:v>0.59357919205880583</c:v>
                </c:pt>
                <c:pt idx="49">
                  <c:v>0.61662417531090064</c:v>
                </c:pt>
                <c:pt idx="50">
                  <c:v>0.61837358773873397</c:v>
                </c:pt>
                <c:pt idx="51">
                  <c:v>0.6367931255794067</c:v>
                </c:pt>
                <c:pt idx="52">
                  <c:v>0.63411855376470194</c:v>
                </c:pt>
                <c:pt idx="53">
                  <c:v>0.63692217193091349</c:v>
                </c:pt>
                <c:pt idx="54">
                  <c:v>0.58899495514001765</c:v>
                </c:pt>
                <c:pt idx="55">
                  <c:v>0.57692964967245863</c:v>
                </c:pt>
                <c:pt idx="56">
                  <c:v>0.55747739209414371</c:v>
                </c:pt>
              </c:numCache>
            </c:numRef>
          </c:val>
        </c:ser>
        <c:marker val="1"/>
        <c:axId val="79000320"/>
        <c:axId val="79002240"/>
      </c:lineChart>
      <c:catAx>
        <c:axId val="79000320"/>
        <c:scaling>
          <c:orientation val="minMax"/>
        </c:scaling>
        <c:axPos val="b"/>
        <c:title>
          <c:tx>
            <c:rich>
              <a:bodyPr/>
              <a:lstStyle/>
              <a:p>
                <a:pPr>
                  <a:defRPr/>
                </a:pPr>
                <a:r>
                  <a:rPr lang="en-US"/>
                  <a:t>year</a:t>
                </a:r>
              </a:p>
            </c:rich>
          </c:tx>
          <c:layout/>
        </c:title>
        <c:numFmt formatCode="General" sourceLinked="1"/>
        <c:tickLblPos val="nextTo"/>
        <c:crossAx val="79002240"/>
        <c:crosses val="autoZero"/>
        <c:auto val="1"/>
        <c:lblAlgn val="ctr"/>
        <c:lblOffset val="100"/>
      </c:catAx>
      <c:valAx>
        <c:axId val="79002240"/>
        <c:scaling>
          <c:orientation val="minMax"/>
        </c:scaling>
        <c:axPos val="l"/>
        <c:majorGridlines/>
        <c:title>
          <c:tx>
            <c:rich>
              <a:bodyPr rot="-5400000" vert="horz"/>
              <a:lstStyle/>
              <a:p>
                <a:pPr>
                  <a:defRPr/>
                </a:pPr>
                <a:r>
                  <a:rPr lang="en-US"/>
                  <a:t>share</a:t>
                </a:r>
              </a:p>
            </c:rich>
          </c:tx>
          <c:layout/>
        </c:title>
        <c:numFmt formatCode="General" sourceLinked="1"/>
        <c:tickLblPos val="nextTo"/>
        <c:crossAx val="79000320"/>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200" b="1" i="0" u="none" strike="noStrike" baseline="0">
                <a:solidFill>
                  <a:srgbClr val="000000"/>
                </a:solidFill>
                <a:latin typeface="Arial"/>
                <a:ea typeface="Arial"/>
                <a:cs typeface="Arial"/>
              </a:defRPr>
            </a:pPr>
            <a:r>
              <a:rPr lang="en-US"/>
              <a:t>Figure 1:  University-performed R&amp;D % of total national R&amp;D, 1996 - 2009</a:t>
            </a:r>
          </a:p>
        </c:rich>
      </c:tx>
      <c:layout/>
      <c:spPr>
        <a:noFill/>
        <a:ln w="25400">
          <a:noFill/>
        </a:ln>
      </c:spPr>
    </c:title>
    <c:plotArea>
      <c:layout/>
      <c:lineChart>
        <c:grouping val="standard"/>
        <c:ser>
          <c:idx val="0"/>
          <c:order val="0"/>
          <c:tx>
            <c:v>USA</c:v>
          </c:tx>
          <c:spPr>
            <a:ln w="12700">
              <a:solidFill>
                <a:srgbClr val="000080"/>
              </a:solidFill>
              <a:prstDash val="solid"/>
            </a:ln>
          </c:spPr>
          <c:marker>
            <c:symbol val="diamond"/>
            <c:size val="5"/>
            <c:spPr>
              <a:solidFill>
                <a:srgbClr val="000080"/>
              </a:solidFill>
              <a:ln>
                <a:solidFill>
                  <a:srgbClr val="000080"/>
                </a:solidFill>
                <a:prstDash val="solid"/>
              </a:ln>
            </c:spPr>
          </c:marker>
          <c:cat>
            <c:numRef>
              <c:f>Sheet1!$B$160:$O$160</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Sheet1!$B$161:$N$161</c:f>
              <c:numCache>
                <c:formatCode>General</c:formatCode>
                <c:ptCount val="13"/>
                <c:pt idx="0">
                  <c:v>14.7</c:v>
                </c:pt>
                <c:pt idx="1">
                  <c:v>14.4</c:v>
                </c:pt>
                <c:pt idx="2">
                  <c:v>14.2</c:v>
                </c:pt>
                <c:pt idx="3">
                  <c:v>11.5</c:v>
                </c:pt>
                <c:pt idx="4">
                  <c:v>11.5</c:v>
                </c:pt>
                <c:pt idx="5">
                  <c:v>12.1</c:v>
                </c:pt>
                <c:pt idx="6">
                  <c:v>13.4</c:v>
                </c:pt>
                <c:pt idx="7">
                  <c:v>14</c:v>
                </c:pt>
                <c:pt idx="8">
                  <c:v>14.3</c:v>
                </c:pt>
                <c:pt idx="9">
                  <c:v>14</c:v>
                </c:pt>
                <c:pt idx="10">
                  <c:v>13.5</c:v>
                </c:pt>
                <c:pt idx="11">
                  <c:v>13.1</c:v>
                </c:pt>
                <c:pt idx="12">
                  <c:v>12.8</c:v>
                </c:pt>
              </c:numCache>
            </c:numRef>
          </c:val>
        </c:ser>
        <c:ser>
          <c:idx val="1"/>
          <c:order val="1"/>
          <c:tx>
            <c:v>Canada</c:v>
          </c:tx>
          <c:spPr>
            <a:ln w="12700">
              <a:solidFill>
                <a:srgbClr val="FF00FF"/>
              </a:solidFill>
              <a:prstDash val="solid"/>
            </a:ln>
          </c:spPr>
          <c:marker>
            <c:symbol val="square"/>
            <c:size val="5"/>
            <c:spPr>
              <a:solidFill>
                <a:srgbClr val="FF00FF"/>
              </a:solidFill>
              <a:ln>
                <a:solidFill>
                  <a:srgbClr val="FF00FF"/>
                </a:solidFill>
                <a:prstDash val="solid"/>
              </a:ln>
            </c:spPr>
          </c:marker>
          <c:cat>
            <c:numRef>
              <c:f>Sheet1!$B$160:$O$160</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Sheet1!$B$162:$O$162</c:f>
              <c:numCache>
                <c:formatCode>General</c:formatCode>
                <c:ptCount val="14"/>
                <c:pt idx="0">
                  <c:v>26.7</c:v>
                </c:pt>
                <c:pt idx="1">
                  <c:v>26.6</c:v>
                </c:pt>
                <c:pt idx="2">
                  <c:v>27.1</c:v>
                </c:pt>
                <c:pt idx="3">
                  <c:v>28.8</c:v>
                </c:pt>
                <c:pt idx="4">
                  <c:v>28.2</c:v>
                </c:pt>
                <c:pt idx="5">
                  <c:v>28.3</c:v>
                </c:pt>
                <c:pt idx="6">
                  <c:v>31.7</c:v>
                </c:pt>
                <c:pt idx="7">
                  <c:v>33.5</c:v>
                </c:pt>
                <c:pt idx="8">
                  <c:v>34.800000000000004</c:v>
                </c:pt>
                <c:pt idx="9">
                  <c:v>33.800000000000004</c:v>
                </c:pt>
                <c:pt idx="10">
                  <c:v>33.700000000000003</c:v>
                </c:pt>
                <c:pt idx="11">
                  <c:v>34.9</c:v>
                </c:pt>
                <c:pt idx="12">
                  <c:v>35</c:v>
                </c:pt>
                <c:pt idx="13">
                  <c:v>34.9</c:v>
                </c:pt>
              </c:numCache>
            </c:numRef>
          </c:val>
        </c:ser>
        <c:ser>
          <c:idx val="2"/>
          <c:order val="2"/>
          <c:tx>
            <c:v>France</c:v>
          </c:tx>
          <c:spPr>
            <a:ln w="12700">
              <a:solidFill>
                <a:srgbClr val="FFFF00"/>
              </a:solidFill>
              <a:prstDash val="solid"/>
            </a:ln>
          </c:spPr>
          <c:marker>
            <c:symbol val="triangle"/>
            <c:size val="5"/>
            <c:spPr>
              <a:solidFill>
                <a:srgbClr val="FFFF00"/>
              </a:solidFill>
              <a:ln>
                <a:solidFill>
                  <a:srgbClr val="FFFF00"/>
                </a:solidFill>
                <a:prstDash val="solid"/>
              </a:ln>
            </c:spPr>
          </c:marker>
          <c:cat>
            <c:numRef>
              <c:f>Sheet1!$B$160:$O$160</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Sheet1!$B$163:$O$163</c:f>
              <c:numCache>
                <c:formatCode>General</c:formatCode>
                <c:ptCount val="14"/>
                <c:pt idx="0">
                  <c:v>16.8</c:v>
                </c:pt>
                <c:pt idx="1">
                  <c:v>17.399999999999999</c:v>
                </c:pt>
                <c:pt idx="2">
                  <c:v>17.600000000000001</c:v>
                </c:pt>
                <c:pt idx="3">
                  <c:v>17.2</c:v>
                </c:pt>
                <c:pt idx="4">
                  <c:v>18.8</c:v>
                </c:pt>
                <c:pt idx="5">
                  <c:v>18.899999999999999</c:v>
                </c:pt>
                <c:pt idx="6">
                  <c:v>18.899999999999999</c:v>
                </c:pt>
                <c:pt idx="7">
                  <c:v>19.399999999999999</c:v>
                </c:pt>
                <c:pt idx="8">
                  <c:v>18.600000000000001</c:v>
                </c:pt>
                <c:pt idx="9">
                  <c:v>18.8</c:v>
                </c:pt>
                <c:pt idx="10">
                  <c:v>19.2</c:v>
                </c:pt>
                <c:pt idx="11">
                  <c:v>19.5</c:v>
                </c:pt>
                <c:pt idx="12">
                  <c:v>20</c:v>
                </c:pt>
                <c:pt idx="13">
                  <c:v>20.6</c:v>
                </c:pt>
              </c:numCache>
            </c:numRef>
          </c:val>
        </c:ser>
        <c:ser>
          <c:idx val="3"/>
          <c:order val="3"/>
          <c:tx>
            <c:v>Germany</c:v>
          </c:tx>
          <c:spPr>
            <a:ln w="12700">
              <a:solidFill>
                <a:srgbClr val="00FFFF"/>
              </a:solidFill>
              <a:prstDash val="solid"/>
            </a:ln>
          </c:spPr>
          <c:marker>
            <c:symbol val="x"/>
            <c:size val="5"/>
            <c:spPr>
              <a:noFill/>
              <a:ln>
                <a:solidFill>
                  <a:srgbClr val="00FFFF"/>
                </a:solidFill>
                <a:prstDash val="solid"/>
              </a:ln>
            </c:spPr>
          </c:marker>
          <c:cat>
            <c:numRef>
              <c:f>Sheet1!$B$160:$O$160</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Sheet1!$B$164:$O$164</c:f>
              <c:numCache>
                <c:formatCode>General</c:formatCode>
                <c:ptCount val="14"/>
                <c:pt idx="0">
                  <c:v>18.5</c:v>
                </c:pt>
                <c:pt idx="1">
                  <c:v>17.899999999999999</c:v>
                </c:pt>
                <c:pt idx="2">
                  <c:v>17.399999999999999</c:v>
                </c:pt>
                <c:pt idx="3">
                  <c:v>16.5</c:v>
                </c:pt>
                <c:pt idx="4">
                  <c:v>16.100000000000001</c:v>
                </c:pt>
                <c:pt idx="5">
                  <c:v>16.399999999999999</c:v>
                </c:pt>
                <c:pt idx="6">
                  <c:v>17</c:v>
                </c:pt>
                <c:pt idx="7">
                  <c:v>16.899999999999999</c:v>
                </c:pt>
                <c:pt idx="8">
                  <c:v>16.5</c:v>
                </c:pt>
                <c:pt idx="9">
                  <c:v>16.5</c:v>
                </c:pt>
                <c:pt idx="10">
                  <c:v>16.100000000000001</c:v>
                </c:pt>
                <c:pt idx="11">
                  <c:v>16.100000000000001</c:v>
                </c:pt>
                <c:pt idx="12">
                  <c:v>16.7</c:v>
                </c:pt>
                <c:pt idx="13">
                  <c:v>17.3</c:v>
                </c:pt>
              </c:numCache>
            </c:numRef>
          </c:val>
        </c:ser>
        <c:ser>
          <c:idx val="4"/>
          <c:order val="4"/>
          <c:tx>
            <c:v>Italy</c:v>
          </c:tx>
          <c:spPr>
            <a:ln w="12700">
              <a:solidFill>
                <a:srgbClr val="800080"/>
              </a:solidFill>
              <a:prstDash val="solid"/>
            </a:ln>
          </c:spPr>
          <c:marker>
            <c:symbol val="star"/>
            <c:size val="5"/>
            <c:spPr>
              <a:noFill/>
              <a:ln>
                <a:solidFill>
                  <a:srgbClr val="800080"/>
                </a:solidFill>
                <a:prstDash val="solid"/>
              </a:ln>
            </c:spPr>
          </c:marker>
          <c:cat>
            <c:numRef>
              <c:f>Sheet1!$B$160:$O$160</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Sheet1!$B$165:$O$165</c:f>
              <c:numCache>
                <c:formatCode>General</c:formatCode>
                <c:ptCount val="14"/>
                <c:pt idx="0">
                  <c:v>26.5</c:v>
                </c:pt>
                <c:pt idx="1">
                  <c:v>30.8</c:v>
                </c:pt>
                <c:pt idx="2">
                  <c:v>31.4</c:v>
                </c:pt>
                <c:pt idx="3">
                  <c:v>31.5</c:v>
                </c:pt>
                <c:pt idx="4">
                  <c:v>31</c:v>
                </c:pt>
                <c:pt idx="5">
                  <c:v>32.6</c:v>
                </c:pt>
                <c:pt idx="6">
                  <c:v>32.800000000000004</c:v>
                </c:pt>
                <c:pt idx="7">
                  <c:v>33.9</c:v>
                </c:pt>
                <c:pt idx="8">
                  <c:v>32.800000000000004</c:v>
                </c:pt>
                <c:pt idx="9">
                  <c:v>30.2</c:v>
                </c:pt>
                <c:pt idx="10">
                  <c:v>30.3</c:v>
                </c:pt>
                <c:pt idx="11">
                  <c:v>30.1</c:v>
                </c:pt>
                <c:pt idx="12">
                  <c:v>31.6</c:v>
                </c:pt>
                <c:pt idx="13">
                  <c:v>31.4</c:v>
                </c:pt>
              </c:numCache>
            </c:numRef>
          </c:val>
        </c:ser>
        <c:ser>
          <c:idx val="5"/>
          <c:order val="5"/>
          <c:tx>
            <c:v>Netherlands</c:v>
          </c:tx>
          <c:spPr>
            <a:ln w="12700">
              <a:solidFill>
                <a:srgbClr val="800000"/>
              </a:solidFill>
              <a:prstDash val="solid"/>
            </a:ln>
          </c:spPr>
          <c:marker>
            <c:symbol val="circle"/>
            <c:size val="5"/>
            <c:spPr>
              <a:solidFill>
                <a:srgbClr val="800000"/>
              </a:solidFill>
              <a:ln>
                <a:solidFill>
                  <a:srgbClr val="800000"/>
                </a:solidFill>
                <a:prstDash val="solid"/>
              </a:ln>
            </c:spPr>
          </c:marker>
          <c:cat>
            <c:numRef>
              <c:f>Sheet1!$B$160:$O$160</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Sheet1!$B$166:$O$166</c:f>
              <c:numCache>
                <c:formatCode>General</c:formatCode>
                <c:ptCount val="14"/>
                <c:pt idx="0">
                  <c:v>28.6</c:v>
                </c:pt>
                <c:pt idx="1">
                  <c:v>27.3</c:v>
                </c:pt>
                <c:pt idx="2">
                  <c:v>27.1</c:v>
                </c:pt>
                <c:pt idx="3">
                  <c:v>26.2</c:v>
                </c:pt>
                <c:pt idx="4">
                  <c:v>27.8</c:v>
                </c:pt>
                <c:pt idx="5">
                  <c:v>27</c:v>
                </c:pt>
                <c:pt idx="6">
                  <c:v>28.8</c:v>
                </c:pt>
                <c:pt idx="7">
                  <c:v>28.1</c:v>
                </c:pt>
                <c:pt idx="9">
                  <c:v>34.700000000000003</c:v>
                </c:pt>
                <c:pt idx="10">
                  <c:v>33.800000000000004</c:v>
                </c:pt>
                <c:pt idx="11">
                  <c:v>34.700000000000003</c:v>
                </c:pt>
                <c:pt idx="12">
                  <c:v>37.9</c:v>
                </c:pt>
                <c:pt idx="13">
                  <c:v>39.5</c:v>
                </c:pt>
              </c:numCache>
            </c:numRef>
          </c:val>
        </c:ser>
        <c:ser>
          <c:idx val="6"/>
          <c:order val="6"/>
          <c:tx>
            <c:v>Sweden</c:v>
          </c:tx>
          <c:spPr>
            <a:ln w="12700">
              <a:solidFill>
                <a:srgbClr val="008080"/>
              </a:solidFill>
              <a:prstDash val="solid"/>
            </a:ln>
          </c:spPr>
          <c:marker>
            <c:symbol val="plus"/>
            <c:size val="5"/>
            <c:spPr>
              <a:noFill/>
              <a:ln>
                <a:solidFill>
                  <a:srgbClr val="008080"/>
                </a:solidFill>
                <a:prstDash val="solid"/>
              </a:ln>
            </c:spPr>
          </c:marker>
          <c:cat>
            <c:numRef>
              <c:f>Sheet1!$B$160:$O$160</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Sheet1!$B$168:$O$168</c:f>
              <c:numCache>
                <c:formatCode>General</c:formatCode>
                <c:ptCount val="14"/>
                <c:pt idx="1">
                  <c:v>21.4</c:v>
                </c:pt>
                <c:pt idx="3">
                  <c:v>21.4</c:v>
                </c:pt>
                <c:pt idx="5">
                  <c:v>19.8</c:v>
                </c:pt>
                <c:pt idx="7">
                  <c:v>22</c:v>
                </c:pt>
                <c:pt idx="8">
                  <c:v>22.9</c:v>
                </c:pt>
                <c:pt idx="9">
                  <c:v>22</c:v>
                </c:pt>
                <c:pt idx="10">
                  <c:v>20.6</c:v>
                </c:pt>
                <c:pt idx="11">
                  <c:v>22.2</c:v>
                </c:pt>
                <c:pt idx="12">
                  <c:v>21.3</c:v>
                </c:pt>
                <c:pt idx="13">
                  <c:v>24.9</c:v>
                </c:pt>
              </c:numCache>
            </c:numRef>
          </c:val>
        </c:ser>
        <c:ser>
          <c:idx val="7"/>
          <c:order val="7"/>
          <c:tx>
            <c:v>UK</c:v>
          </c:tx>
          <c:spPr>
            <a:ln w="12700">
              <a:solidFill>
                <a:srgbClr val="0000FF"/>
              </a:solidFill>
              <a:prstDash val="solid"/>
            </a:ln>
          </c:spPr>
          <c:marker>
            <c:symbol val="dot"/>
            <c:size val="5"/>
            <c:spPr>
              <a:noFill/>
              <a:ln>
                <a:solidFill>
                  <a:srgbClr val="0000FF"/>
                </a:solidFill>
                <a:prstDash val="solid"/>
              </a:ln>
            </c:spPr>
          </c:marker>
          <c:cat>
            <c:numRef>
              <c:f>Sheet1!$B$160:$O$160</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Sheet1!$B$169:$O$169</c:f>
              <c:numCache>
                <c:formatCode>General</c:formatCode>
                <c:ptCount val="14"/>
                <c:pt idx="0">
                  <c:v>19.5</c:v>
                </c:pt>
                <c:pt idx="1">
                  <c:v>19.7</c:v>
                </c:pt>
                <c:pt idx="2">
                  <c:v>19.7</c:v>
                </c:pt>
                <c:pt idx="3">
                  <c:v>19.600000000000001</c:v>
                </c:pt>
                <c:pt idx="4">
                  <c:v>20.6</c:v>
                </c:pt>
                <c:pt idx="5">
                  <c:v>21.7</c:v>
                </c:pt>
                <c:pt idx="6">
                  <c:v>24</c:v>
                </c:pt>
                <c:pt idx="7">
                  <c:v>24</c:v>
                </c:pt>
                <c:pt idx="8">
                  <c:v>24.5</c:v>
                </c:pt>
                <c:pt idx="9">
                  <c:v>25.7</c:v>
                </c:pt>
                <c:pt idx="10">
                  <c:v>26.1</c:v>
                </c:pt>
                <c:pt idx="11">
                  <c:v>26.1</c:v>
                </c:pt>
                <c:pt idx="12">
                  <c:v>26.5</c:v>
                </c:pt>
                <c:pt idx="13">
                  <c:v>26.5</c:v>
                </c:pt>
              </c:numCache>
            </c:numRef>
          </c:val>
        </c:ser>
        <c:ser>
          <c:idx val="8"/>
          <c:order val="8"/>
          <c:tx>
            <c:v>Japan</c:v>
          </c:tx>
          <c:spPr>
            <a:ln w="12700">
              <a:solidFill>
                <a:srgbClr val="00CCFF"/>
              </a:solidFill>
              <a:prstDash val="solid"/>
            </a:ln>
          </c:spPr>
          <c:marker>
            <c:symbol val="dash"/>
            <c:size val="5"/>
            <c:spPr>
              <a:noFill/>
              <a:ln>
                <a:solidFill>
                  <a:srgbClr val="00CCFF"/>
                </a:solidFill>
                <a:prstDash val="solid"/>
              </a:ln>
            </c:spPr>
          </c:marker>
          <c:cat>
            <c:numRef>
              <c:f>Sheet1!$B$160:$O$160</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Sheet1!$B$170:$N$170</c:f>
              <c:numCache>
                <c:formatCode>General</c:formatCode>
                <c:ptCount val="13"/>
                <c:pt idx="0">
                  <c:v>14.8</c:v>
                </c:pt>
                <c:pt idx="1">
                  <c:v>14.3</c:v>
                </c:pt>
                <c:pt idx="2">
                  <c:v>14.8</c:v>
                </c:pt>
                <c:pt idx="3">
                  <c:v>14.8</c:v>
                </c:pt>
                <c:pt idx="4">
                  <c:v>14.5</c:v>
                </c:pt>
                <c:pt idx="5">
                  <c:v>14.5</c:v>
                </c:pt>
                <c:pt idx="6">
                  <c:v>13.9</c:v>
                </c:pt>
                <c:pt idx="7">
                  <c:v>13.7</c:v>
                </c:pt>
                <c:pt idx="8">
                  <c:v>13.4</c:v>
                </c:pt>
                <c:pt idx="9">
                  <c:v>13.4</c:v>
                </c:pt>
                <c:pt idx="10">
                  <c:v>12.7</c:v>
                </c:pt>
                <c:pt idx="11">
                  <c:v>12.6</c:v>
                </c:pt>
                <c:pt idx="12">
                  <c:v>11.6</c:v>
                </c:pt>
              </c:numCache>
            </c:numRef>
          </c:val>
        </c:ser>
        <c:ser>
          <c:idx val="10"/>
          <c:order val="9"/>
          <c:tx>
            <c:v>FInland</c:v>
          </c:tx>
          <c:val>
            <c:numRef>
              <c:f>Sheet1!$B$172:$O$172</c:f>
              <c:numCache>
                <c:formatCode>General</c:formatCode>
                <c:ptCount val="14"/>
                <c:pt idx="0">
                  <c:v>18.100000000000001</c:v>
                </c:pt>
                <c:pt idx="1">
                  <c:v>20</c:v>
                </c:pt>
                <c:pt idx="2">
                  <c:v>19.600000000000001</c:v>
                </c:pt>
                <c:pt idx="3">
                  <c:v>19.7</c:v>
                </c:pt>
                <c:pt idx="4">
                  <c:v>17.8</c:v>
                </c:pt>
                <c:pt idx="6">
                  <c:v>19.2</c:v>
                </c:pt>
                <c:pt idx="7">
                  <c:v>19.2</c:v>
                </c:pt>
                <c:pt idx="8">
                  <c:v>19.8</c:v>
                </c:pt>
                <c:pt idx="9">
                  <c:v>19</c:v>
                </c:pt>
                <c:pt idx="10">
                  <c:v>18.7</c:v>
                </c:pt>
                <c:pt idx="11">
                  <c:v>19.5</c:v>
                </c:pt>
                <c:pt idx="12">
                  <c:v>20</c:v>
                </c:pt>
                <c:pt idx="13">
                  <c:v>20.6</c:v>
                </c:pt>
              </c:numCache>
            </c:numRef>
          </c:val>
        </c:ser>
        <c:ser>
          <c:idx val="9"/>
          <c:order val="10"/>
          <c:tx>
            <c:v>Norway</c:v>
          </c:tx>
          <c:val>
            <c:numRef>
              <c:f>Sheet1!$B$167:$O$167</c:f>
              <c:numCache>
                <c:formatCode>General</c:formatCode>
                <c:ptCount val="14"/>
                <c:pt idx="2">
                  <c:v>26.6</c:v>
                </c:pt>
                <c:pt idx="3">
                  <c:v>28.6</c:v>
                </c:pt>
                <c:pt idx="4">
                  <c:v>28.6</c:v>
                </c:pt>
                <c:pt idx="5">
                  <c:v>25.7</c:v>
                </c:pt>
                <c:pt idx="6">
                  <c:v>26.8</c:v>
                </c:pt>
                <c:pt idx="7">
                  <c:v>27.5</c:v>
                </c:pt>
                <c:pt idx="8">
                  <c:v>29.6</c:v>
                </c:pt>
                <c:pt idx="9">
                  <c:v>30.7</c:v>
                </c:pt>
                <c:pt idx="10">
                  <c:v>30.2</c:v>
                </c:pt>
                <c:pt idx="11">
                  <c:v>31.3</c:v>
                </c:pt>
                <c:pt idx="12">
                  <c:v>31.5</c:v>
                </c:pt>
                <c:pt idx="13">
                  <c:v>31.5</c:v>
                </c:pt>
              </c:numCache>
            </c:numRef>
          </c:val>
        </c:ser>
        <c:marker val="1"/>
        <c:axId val="81642624"/>
        <c:axId val="80217600"/>
      </c:lineChart>
      <c:catAx>
        <c:axId val="81642624"/>
        <c:scaling>
          <c:orientation val="minMax"/>
        </c:scaling>
        <c:axPos val="b"/>
        <c:numFmt formatCode="General" sourceLinked="1"/>
        <c:maj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80217600"/>
        <c:crosses val="autoZero"/>
        <c:auto val="1"/>
        <c:lblAlgn val="ctr"/>
        <c:lblOffset val="100"/>
        <c:tickLblSkip val="1"/>
        <c:tickMarkSkip val="1"/>
      </c:catAx>
      <c:valAx>
        <c:axId val="80217600"/>
        <c:scaling>
          <c:orientation val="minMax"/>
        </c:scaling>
        <c:axPos val="l"/>
        <c:majorGridlines>
          <c:spPr>
            <a:ln w="3175">
              <a:solidFill>
                <a:srgbClr val="000000"/>
              </a:solidFill>
              <a:prstDash val="solid"/>
            </a:ln>
          </c:spPr>
        </c:majorGridlines>
        <c:numFmt formatCode="General" sourceLinked="1"/>
        <c:majorTickMark val="none"/>
        <c:tickLblPos val="nextTo"/>
        <c:spPr>
          <a:ln w="25400">
            <a:noFill/>
          </a:ln>
        </c:spPr>
        <c:txPr>
          <a:bodyPr rot="0" vert="horz"/>
          <a:lstStyle/>
          <a:p>
            <a:pPr>
              <a:defRPr sz="1000" b="0" i="0" u="none" strike="noStrike" baseline="0">
                <a:solidFill>
                  <a:srgbClr val="000000"/>
                </a:solidFill>
                <a:latin typeface="Arial"/>
                <a:ea typeface="Arial"/>
                <a:cs typeface="Arial"/>
              </a:defRPr>
            </a:pPr>
            <a:endParaRPr lang="en-US"/>
          </a:p>
        </c:txPr>
        <c:crossAx val="81642624"/>
        <c:crosses val="autoZero"/>
        <c:crossBetween val="between"/>
      </c:valAx>
      <c:spPr>
        <a:solidFill>
          <a:srgbClr val="C0C0C0"/>
        </a:solidFill>
        <a:ln w="12700">
          <a:solidFill>
            <a:srgbClr val="808080"/>
          </a:solidFill>
          <a:prstDash val="solid"/>
        </a:ln>
      </c:spPr>
    </c:plotArea>
    <c:legend>
      <c:legendPos val="b"/>
      <c:layout/>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n-US"/>
        </a:p>
      </c:txPr>
    </c:legend>
    <c:plotVisOnly val="1"/>
    <c:dispBlanksAs val="gap"/>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200" b="1" i="0" u="none" strike="noStrike" baseline="0">
                <a:solidFill>
                  <a:srgbClr val="000000"/>
                </a:solidFill>
                <a:latin typeface="Arial"/>
                <a:ea typeface="Arial"/>
                <a:cs typeface="Arial"/>
              </a:defRPr>
            </a:pPr>
            <a:r>
              <a:rPr lang="en-US"/>
              <a:t>Figure 2:  Share of higher ed R&amp;D financed by industry, 1996-2009</a:t>
            </a:r>
          </a:p>
        </c:rich>
      </c:tx>
      <c:layout/>
      <c:spPr>
        <a:noFill/>
        <a:ln w="25400">
          <a:noFill/>
        </a:ln>
      </c:spPr>
    </c:title>
    <c:plotArea>
      <c:layout/>
      <c:lineChart>
        <c:grouping val="standard"/>
        <c:ser>
          <c:idx val="0"/>
          <c:order val="0"/>
          <c:tx>
            <c:v>USA</c:v>
          </c:tx>
          <c:spPr>
            <a:ln w="12700">
              <a:solidFill>
                <a:srgbClr val="000080"/>
              </a:solidFill>
              <a:prstDash val="solid"/>
            </a:ln>
          </c:spPr>
          <c:marker>
            <c:symbol val="diamond"/>
            <c:size val="5"/>
            <c:spPr>
              <a:solidFill>
                <a:srgbClr val="000080"/>
              </a:solidFill>
              <a:ln>
                <a:solidFill>
                  <a:srgbClr val="000080"/>
                </a:solidFill>
                <a:prstDash val="solid"/>
              </a:ln>
            </c:spPr>
          </c:marker>
          <c:cat>
            <c:numRef>
              <c:f>Sheet1!$H$45:$U$45</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Sheet1!$H$46:$T$46</c:f>
              <c:numCache>
                <c:formatCode>General</c:formatCode>
                <c:ptCount val="13"/>
                <c:pt idx="0">
                  <c:v>5.7</c:v>
                </c:pt>
                <c:pt idx="1">
                  <c:v>5.9</c:v>
                </c:pt>
                <c:pt idx="2">
                  <c:v>6.1</c:v>
                </c:pt>
                <c:pt idx="3">
                  <c:v>7.4</c:v>
                </c:pt>
                <c:pt idx="4">
                  <c:v>7.1</c:v>
                </c:pt>
                <c:pt idx="5">
                  <c:v>6.5</c:v>
                </c:pt>
                <c:pt idx="6">
                  <c:v>5.8</c:v>
                </c:pt>
                <c:pt idx="7">
                  <c:v>5.3</c:v>
                </c:pt>
                <c:pt idx="8">
                  <c:v>5.0999999999999996</c:v>
                </c:pt>
                <c:pt idx="9">
                  <c:v>5.0999999999999996</c:v>
                </c:pt>
                <c:pt idx="10">
                  <c:v>5.4</c:v>
                </c:pt>
                <c:pt idx="11">
                  <c:v>5.6</c:v>
                </c:pt>
                <c:pt idx="12">
                  <c:v>5.7</c:v>
                </c:pt>
              </c:numCache>
            </c:numRef>
          </c:val>
        </c:ser>
        <c:ser>
          <c:idx val="1"/>
          <c:order val="1"/>
          <c:tx>
            <c:v>Canada</c:v>
          </c:tx>
          <c:spPr>
            <a:ln w="12700">
              <a:solidFill>
                <a:srgbClr val="FF00FF"/>
              </a:solidFill>
              <a:prstDash val="solid"/>
            </a:ln>
          </c:spPr>
          <c:marker>
            <c:symbol val="square"/>
            <c:size val="5"/>
            <c:spPr>
              <a:solidFill>
                <a:srgbClr val="FF00FF"/>
              </a:solidFill>
              <a:ln>
                <a:solidFill>
                  <a:srgbClr val="FF00FF"/>
                </a:solidFill>
                <a:prstDash val="solid"/>
              </a:ln>
            </c:spPr>
          </c:marker>
          <c:cat>
            <c:numRef>
              <c:f>Sheet1!$H$45:$U$45</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Sheet1!$H$47:$U$47</c:f>
              <c:numCache>
                <c:formatCode>General</c:formatCode>
                <c:ptCount val="14"/>
                <c:pt idx="0">
                  <c:v>9</c:v>
                </c:pt>
                <c:pt idx="1">
                  <c:v>9.7000000000000011</c:v>
                </c:pt>
                <c:pt idx="2">
                  <c:v>9.3000000000000007</c:v>
                </c:pt>
                <c:pt idx="3">
                  <c:v>9.1</c:v>
                </c:pt>
                <c:pt idx="4">
                  <c:v>9.5</c:v>
                </c:pt>
                <c:pt idx="5">
                  <c:v>9.4</c:v>
                </c:pt>
                <c:pt idx="6">
                  <c:v>8.6</c:v>
                </c:pt>
                <c:pt idx="7">
                  <c:v>8.3000000000000007</c:v>
                </c:pt>
                <c:pt idx="8">
                  <c:v>8.3000000000000007</c:v>
                </c:pt>
                <c:pt idx="9">
                  <c:v>8.4</c:v>
                </c:pt>
                <c:pt idx="10">
                  <c:v>8.4</c:v>
                </c:pt>
                <c:pt idx="11">
                  <c:v>8.5</c:v>
                </c:pt>
                <c:pt idx="12">
                  <c:v>8.5</c:v>
                </c:pt>
                <c:pt idx="13">
                  <c:v>8.5</c:v>
                </c:pt>
              </c:numCache>
            </c:numRef>
          </c:val>
        </c:ser>
        <c:ser>
          <c:idx val="2"/>
          <c:order val="2"/>
          <c:tx>
            <c:v>France</c:v>
          </c:tx>
          <c:spPr>
            <a:ln w="12700">
              <a:solidFill>
                <a:srgbClr val="FFFF00"/>
              </a:solidFill>
              <a:prstDash val="solid"/>
            </a:ln>
          </c:spPr>
          <c:marker>
            <c:symbol val="triangle"/>
            <c:size val="5"/>
            <c:spPr>
              <a:solidFill>
                <a:srgbClr val="FFFF00"/>
              </a:solidFill>
              <a:ln>
                <a:solidFill>
                  <a:srgbClr val="FFFF00"/>
                </a:solidFill>
                <a:prstDash val="solid"/>
              </a:ln>
            </c:spPr>
          </c:marker>
          <c:cat>
            <c:numRef>
              <c:f>Sheet1!$H$45:$U$45</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Sheet1!$H$48:$T$48</c:f>
              <c:numCache>
                <c:formatCode>General</c:formatCode>
                <c:ptCount val="13"/>
                <c:pt idx="0">
                  <c:v>3.2</c:v>
                </c:pt>
                <c:pt idx="1">
                  <c:v>3</c:v>
                </c:pt>
                <c:pt idx="2">
                  <c:v>3.4</c:v>
                </c:pt>
                <c:pt idx="3">
                  <c:v>3.4</c:v>
                </c:pt>
                <c:pt idx="4">
                  <c:v>2.7</c:v>
                </c:pt>
                <c:pt idx="5">
                  <c:v>3.1</c:v>
                </c:pt>
                <c:pt idx="6">
                  <c:v>2.9</c:v>
                </c:pt>
                <c:pt idx="7">
                  <c:v>2.7</c:v>
                </c:pt>
                <c:pt idx="8">
                  <c:v>1.8</c:v>
                </c:pt>
                <c:pt idx="9">
                  <c:v>1.6</c:v>
                </c:pt>
                <c:pt idx="10">
                  <c:v>1.7</c:v>
                </c:pt>
                <c:pt idx="11">
                  <c:v>1.6</c:v>
                </c:pt>
                <c:pt idx="12">
                  <c:v>2.2000000000000002</c:v>
                </c:pt>
              </c:numCache>
            </c:numRef>
          </c:val>
        </c:ser>
        <c:ser>
          <c:idx val="3"/>
          <c:order val="3"/>
          <c:tx>
            <c:v>Germany</c:v>
          </c:tx>
          <c:spPr>
            <a:ln w="12700">
              <a:solidFill>
                <a:srgbClr val="00FFFF"/>
              </a:solidFill>
              <a:prstDash val="solid"/>
            </a:ln>
          </c:spPr>
          <c:marker>
            <c:symbol val="x"/>
            <c:size val="5"/>
            <c:spPr>
              <a:noFill/>
              <a:ln>
                <a:solidFill>
                  <a:srgbClr val="00FFFF"/>
                </a:solidFill>
                <a:prstDash val="solid"/>
              </a:ln>
            </c:spPr>
          </c:marker>
          <c:cat>
            <c:numRef>
              <c:f>Sheet1!$H$45:$U$45</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Sheet1!$H$49:$T$49</c:f>
              <c:numCache>
                <c:formatCode>General</c:formatCode>
                <c:ptCount val="13"/>
                <c:pt idx="0">
                  <c:v>9.2000000000000011</c:v>
                </c:pt>
                <c:pt idx="1">
                  <c:v>9.7000000000000011</c:v>
                </c:pt>
                <c:pt idx="2">
                  <c:v>10.5</c:v>
                </c:pt>
                <c:pt idx="3">
                  <c:v>11.3</c:v>
                </c:pt>
                <c:pt idx="4">
                  <c:v>11</c:v>
                </c:pt>
                <c:pt idx="5">
                  <c:v>12.2</c:v>
                </c:pt>
                <c:pt idx="6">
                  <c:v>11.8</c:v>
                </c:pt>
                <c:pt idx="7">
                  <c:v>12.6</c:v>
                </c:pt>
                <c:pt idx="8">
                  <c:v>13.2</c:v>
                </c:pt>
                <c:pt idx="9">
                  <c:v>14.1</c:v>
                </c:pt>
                <c:pt idx="10">
                  <c:v>15.1</c:v>
                </c:pt>
                <c:pt idx="11">
                  <c:v>15.5</c:v>
                </c:pt>
                <c:pt idx="12">
                  <c:v>15.1</c:v>
                </c:pt>
              </c:numCache>
            </c:numRef>
          </c:val>
        </c:ser>
        <c:ser>
          <c:idx val="4"/>
          <c:order val="4"/>
          <c:tx>
            <c:v>Italy</c:v>
          </c:tx>
          <c:spPr>
            <a:ln w="12700">
              <a:solidFill>
                <a:srgbClr val="800080"/>
              </a:solidFill>
              <a:prstDash val="solid"/>
            </a:ln>
          </c:spPr>
          <c:marker>
            <c:symbol val="star"/>
            <c:size val="5"/>
            <c:spPr>
              <a:noFill/>
              <a:ln>
                <a:solidFill>
                  <a:srgbClr val="800080"/>
                </a:solidFill>
                <a:prstDash val="solid"/>
              </a:ln>
            </c:spPr>
          </c:marker>
          <c:cat>
            <c:numRef>
              <c:f>Sheet1!$H$45:$U$45</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Sheet1!$H$50:$U$50</c:f>
              <c:numCache>
                <c:formatCode>General</c:formatCode>
                <c:ptCount val="14"/>
                <c:pt idx="0">
                  <c:v>3.8</c:v>
                </c:pt>
                <c:pt idx="9">
                  <c:v>1.4</c:v>
                </c:pt>
                <c:pt idx="10">
                  <c:v>1.2</c:v>
                </c:pt>
                <c:pt idx="11">
                  <c:v>1.3</c:v>
                </c:pt>
                <c:pt idx="12">
                  <c:v>1.1000000000000001</c:v>
                </c:pt>
                <c:pt idx="13">
                  <c:v>1</c:v>
                </c:pt>
              </c:numCache>
            </c:numRef>
          </c:val>
        </c:ser>
        <c:ser>
          <c:idx val="5"/>
          <c:order val="5"/>
          <c:tx>
            <c:v>Netherlands</c:v>
          </c:tx>
          <c:spPr>
            <a:ln w="12700">
              <a:solidFill>
                <a:srgbClr val="800000"/>
              </a:solidFill>
              <a:prstDash val="solid"/>
            </a:ln>
          </c:spPr>
          <c:marker>
            <c:symbol val="circle"/>
            <c:size val="5"/>
            <c:spPr>
              <a:solidFill>
                <a:srgbClr val="800000"/>
              </a:solidFill>
              <a:ln>
                <a:solidFill>
                  <a:srgbClr val="800000"/>
                </a:solidFill>
                <a:prstDash val="solid"/>
              </a:ln>
            </c:spPr>
          </c:marker>
          <c:cat>
            <c:numRef>
              <c:f>Sheet1!$H$45:$U$45</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Sheet1!$H$51:$S$51</c:f>
              <c:numCache>
                <c:formatCode>General</c:formatCode>
                <c:ptCount val="12"/>
                <c:pt idx="0">
                  <c:v>3.8</c:v>
                </c:pt>
                <c:pt idx="1">
                  <c:v>4.3</c:v>
                </c:pt>
                <c:pt idx="2">
                  <c:v>5</c:v>
                </c:pt>
                <c:pt idx="3">
                  <c:v>5.0999999999999996</c:v>
                </c:pt>
                <c:pt idx="4">
                  <c:v>7</c:v>
                </c:pt>
                <c:pt idx="5">
                  <c:v>7.1</c:v>
                </c:pt>
                <c:pt idx="6">
                  <c:v>6.7</c:v>
                </c:pt>
                <c:pt idx="7">
                  <c:v>6.8</c:v>
                </c:pt>
                <c:pt idx="9">
                  <c:v>7.8</c:v>
                </c:pt>
                <c:pt idx="11">
                  <c:v>7.5</c:v>
                </c:pt>
              </c:numCache>
            </c:numRef>
          </c:val>
        </c:ser>
        <c:ser>
          <c:idx val="7"/>
          <c:order val="6"/>
          <c:tx>
            <c:v>Sweden</c:v>
          </c:tx>
          <c:spPr>
            <a:ln w="12700">
              <a:solidFill>
                <a:srgbClr val="0000FF"/>
              </a:solidFill>
              <a:prstDash val="solid"/>
            </a:ln>
          </c:spPr>
          <c:marker>
            <c:symbol val="dot"/>
            <c:size val="5"/>
            <c:spPr>
              <a:noFill/>
              <a:ln>
                <a:solidFill>
                  <a:srgbClr val="0000FF"/>
                </a:solidFill>
                <a:prstDash val="solid"/>
              </a:ln>
            </c:spPr>
          </c:marker>
          <c:cat>
            <c:numRef>
              <c:f>Sheet1!$H$45:$U$45</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Sheet1!$H$53:$U$53</c:f>
              <c:numCache>
                <c:formatCode>General</c:formatCode>
                <c:ptCount val="14"/>
                <c:pt idx="1">
                  <c:v>4.8</c:v>
                </c:pt>
                <c:pt idx="3">
                  <c:v>3.9</c:v>
                </c:pt>
                <c:pt idx="5">
                  <c:v>5.5</c:v>
                </c:pt>
                <c:pt idx="7">
                  <c:v>5.5</c:v>
                </c:pt>
                <c:pt idx="9">
                  <c:v>5.0999999999999996</c:v>
                </c:pt>
                <c:pt idx="10">
                  <c:v>5.0999999999999996</c:v>
                </c:pt>
                <c:pt idx="11">
                  <c:v>4.9000000000000004</c:v>
                </c:pt>
                <c:pt idx="13">
                  <c:v>4.5</c:v>
                </c:pt>
              </c:numCache>
            </c:numRef>
          </c:val>
        </c:ser>
        <c:ser>
          <c:idx val="8"/>
          <c:order val="7"/>
          <c:tx>
            <c:v>UK</c:v>
          </c:tx>
          <c:spPr>
            <a:ln w="12700">
              <a:solidFill>
                <a:srgbClr val="00CCFF"/>
              </a:solidFill>
              <a:prstDash val="solid"/>
            </a:ln>
          </c:spPr>
          <c:marker>
            <c:symbol val="dash"/>
            <c:size val="5"/>
            <c:spPr>
              <a:noFill/>
              <a:ln>
                <a:solidFill>
                  <a:srgbClr val="00CCFF"/>
                </a:solidFill>
                <a:prstDash val="solid"/>
              </a:ln>
            </c:spPr>
          </c:marker>
          <c:cat>
            <c:numRef>
              <c:f>Sheet1!$H$45:$U$45</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Sheet1!$H$54:$U$54</c:f>
              <c:numCache>
                <c:formatCode>General</c:formatCode>
                <c:ptCount val="14"/>
                <c:pt idx="0">
                  <c:v>6.7</c:v>
                </c:pt>
                <c:pt idx="1">
                  <c:v>7.1</c:v>
                </c:pt>
                <c:pt idx="2">
                  <c:v>7.3</c:v>
                </c:pt>
                <c:pt idx="3">
                  <c:v>7.3</c:v>
                </c:pt>
                <c:pt idx="4">
                  <c:v>7.1</c:v>
                </c:pt>
                <c:pt idx="5">
                  <c:v>6</c:v>
                </c:pt>
                <c:pt idx="6">
                  <c:v>5.6</c:v>
                </c:pt>
                <c:pt idx="7">
                  <c:v>5.2</c:v>
                </c:pt>
                <c:pt idx="8">
                  <c:v>4.9000000000000004</c:v>
                </c:pt>
                <c:pt idx="9">
                  <c:v>4.5999999999999996</c:v>
                </c:pt>
                <c:pt idx="10">
                  <c:v>4.8</c:v>
                </c:pt>
                <c:pt idx="11">
                  <c:v>4.5</c:v>
                </c:pt>
                <c:pt idx="12">
                  <c:v>4.5999999999999996</c:v>
                </c:pt>
                <c:pt idx="13">
                  <c:v>4.5999999999999996</c:v>
                </c:pt>
              </c:numCache>
            </c:numRef>
          </c:val>
        </c:ser>
        <c:ser>
          <c:idx val="9"/>
          <c:order val="8"/>
          <c:tx>
            <c:v>Japan</c:v>
          </c:tx>
          <c:spPr>
            <a:ln w="12700">
              <a:solidFill>
                <a:srgbClr val="CCFFFF"/>
              </a:solidFill>
              <a:prstDash val="solid"/>
            </a:ln>
          </c:spPr>
          <c:marker>
            <c:symbol val="diamond"/>
            <c:size val="5"/>
            <c:spPr>
              <a:solidFill>
                <a:srgbClr val="CCFFFF"/>
              </a:solidFill>
              <a:ln>
                <a:solidFill>
                  <a:srgbClr val="CCFFFF"/>
                </a:solidFill>
                <a:prstDash val="solid"/>
              </a:ln>
            </c:spPr>
          </c:marker>
          <c:cat>
            <c:numRef>
              <c:f>Sheet1!$H$45:$U$45</c:f>
              <c:numCache>
                <c:formatCode>General</c:formatCode>
                <c:ptCount val="1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numCache>
            </c:numRef>
          </c:cat>
          <c:val>
            <c:numRef>
              <c:f>Sheet1!$H$55:$T$55</c:f>
              <c:numCache>
                <c:formatCode>General</c:formatCode>
                <c:ptCount val="13"/>
                <c:pt idx="0">
                  <c:v>2.7</c:v>
                </c:pt>
                <c:pt idx="1">
                  <c:v>2.4</c:v>
                </c:pt>
                <c:pt idx="2">
                  <c:v>2.2999999999999998</c:v>
                </c:pt>
                <c:pt idx="3">
                  <c:v>2.2999999999999998</c:v>
                </c:pt>
                <c:pt idx="4">
                  <c:v>2.5</c:v>
                </c:pt>
                <c:pt idx="5">
                  <c:v>2.2999999999999998</c:v>
                </c:pt>
                <c:pt idx="6">
                  <c:v>2.8</c:v>
                </c:pt>
                <c:pt idx="7">
                  <c:v>2.9</c:v>
                </c:pt>
                <c:pt idx="8">
                  <c:v>2.8</c:v>
                </c:pt>
                <c:pt idx="9">
                  <c:v>2.8</c:v>
                </c:pt>
                <c:pt idx="10">
                  <c:v>2.9</c:v>
                </c:pt>
                <c:pt idx="11">
                  <c:v>3</c:v>
                </c:pt>
                <c:pt idx="12">
                  <c:v>3</c:v>
                </c:pt>
              </c:numCache>
            </c:numRef>
          </c:val>
        </c:ser>
        <c:ser>
          <c:idx val="10"/>
          <c:order val="9"/>
          <c:tx>
            <c:v>Finland</c:v>
          </c:tx>
          <c:val>
            <c:numRef>
              <c:f>Sheet1!$H$57:$U$57</c:f>
              <c:numCache>
                <c:formatCode>General</c:formatCode>
                <c:ptCount val="14"/>
                <c:pt idx="1">
                  <c:v>5.2</c:v>
                </c:pt>
                <c:pt idx="2">
                  <c:v>4.5</c:v>
                </c:pt>
                <c:pt idx="3">
                  <c:v>4.7</c:v>
                </c:pt>
                <c:pt idx="4">
                  <c:v>5.6</c:v>
                </c:pt>
                <c:pt idx="5">
                  <c:v>6.7</c:v>
                </c:pt>
                <c:pt idx="6">
                  <c:v>6.2</c:v>
                </c:pt>
                <c:pt idx="7">
                  <c:v>5.8</c:v>
                </c:pt>
                <c:pt idx="8">
                  <c:v>6.5</c:v>
                </c:pt>
                <c:pt idx="9">
                  <c:v>6.6</c:v>
                </c:pt>
                <c:pt idx="10">
                  <c:v>6.6</c:v>
                </c:pt>
                <c:pt idx="11">
                  <c:v>7</c:v>
                </c:pt>
                <c:pt idx="12">
                  <c:v>7.2</c:v>
                </c:pt>
                <c:pt idx="13">
                  <c:v>6.4</c:v>
                </c:pt>
              </c:numCache>
            </c:numRef>
          </c:val>
        </c:ser>
        <c:ser>
          <c:idx val="6"/>
          <c:order val="10"/>
          <c:tx>
            <c:v>Norway</c:v>
          </c:tx>
          <c:val>
            <c:numRef>
              <c:f>Sheet1!$H$52:$U$52</c:f>
              <c:numCache>
                <c:formatCode>General</c:formatCode>
                <c:ptCount val="14"/>
                <c:pt idx="1">
                  <c:v>5.2</c:v>
                </c:pt>
                <c:pt idx="3">
                  <c:v>5.0999999999999996</c:v>
                </c:pt>
                <c:pt idx="5">
                  <c:v>5.8</c:v>
                </c:pt>
                <c:pt idx="7">
                  <c:v>5</c:v>
                </c:pt>
                <c:pt idx="9">
                  <c:v>4.7</c:v>
                </c:pt>
                <c:pt idx="11">
                  <c:v>4</c:v>
                </c:pt>
                <c:pt idx="13">
                  <c:v>3.8</c:v>
                </c:pt>
              </c:numCache>
            </c:numRef>
          </c:val>
        </c:ser>
        <c:marker val="1"/>
        <c:axId val="82851328"/>
        <c:axId val="82852864"/>
      </c:lineChart>
      <c:catAx>
        <c:axId val="82851328"/>
        <c:scaling>
          <c:orientation val="minMax"/>
        </c:scaling>
        <c:axPos val="b"/>
        <c:numFmt formatCode="General" sourceLinked="1"/>
        <c:maj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82852864"/>
        <c:crosses val="autoZero"/>
        <c:auto val="1"/>
        <c:lblAlgn val="ctr"/>
        <c:lblOffset val="100"/>
        <c:tickLblSkip val="1"/>
        <c:tickMarkSkip val="1"/>
      </c:catAx>
      <c:valAx>
        <c:axId val="82852864"/>
        <c:scaling>
          <c:orientation val="minMax"/>
        </c:scaling>
        <c:axPos val="l"/>
        <c:majorGridlines>
          <c:spPr>
            <a:ln w="3175">
              <a:solidFill>
                <a:srgbClr val="000000"/>
              </a:solidFill>
              <a:prstDash val="solid"/>
            </a:ln>
          </c:spPr>
        </c:majorGridlines>
        <c:numFmt formatCode="General" sourceLinked="1"/>
        <c:majorTickMark val="none"/>
        <c:tickLblPos val="nextTo"/>
        <c:spPr>
          <a:ln w="25400">
            <a:noFill/>
          </a:ln>
        </c:spPr>
        <c:txPr>
          <a:bodyPr rot="0" vert="horz"/>
          <a:lstStyle/>
          <a:p>
            <a:pPr>
              <a:defRPr sz="1000" b="0" i="0" u="none" strike="noStrike" baseline="0">
                <a:solidFill>
                  <a:srgbClr val="000000"/>
                </a:solidFill>
                <a:latin typeface="Arial"/>
                <a:ea typeface="Arial"/>
                <a:cs typeface="Arial"/>
              </a:defRPr>
            </a:pPr>
            <a:endParaRPr lang="en-US"/>
          </a:p>
        </c:txPr>
        <c:crossAx val="82851328"/>
        <c:crosses val="autoZero"/>
        <c:crossBetween val="between"/>
      </c:valAx>
      <c:spPr>
        <a:solidFill>
          <a:srgbClr val="C0C0C0"/>
        </a:solidFill>
        <a:ln w="12700">
          <a:solidFill>
            <a:srgbClr val="808080"/>
          </a:solidFill>
          <a:prstDash val="solid"/>
        </a:ln>
      </c:spPr>
    </c:plotArea>
    <c:legend>
      <c:legendPos val="b"/>
      <c:layout/>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n-US"/>
        </a:p>
      </c:txPr>
    </c:legend>
    <c:plotVisOnly val="1"/>
    <c:dispBlanksAs val="gap"/>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sz="1200" b="1" i="0" u="none" strike="noStrike" baseline="0">
                <a:solidFill>
                  <a:srgbClr val="000000"/>
                </a:solidFill>
                <a:latin typeface="Arial"/>
                <a:ea typeface="Arial"/>
                <a:cs typeface="Arial"/>
              </a:defRPr>
            </a:pPr>
            <a:r>
              <a:rPr lang="en-US" dirty="0"/>
              <a:t>Industry-funded share of total </a:t>
            </a:r>
            <a:r>
              <a:rPr lang="en-US" dirty="0" smtClean="0"/>
              <a:t>US academic </a:t>
            </a:r>
            <a:r>
              <a:rPr lang="en-US" dirty="0"/>
              <a:t>R&amp;D, 1953 - 2008 (exc. FFRDCs)</a:t>
            </a:r>
          </a:p>
        </c:rich>
      </c:tx>
      <c:layout>
        <c:manualLayout>
          <c:xMode val="edge"/>
          <c:yMode val="edge"/>
          <c:x val="0.19217081850533788"/>
          <c:y val="1.9633507853403141E-2"/>
        </c:manualLayout>
      </c:layout>
      <c:spPr>
        <a:noFill/>
        <a:ln w="25400">
          <a:noFill/>
        </a:ln>
      </c:spPr>
    </c:title>
    <c:plotArea>
      <c:layout>
        <c:manualLayout>
          <c:layoutTarget val="inner"/>
          <c:xMode val="edge"/>
          <c:yMode val="edge"/>
          <c:x val="0.10965104006127514"/>
          <c:y val="0.20898778359511613"/>
          <c:w val="0.81524317912218269"/>
          <c:h val="0.65881326352531211"/>
        </c:manualLayout>
      </c:layout>
      <c:lineChart>
        <c:grouping val="standard"/>
        <c:ser>
          <c:idx val="0"/>
          <c:order val="0"/>
          <c:spPr>
            <a:ln w="12700">
              <a:solidFill>
                <a:srgbClr val="000080"/>
              </a:solidFill>
              <a:prstDash val="solid"/>
            </a:ln>
          </c:spPr>
          <c:marker>
            <c:symbol val="diamond"/>
            <c:size val="5"/>
            <c:spPr>
              <a:solidFill>
                <a:srgbClr val="000080"/>
              </a:solidFill>
              <a:ln>
                <a:solidFill>
                  <a:srgbClr val="000080"/>
                </a:solidFill>
                <a:prstDash val="solid"/>
              </a:ln>
            </c:spPr>
          </c:marker>
          <c:cat>
            <c:strRef>
              <c:f>Sheet1!$A$106:$A$161</c:f>
              <c:strCache>
                <c:ptCount val="56"/>
                <c:pt idx="0">
                  <c:v>1953</c:v>
                </c:pt>
                <c:pt idx="1">
                  <c:v>1954</c:v>
                </c:pt>
                <c:pt idx="2">
                  <c:v>1955</c:v>
                </c:pt>
                <c:pt idx="3">
                  <c:v>1956</c:v>
                </c:pt>
                <c:pt idx="4">
                  <c:v>1957</c:v>
                </c:pt>
                <c:pt idx="5">
                  <c:v>1958</c:v>
                </c:pt>
                <c:pt idx="6">
                  <c:v>1959</c:v>
                </c:pt>
                <c:pt idx="7">
                  <c:v>1960</c:v>
                </c:pt>
                <c:pt idx="8">
                  <c:v>1961</c:v>
                </c:pt>
                <c:pt idx="9">
                  <c:v>1962</c:v>
                </c:pt>
                <c:pt idx="10">
                  <c:v>1963</c:v>
                </c:pt>
                <c:pt idx="11">
                  <c:v>1964</c:v>
                </c:pt>
                <c:pt idx="12">
                  <c:v>1965</c:v>
                </c:pt>
                <c:pt idx="13">
                  <c:v>1966</c:v>
                </c:pt>
                <c:pt idx="14">
                  <c:v>1967</c:v>
                </c:pt>
                <c:pt idx="15">
                  <c:v>1968</c:v>
                </c:pt>
                <c:pt idx="16">
                  <c:v>1969</c:v>
                </c:pt>
                <c:pt idx="17">
                  <c:v>1970</c:v>
                </c:pt>
                <c:pt idx="18">
                  <c:v>1971</c:v>
                </c:pt>
                <c:pt idx="19">
                  <c:v>1972</c:v>
                </c:pt>
                <c:pt idx="20">
                  <c:v>1973</c:v>
                </c:pt>
                <c:pt idx="21">
                  <c:v>1974</c:v>
                </c:pt>
                <c:pt idx="22">
                  <c:v>1975</c:v>
                </c:pt>
                <c:pt idx="23">
                  <c:v>1976</c:v>
                </c:pt>
                <c:pt idx="24">
                  <c:v>1977</c:v>
                </c:pt>
                <c:pt idx="25">
                  <c:v>1978</c:v>
                </c:pt>
                <c:pt idx="26">
                  <c:v>1979</c:v>
                </c:pt>
                <c:pt idx="27">
                  <c:v>1980</c:v>
                </c:pt>
                <c:pt idx="28">
                  <c:v>1981</c:v>
                </c:pt>
                <c:pt idx="29">
                  <c:v>1982</c:v>
                </c:pt>
                <c:pt idx="30">
                  <c:v>1983</c:v>
                </c:pt>
                <c:pt idx="31">
                  <c:v>1984</c:v>
                </c:pt>
                <c:pt idx="32">
                  <c:v>1985</c:v>
                </c:pt>
                <c:pt idx="33">
                  <c:v>1986</c:v>
                </c:pt>
                <c:pt idx="34">
                  <c:v>1987</c:v>
                </c:pt>
                <c:pt idx="35">
                  <c:v>1988</c:v>
                </c:pt>
                <c:pt idx="36">
                  <c:v>1989</c:v>
                </c:pt>
                <c:pt idx="37">
                  <c:v>1990</c:v>
                </c:pt>
                <c:pt idx="38">
                  <c:v>1991</c:v>
                </c:pt>
                <c:pt idx="39">
                  <c:v>1992</c:v>
                </c:pt>
                <c:pt idx="40">
                  <c:v>1993</c:v>
                </c:pt>
                <c:pt idx="41">
                  <c:v>1994</c:v>
                </c:pt>
                <c:pt idx="42">
                  <c:v>1995</c:v>
                </c:pt>
                <c:pt idx="43">
                  <c:v>1996</c:v>
                </c:pt>
                <c:pt idx="44">
                  <c:v>1997</c:v>
                </c:pt>
                <c:pt idx="45">
                  <c:v>1998</c:v>
                </c:pt>
                <c:pt idx="46">
                  <c:v>1999</c:v>
                </c:pt>
                <c:pt idx="47">
                  <c:v>2000</c:v>
                </c:pt>
                <c:pt idx="48">
                  <c:v>2001</c:v>
                </c:pt>
                <c:pt idx="49">
                  <c:v>2002</c:v>
                </c:pt>
                <c:pt idx="50">
                  <c:v>2003</c:v>
                </c:pt>
                <c:pt idx="51">
                  <c:v>2004</c:v>
                </c:pt>
                <c:pt idx="52">
                  <c:v>2005</c:v>
                </c:pt>
                <c:pt idx="53">
                  <c:v>2006</c:v>
                </c:pt>
                <c:pt idx="54">
                  <c:v>2007</c:v>
                </c:pt>
                <c:pt idx="55">
                  <c:v>2008 (preliminary)</c:v>
                </c:pt>
              </c:strCache>
            </c:strRef>
          </c:cat>
          <c:val>
            <c:numRef>
              <c:f>Sheet1!$Z$106:$Z$161</c:f>
              <c:numCache>
                <c:formatCode>General</c:formatCode>
                <c:ptCount val="56"/>
                <c:pt idx="0">
                  <c:v>5.1851851851851913E-2</c:v>
                </c:pt>
                <c:pt idx="1">
                  <c:v>5.1724137931034593E-2</c:v>
                </c:pt>
                <c:pt idx="2">
                  <c:v>5.1039697542533909E-2</c:v>
                </c:pt>
                <c:pt idx="3">
                  <c:v>5.2545155993431854E-2</c:v>
                </c:pt>
                <c:pt idx="4">
                  <c:v>5.2781740370898791E-2</c:v>
                </c:pt>
                <c:pt idx="5">
                  <c:v>4.8267326732673303E-2</c:v>
                </c:pt>
                <c:pt idx="6">
                  <c:v>4.2689434364994693E-2</c:v>
                </c:pt>
                <c:pt idx="7">
                  <c:v>3.6697247706422659E-2</c:v>
                </c:pt>
                <c:pt idx="8">
                  <c:v>3.1372549019607891E-2</c:v>
                </c:pt>
                <c:pt idx="9">
                  <c:v>2.7443105756359241E-2</c:v>
                </c:pt>
                <c:pt idx="10">
                  <c:v>2.3308698123934043E-2</c:v>
                </c:pt>
                <c:pt idx="11">
                  <c:v>2.0448877805486296E-2</c:v>
                </c:pt>
                <c:pt idx="12">
                  <c:v>1.8867924528301903E-2</c:v>
                </c:pt>
                <c:pt idx="13">
                  <c:v>1.821125050586812E-2</c:v>
                </c:pt>
                <c:pt idx="14">
                  <c:v>1.9026710574460301E-2</c:v>
                </c:pt>
                <c:pt idx="15">
                  <c:v>1.9924424596358955E-2</c:v>
                </c:pt>
                <c:pt idx="16">
                  <c:v>2.0252324037184587E-2</c:v>
                </c:pt>
                <c:pt idx="17">
                  <c:v>2.0979020979021042E-2</c:v>
                </c:pt>
                <c:pt idx="18">
                  <c:v>2.1811572250833296E-2</c:v>
                </c:pt>
                <c:pt idx="19">
                  <c:v>2.229748800451601E-2</c:v>
                </c:pt>
                <c:pt idx="20">
                  <c:v>2.3709167544784016E-2</c:v>
                </c:pt>
                <c:pt idx="21">
                  <c:v>2.5108643167551906E-2</c:v>
                </c:pt>
                <c:pt idx="22">
                  <c:v>2.5447487599741216E-2</c:v>
                </c:pt>
                <c:pt idx="23">
                  <c:v>2.5363020329138397E-2</c:v>
                </c:pt>
                <c:pt idx="24">
                  <c:v>2.6655202063629015E-2</c:v>
                </c:pt>
                <c:pt idx="25">
                  <c:v>2.6887280248190402E-2</c:v>
                </c:pt>
                <c:pt idx="26">
                  <c:v>2.7817311424505799E-2</c:v>
                </c:pt>
                <c:pt idx="27">
                  <c:v>3.0126668948990028E-2</c:v>
                </c:pt>
                <c:pt idx="28">
                  <c:v>3.2810867293626096E-2</c:v>
                </c:pt>
                <c:pt idx="29">
                  <c:v>3.5770595191170686E-2</c:v>
                </c:pt>
                <c:pt idx="30">
                  <c:v>3.8946988820771786E-2</c:v>
                </c:pt>
                <c:pt idx="31">
                  <c:v>4.1780932408452966E-2</c:v>
                </c:pt>
                <c:pt idx="32">
                  <c:v>4.5245619074978455E-2</c:v>
                </c:pt>
                <c:pt idx="33">
                  <c:v>4.8021142194146965E-2</c:v>
                </c:pt>
                <c:pt idx="34">
                  <c:v>4.8610704884469162E-2</c:v>
                </c:pt>
                <c:pt idx="35">
                  <c:v>4.9622380597808824E-2</c:v>
                </c:pt>
                <c:pt idx="36">
                  <c:v>5.2032759550782424E-2</c:v>
                </c:pt>
                <c:pt idx="37">
                  <c:v>5.3402949528258734E-2</c:v>
                </c:pt>
                <c:pt idx="38">
                  <c:v>5.3240740740740762E-2</c:v>
                </c:pt>
                <c:pt idx="39">
                  <c:v>5.3551868229948479E-2</c:v>
                </c:pt>
                <c:pt idx="40">
                  <c:v>5.3984874927283502E-2</c:v>
                </c:pt>
                <c:pt idx="41">
                  <c:v>5.4122370084008824E-2</c:v>
                </c:pt>
                <c:pt idx="42">
                  <c:v>5.5315347507593433E-2</c:v>
                </c:pt>
                <c:pt idx="43">
                  <c:v>5.7429415401525102E-2</c:v>
                </c:pt>
                <c:pt idx="44">
                  <c:v>5.9577552970639693E-2</c:v>
                </c:pt>
                <c:pt idx="45">
                  <c:v>6.1436672967863974E-2</c:v>
                </c:pt>
                <c:pt idx="46">
                  <c:v>6.1548467200756796E-2</c:v>
                </c:pt>
                <c:pt idx="47">
                  <c:v>5.964661984196741E-2</c:v>
                </c:pt>
                <c:pt idx="48">
                  <c:v>5.4792464159725322E-2</c:v>
                </c:pt>
                <c:pt idx="49">
                  <c:v>4.8740861088545903E-2</c:v>
                </c:pt>
                <c:pt idx="50">
                  <c:v>4.4554662648585402E-2</c:v>
                </c:pt>
                <c:pt idx="51">
                  <c:v>4.3120422146963884E-2</c:v>
                </c:pt>
                <c:pt idx="52">
                  <c:v>4.3818613951032891E-2</c:v>
                </c:pt>
                <c:pt idx="53">
                  <c:v>4.6326143417635308E-2</c:v>
                </c:pt>
                <c:pt idx="54">
                  <c:v>5.0042794966583933E-2</c:v>
                </c:pt>
                <c:pt idx="55">
                  <c:v>5.0852496283990932E-2</c:v>
                </c:pt>
              </c:numCache>
            </c:numRef>
          </c:val>
        </c:ser>
        <c:marker val="1"/>
        <c:axId val="82889344"/>
        <c:axId val="82982016"/>
      </c:lineChart>
      <c:catAx>
        <c:axId val="82889344"/>
        <c:scaling>
          <c:orientation val="minMax"/>
        </c:scaling>
        <c:axPos val="b"/>
        <c:title>
          <c:tx>
            <c:rich>
              <a:bodyPr/>
              <a:lstStyle/>
              <a:p>
                <a:pPr>
                  <a:defRPr sz="1000" b="1" i="0" u="none" strike="noStrike" baseline="0">
                    <a:solidFill>
                      <a:srgbClr val="000000"/>
                    </a:solidFill>
                    <a:latin typeface="Arial"/>
                    <a:ea typeface="Arial"/>
                    <a:cs typeface="Arial"/>
                  </a:defRPr>
                </a:pPr>
                <a:r>
                  <a:rPr lang="en-US"/>
                  <a:t>year</a:t>
                </a:r>
              </a:p>
            </c:rich>
          </c:tx>
          <c:layout>
            <c:manualLayout>
              <c:xMode val="edge"/>
              <c:yMode val="edge"/>
              <c:x val="0.51690391459074725"/>
              <c:y val="0.94502617801047162"/>
            </c:manualLayout>
          </c:layout>
          <c:spPr>
            <a:noFill/>
            <a:ln w="25400">
              <a:noFill/>
            </a:ln>
          </c:spPr>
        </c:title>
        <c:numFmt formatCode="General" sourceLinked="1"/>
        <c:tickLblPos val="nextTo"/>
        <c:spPr>
          <a:ln w="3175">
            <a:solidFill>
              <a:srgbClr val="000000"/>
            </a:solidFill>
            <a:prstDash val="solid"/>
          </a:ln>
        </c:spPr>
        <c:txPr>
          <a:bodyPr rot="-2700000" vert="horz"/>
          <a:lstStyle/>
          <a:p>
            <a:pPr>
              <a:defRPr sz="1000" b="0" i="0" u="none" strike="noStrike" baseline="0">
                <a:solidFill>
                  <a:srgbClr val="000000"/>
                </a:solidFill>
                <a:latin typeface="Arial"/>
                <a:ea typeface="Arial"/>
                <a:cs typeface="Arial"/>
              </a:defRPr>
            </a:pPr>
            <a:endParaRPr lang="en-US"/>
          </a:p>
        </c:txPr>
        <c:crossAx val="82982016"/>
        <c:crosses val="autoZero"/>
        <c:auto val="1"/>
        <c:lblAlgn val="ctr"/>
        <c:lblOffset val="100"/>
        <c:tickLblSkip val="2"/>
        <c:tickMarkSkip val="1"/>
      </c:catAx>
      <c:valAx>
        <c:axId val="82982016"/>
        <c:scaling>
          <c:orientation val="minMax"/>
        </c:scaling>
        <c:axPos val="l"/>
        <c:majorGridlines>
          <c:spPr>
            <a:ln w="3175">
              <a:solidFill>
                <a:srgbClr val="000000"/>
              </a:solidFill>
              <a:prstDash val="solid"/>
            </a:ln>
          </c:spPr>
        </c:majorGridlines>
        <c:title>
          <c:tx>
            <c:rich>
              <a:bodyPr rot="0" vert="horz"/>
              <a:lstStyle/>
              <a:p>
                <a:pPr>
                  <a:defRPr sz="1000" b="1" i="0" u="none" strike="noStrike" baseline="0">
                    <a:solidFill>
                      <a:srgbClr val="000000"/>
                    </a:solidFill>
                    <a:latin typeface="Arial"/>
                    <a:ea typeface="Arial"/>
                    <a:cs typeface="Arial"/>
                  </a:defRPr>
                </a:pPr>
                <a:r>
                  <a:rPr lang="en-US"/>
                  <a:t>share (%)</a:t>
                </a:r>
              </a:p>
            </c:rich>
          </c:tx>
          <c:layout>
            <c:manualLayout>
              <c:xMode val="edge"/>
              <c:yMode val="edge"/>
              <c:x val="1.0676156583629892E-2"/>
              <c:y val="0.44109947643979053"/>
            </c:manualLayout>
          </c:layout>
          <c:spPr>
            <a:noFill/>
            <a:ln w="25400">
              <a:noFill/>
            </a:ln>
          </c:spPr>
        </c:title>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82889344"/>
        <c:crosses val="autoZero"/>
        <c:crossBetween val="between"/>
      </c:valAx>
      <c:spPr>
        <a:solidFill>
          <a:schemeClr val="bg1">
            <a:lumMod val="85000"/>
          </a:schemeClr>
        </a:solidFill>
      </c:spPr>
    </c:plotArea>
    <c:plotVisOnly val="1"/>
    <c:dispBlanksAs val="gap"/>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9503AC8-DB56-40B8-84F4-8F8F0C149649}" type="datetimeFigureOut">
              <a:rPr lang="en-US"/>
              <a:pPr>
                <a:defRPr/>
              </a:pPr>
              <a:t>9/26/2012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AFFCADE-2B7B-4052-AC49-19D949808C9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081F41A-BDCE-4749-8CC4-31CA0CACFFB2}" type="slidenum">
              <a:rPr lang="en-US" smtClean="0"/>
              <a:pPr/>
              <a:t>18</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B703BF-A0FF-4D4E-895F-E7E80E9252A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9D6669-4820-4DB0-AC22-1654ED15EED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053071-5CFC-412B-9589-EEAABC7879C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3A08B10-253F-421D-9432-2642200C34D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717F36-AAE4-4D22-9C7C-5E2D1461B11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0AA2BA6-E648-4323-8C4A-CB45743D6CB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2F5227-8670-4EBE-9AF0-66FFF0A1EB9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612EE0F-B9E7-491D-85F0-24A51C73C0E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CF3C578-46D0-4035-AE88-B80D917D795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A2AADFE-2A60-40DA-9137-44D074989F2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F03C7B-5DAB-49A5-88F7-53ADCDAAB41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76A926A-4857-465E-AACB-ACB9BE3D1EC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447800"/>
            <a:ext cx="7772400" cy="1447800"/>
          </a:xfrm>
        </p:spPr>
        <p:txBody>
          <a:bodyPr/>
          <a:lstStyle/>
          <a:p>
            <a:r>
              <a:rPr lang="en-US" sz="3600" b="1"/>
              <a:t>Universities in National Innovation Systems</a:t>
            </a:r>
          </a:p>
        </p:txBody>
      </p:sp>
      <p:sp>
        <p:nvSpPr>
          <p:cNvPr id="2051" name="Rectangle 3"/>
          <p:cNvSpPr>
            <a:spLocks noGrp="1" noChangeArrowheads="1"/>
          </p:cNvSpPr>
          <p:nvPr>
            <p:ph type="subTitle" idx="1"/>
          </p:nvPr>
        </p:nvSpPr>
        <p:spPr>
          <a:xfrm>
            <a:off x="1371600" y="3124200"/>
            <a:ext cx="6400800" cy="2286000"/>
          </a:xfrm>
        </p:spPr>
        <p:txBody>
          <a:bodyPr/>
          <a:lstStyle/>
          <a:p>
            <a:r>
              <a:rPr lang="en-US" dirty="0"/>
              <a:t>David C. Mowery</a:t>
            </a:r>
          </a:p>
          <a:p>
            <a:r>
              <a:rPr lang="en-US" dirty="0" smtClean="0"/>
              <a:t>Haas School of Business, UC Berkeley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04800"/>
            <a:ext cx="7772400" cy="838200"/>
          </a:xfrm>
        </p:spPr>
        <p:txBody>
          <a:bodyPr/>
          <a:lstStyle/>
          <a:p>
            <a:r>
              <a:rPr lang="en-US" sz="3600" b="1"/>
              <a:t>Comparing higher ed. systems</a:t>
            </a:r>
          </a:p>
        </p:txBody>
      </p:sp>
      <p:sp>
        <p:nvSpPr>
          <p:cNvPr id="5123" name="Rectangle 3"/>
          <p:cNvSpPr>
            <a:spLocks noGrp="1" noChangeArrowheads="1"/>
          </p:cNvSpPr>
          <p:nvPr>
            <p:ph type="body" idx="1"/>
          </p:nvPr>
        </p:nvSpPr>
        <p:spPr>
          <a:xfrm>
            <a:off x="685800" y="1066800"/>
            <a:ext cx="7772400" cy="5029200"/>
          </a:xfrm>
        </p:spPr>
        <p:txBody>
          <a:bodyPr/>
          <a:lstStyle/>
          <a:p>
            <a:pPr>
              <a:lnSpc>
                <a:spcPct val="90000"/>
              </a:lnSpc>
            </a:pPr>
            <a:r>
              <a:rPr lang="en-US" sz="2800" dirty="0"/>
              <a:t>Most systems combine education &amp; training in varying degrees and occupy positions of varying prominence in these functions within different national economies.</a:t>
            </a:r>
          </a:p>
          <a:p>
            <a:pPr>
              <a:lnSpc>
                <a:spcPct val="90000"/>
              </a:lnSpc>
            </a:pPr>
            <a:r>
              <a:rPr lang="en-US" sz="2800" dirty="0"/>
              <a:t>How do national systems of higher education differ in the following dimensions?</a:t>
            </a:r>
          </a:p>
          <a:p>
            <a:pPr lvl="1">
              <a:lnSpc>
                <a:spcPct val="90000"/>
              </a:lnSpc>
            </a:pPr>
            <a:r>
              <a:rPr lang="en-US" sz="2400" dirty="0"/>
              <a:t>Scale</a:t>
            </a:r>
          </a:p>
          <a:p>
            <a:pPr lvl="1">
              <a:lnSpc>
                <a:spcPct val="90000"/>
              </a:lnSpc>
            </a:pPr>
            <a:r>
              <a:rPr lang="en-US" sz="2400" dirty="0"/>
              <a:t>Contributions to training of scientists &amp; engineers.</a:t>
            </a:r>
          </a:p>
          <a:p>
            <a:pPr lvl="1">
              <a:lnSpc>
                <a:spcPct val="90000"/>
              </a:lnSpc>
            </a:pPr>
            <a:r>
              <a:rPr lang="en-US" sz="2400" dirty="0"/>
              <a:t>Performance of R&amp;D within the national economy.</a:t>
            </a:r>
          </a:p>
          <a:p>
            <a:pPr lvl="1">
              <a:lnSpc>
                <a:spcPct val="90000"/>
              </a:lnSpc>
            </a:pPr>
            <a:r>
              <a:rPr lang="en-US" sz="2400" dirty="0"/>
              <a:t>Mix of public, industrial funds in university research support.</a:t>
            </a:r>
          </a:p>
          <a:p>
            <a:pPr lvl="1">
              <a:lnSpc>
                <a:spcPct val="90000"/>
              </a:lnSpc>
            </a:pPr>
            <a:r>
              <a:rPr lang="en-US" sz="2400" dirty="0"/>
              <a:t>Centralized vs. decentralized </a:t>
            </a:r>
            <a:r>
              <a:rPr lang="en-US" sz="2400" dirty="0" smtClean="0"/>
              <a:t>national structure </a:t>
            </a:r>
            <a:r>
              <a:rPr lang="en-US" sz="2400" dirty="0"/>
              <a:t>of administration.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228600"/>
            <a:ext cx="7772400" cy="762000"/>
          </a:xfrm>
        </p:spPr>
        <p:txBody>
          <a:bodyPr/>
          <a:lstStyle/>
          <a:p>
            <a:r>
              <a:rPr lang="en-US" sz="3600" b="1"/>
              <a:t>Indicators of university-industry linkages within the OECD</a:t>
            </a:r>
          </a:p>
        </p:txBody>
      </p:sp>
      <p:sp>
        <p:nvSpPr>
          <p:cNvPr id="26627" name="Rectangle 3"/>
          <p:cNvSpPr>
            <a:spLocks noGrp="1" noChangeArrowheads="1"/>
          </p:cNvSpPr>
          <p:nvPr>
            <p:ph type="body" idx="1"/>
          </p:nvPr>
        </p:nvSpPr>
        <p:spPr>
          <a:xfrm>
            <a:off x="685800" y="1143000"/>
            <a:ext cx="7772400" cy="5715000"/>
          </a:xfrm>
        </p:spPr>
        <p:txBody>
          <a:bodyPr/>
          <a:lstStyle/>
          <a:p>
            <a:pPr>
              <a:lnSpc>
                <a:spcPct val="80000"/>
              </a:lnSpc>
            </a:pPr>
            <a:r>
              <a:rPr lang="en-US" sz="2200" dirty="0"/>
              <a:t>Few internationally comparable measures of </a:t>
            </a:r>
            <a:r>
              <a:rPr lang="en-US" sz="2200" dirty="0" smtClean="0"/>
              <a:t>collaboration, technology </a:t>
            </a:r>
            <a:r>
              <a:rPr lang="en-US" sz="2200" dirty="0"/>
              <a:t>transfer</a:t>
            </a:r>
            <a:r>
              <a:rPr lang="en-US" sz="2000" dirty="0"/>
              <a:t>:</a:t>
            </a:r>
          </a:p>
          <a:p>
            <a:pPr lvl="1">
              <a:lnSpc>
                <a:spcPct val="80000"/>
              </a:lnSpc>
            </a:pPr>
            <a:r>
              <a:rPr lang="en-US" sz="1800" dirty="0"/>
              <a:t>Patent counts do not adjust for quality of patents, incentives of university administrators to seek patents.</a:t>
            </a:r>
          </a:p>
          <a:p>
            <a:pPr lvl="1">
              <a:lnSpc>
                <a:spcPct val="80000"/>
              </a:lnSpc>
            </a:pPr>
            <a:r>
              <a:rPr lang="en-US" sz="1800" dirty="0"/>
              <a:t>No internationally comparable university licensing data.</a:t>
            </a:r>
          </a:p>
          <a:p>
            <a:pPr>
              <a:lnSpc>
                <a:spcPct val="80000"/>
              </a:lnSpc>
            </a:pPr>
            <a:r>
              <a:rPr lang="en-US" sz="2200" dirty="0"/>
              <a:t>US widely cited as a model of close collaboration, but (funding-based) indicators do not rank US at the top of the OECD: </a:t>
            </a:r>
          </a:p>
          <a:p>
            <a:pPr lvl="1">
              <a:lnSpc>
                <a:spcPct val="80000"/>
              </a:lnSpc>
            </a:pPr>
            <a:r>
              <a:rPr lang="en-US" sz="1800" dirty="0"/>
              <a:t>University share of </a:t>
            </a:r>
            <a:r>
              <a:rPr lang="en-US" sz="1800" dirty="0" smtClean="0"/>
              <a:t>national R&amp;D performance.</a:t>
            </a:r>
            <a:endParaRPr lang="en-US" sz="1800" dirty="0"/>
          </a:p>
          <a:p>
            <a:pPr lvl="1">
              <a:lnSpc>
                <a:spcPct val="80000"/>
              </a:lnSpc>
            </a:pPr>
            <a:r>
              <a:rPr lang="en-US" sz="1800" dirty="0"/>
              <a:t>Industry-funded share of university R&amp;D performance (Germany 1</a:t>
            </a:r>
            <a:r>
              <a:rPr lang="en-US" sz="1800" baseline="30000" dirty="0"/>
              <a:t>st</a:t>
            </a:r>
            <a:r>
              <a:rPr lang="en-US" sz="1800" dirty="0"/>
              <a:t>, Canada </a:t>
            </a:r>
            <a:r>
              <a:rPr lang="en-US" sz="1800" dirty="0" smtClean="0"/>
              <a:t>2</a:t>
            </a:r>
            <a:r>
              <a:rPr lang="en-US" sz="1800" baseline="30000" dirty="0" smtClean="0"/>
              <a:t>nd</a:t>
            </a:r>
            <a:r>
              <a:rPr lang="en-US" sz="1800" dirty="0" smtClean="0"/>
              <a:t>), which in US is lower in 2008 than in 1953.</a:t>
            </a:r>
            <a:endParaRPr lang="en-US" sz="2200" dirty="0"/>
          </a:p>
          <a:p>
            <a:pPr>
              <a:lnSpc>
                <a:spcPct val="80000"/>
              </a:lnSpc>
            </a:pPr>
            <a:r>
              <a:rPr lang="en-US" sz="2000" dirty="0" err="1" smtClean="0"/>
              <a:t>Crespi</a:t>
            </a:r>
            <a:r>
              <a:rPr lang="en-US" sz="2000" dirty="0" smtClean="0"/>
              <a:t> et al. (2006):  majority of faculty patents in UK, France, Italy, Germany, Netherlands, Spain are not assigned to universities.</a:t>
            </a:r>
          </a:p>
          <a:p>
            <a:pPr>
              <a:lnSpc>
                <a:spcPct val="80000"/>
              </a:lnSpc>
            </a:pPr>
            <a:r>
              <a:rPr lang="en-US" sz="2200" dirty="0" smtClean="0"/>
              <a:t>Context </a:t>
            </a:r>
            <a:r>
              <a:rPr lang="en-US" sz="2200" dirty="0"/>
              <a:t>and structure supporting linkages are more complex than indicators can convey</a:t>
            </a:r>
            <a:r>
              <a:rPr lang="en-US" sz="2200" dirty="0" smtClean="0"/>
              <a:t>.</a:t>
            </a:r>
          </a:p>
          <a:p>
            <a:pPr lvl="1">
              <a:lnSpc>
                <a:spcPct val="80000"/>
              </a:lnSpc>
            </a:pPr>
            <a:r>
              <a:rPr lang="en-US" sz="1800" dirty="0" smtClean="0"/>
              <a:t>OECD report (2002): qualitative evidence =&gt; labor mobility between US higher education and industry is greater than in other national higher ed. systems.</a:t>
            </a:r>
            <a:endParaRPr lang="en-US" sz="1800" dirty="0"/>
          </a:p>
          <a:p>
            <a:pPr>
              <a:lnSpc>
                <a:spcPct val="80000"/>
              </a:lnSpc>
            </a:pPr>
            <a:r>
              <a:rPr lang="en-US" sz="2200" dirty="0"/>
              <a:t>At least some </a:t>
            </a:r>
            <a:r>
              <a:rPr lang="en-US" sz="2200" dirty="0" smtClean="0"/>
              <a:t>important </a:t>
            </a:r>
            <a:r>
              <a:rPr lang="en-US" sz="2200" dirty="0"/>
              <a:t>influences </a:t>
            </a:r>
            <a:r>
              <a:rPr lang="en-US" sz="2200" dirty="0" smtClean="0"/>
              <a:t>on U-I links are </a:t>
            </a:r>
            <a:r>
              <a:rPr lang="en-US" sz="2200" dirty="0"/>
              <a:t>outside of university boundaries.</a:t>
            </a:r>
          </a:p>
          <a:p>
            <a:pPr lvl="1">
              <a:lnSpc>
                <a:spcPct val="80000"/>
              </a:lnSpc>
            </a:pPr>
            <a:r>
              <a:rPr lang="en-US" sz="1800" dirty="0"/>
              <a:t>Labor markets for scientists and engineers.</a:t>
            </a:r>
          </a:p>
          <a:p>
            <a:pPr lvl="1">
              <a:lnSpc>
                <a:spcPct val="80000"/>
              </a:lnSpc>
            </a:pPr>
            <a:r>
              <a:rPr lang="en-US" sz="1800" dirty="0"/>
              <a:t>Venture capital. </a:t>
            </a:r>
          </a:p>
          <a:p>
            <a:pPr lvl="1">
              <a:lnSpc>
                <a:spcPct val="80000"/>
              </a:lnSpc>
            </a:pPr>
            <a:r>
              <a:rPr lang="en-US" sz="1800" dirty="0"/>
              <a:t>University structure creates (or fails to create) </a:t>
            </a:r>
            <a:r>
              <a:rPr lang="en-US" sz="1800" dirty="0" smtClean="0"/>
              <a:t>incentives </a:t>
            </a:r>
            <a:r>
              <a:rPr lang="en-US" sz="1800" dirty="0"/>
              <a:t>for collaboration between university and industry researchers.</a:t>
            </a:r>
            <a:endParaRPr lang="en-US"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289560" y="521970"/>
          <a:ext cx="8564880" cy="58140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289560" y="518160"/>
          <a:ext cx="8564880" cy="58216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289560" y="518160"/>
          <a:ext cx="8564880" cy="58216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81000"/>
            <a:ext cx="7772400" cy="685800"/>
          </a:xfrm>
        </p:spPr>
        <p:txBody>
          <a:bodyPr/>
          <a:lstStyle/>
          <a:p>
            <a:pPr eaLnBrk="1" hangingPunct="1"/>
            <a:r>
              <a:rPr lang="en-US" sz="3200" b="1" dirty="0" smtClean="0"/>
              <a:t>Channels of interaction between academic research and industrial innovation</a:t>
            </a:r>
          </a:p>
        </p:txBody>
      </p:sp>
      <p:sp>
        <p:nvSpPr>
          <p:cNvPr id="10243" name="Rectangle 3"/>
          <p:cNvSpPr>
            <a:spLocks noGrp="1" noChangeArrowheads="1"/>
          </p:cNvSpPr>
          <p:nvPr>
            <p:ph type="body" idx="1"/>
          </p:nvPr>
        </p:nvSpPr>
        <p:spPr>
          <a:xfrm>
            <a:off x="685800" y="1371600"/>
            <a:ext cx="7772400" cy="5257800"/>
          </a:xfrm>
        </p:spPr>
        <p:txBody>
          <a:bodyPr/>
          <a:lstStyle/>
          <a:p>
            <a:pPr eaLnBrk="1" hangingPunct="1">
              <a:lnSpc>
                <a:spcPct val="90000"/>
              </a:lnSpc>
            </a:pPr>
            <a:r>
              <a:rPr lang="en-US" sz="2400" dirty="0" smtClean="0"/>
              <a:t>Multiple channels of interaction (training; publishing; faculty consulting; new-firm formation; patents &amp; licenses).</a:t>
            </a:r>
          </a:p>
          <a:p>
            <a:pPr eaLnBrk="1" hangingPunct="1">
              <a:lnSpc>
                <a:spcPct val="90000"/>
              </a:lnSpc>
            </a:pPr>
            <a:r>
              <a:rPr lang="en-US" sz="2400" dirty="0" smtClean="0"/>
              <a:t>The interaction is bidirectional:  industrial research/innovation affects academic research, as well as the reverse.</a:t>
            </a:r>
          </a:p>
          <a:p>
            <a:pPr lvl="1" eaLnBrk="1" hangingPunct="1">
              <a:lnSpc>
                <a:spcPct val="90000"/>
              </a:lnSpc>
            </a:pPr>
            <a:r>
              <a:rPr lang="en-US" sz="2200" dirty="0" err="1" smtClean="0"/>
              <a:t>Schockley</a:t>
            </a:r>
            <a:r>
              <a:rPr lang="en-US" sz="2200" dirty="0" smtClean="0"/>
              <a:t> Semiconductor and Stanford.</a:t>
            </a:r>
          </a:p>
          <a:p>
            <a:pPr eaLnBrk="1" hangingPunct="1">
              <a:lnSpc>
                <a:spcPct val="90000"/>
              </a:lnSpc>
            </a:pPr>
            <a:r>
              <a:rPr lang="en-US" sz="2400" dirty="0" smtClean="0"/>
              <a:t>Importance of different channels varies among fields of research.</a:t>
            </a:r>
          </a:p>
          <a:p>
            <a:pPr eaLnBrk="1" hangingPunct="1">
              <a:lnSpc>
                <a:spcPct val="90000"/>
              </a:lnSpc>
            </a:pPr>
            <a:r>
              <a:rPr lang="en-US" sz="2400" dirty="0" smtClean="0"/>
              <a:t>Outside of pharmaceuticals, US industrial R&amp;D managers in large firms indicate that patents are relatively unimportant channels of influence.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1020762"/>
          </a:xfrm>
        </p:spPr>
        <p:txBody>
          <a:bodyPr/>
          <a:lstStyle/>
          <a:p>
            <a:pPr eaLnBrk="1" hangingPunct="1"/>
            <a:r>
              <a:rPr lang="en-US" sz="3200" b="1" smtClean="0"/>
              <a:t>Little work on relationship among channels of interaction</a:t>
            </a:r>
          </a:p>
        </p:txBody>
      </p:sp>
      <p:sp>
        <p:nvSpPr>
          <p:cNvPr id="11267" name="Rectangle 3"/>
          <p:cNvSpPr>
            <a:spLocks noGrp="1" noChangeArrowheads="1"/>
          </p:cNvSpPr>
          <p:nvPr>
            <p:ph type="body" idx="1"/>
          </p:nvPr>
        </p:nvSpPr>
        <p:spPr>
          <a:xfrm>
            <a:off x="457200" y="1524000"/>
            <a:ext cx="8229600" cy="5334000"/>
          </a:xfrm>
        </p:spPr>
        <p:txBody>
          <a:bodyPr/>
          <a:lstStyle/>
          <a:p>
            <a:pPr eaLnBrk="1" hangingPunct="1">
              <a:lnSpc>
                <a:spcPct val="80000"/>
              </a:lnSpc>
            </a:pPr>
            <a:r>
              <a:rPr lang="en-US" sz="2600" smtClean="0"/>
              <a:t>How important are different channels to different university missions?</a:t>
            </a:r>
          </a:p>
          <a:p>
            <a:pPr eaLnBrk="1" hangingPunct="1">
              <a:lnSpc>
                <a:spcPct val="80000"/>
              </a:lnSpc>
            </a:pPr>
            <a:r>
              <a:rPr lang="en-US" sz="2600" smtClean="0"/>
              <a:t>Little work on role of licensing in “spinoff” formation, survival.</a:t>
            </a:r>
          </a:p>
          <a:p>
            <a:pPr eaLnBrk="1" hangingPunct="1">
              <a:lnSpc>
                <a:spcPct val="80000"/>
              </a:lnSpc>
            </a:pPr>
            <a:r>
              <a:rPr lang="en-US" sz="2600" smtClean="0"/>
              <a:t>Most work on patenting &amp; publishing concludes that patenters also are publishers.</a:t>
            </a:r>
          </a:p>
          <a:p>
            <a:pPr eaLnBrk="1" hangingPunct="1">
              <a:lnSpc>
                <a:spcPct val="80000"/>
              </a:lnSpc>
            </a:pPr>
            <a:r>
              <a:rPr lang="en-US" sz="2600" smtClean="0"/>
              <a:t>Gender and patenting:  Senior female faculty publish comparably, patent far less than male faculty of similar rank and productivity in US universities.</a:t>
            </a:r>
          </a:p>
          <a:p>
            <a:pPr eaLnBrk="1" hangingPunct="1">
              <a:lnSpc>
                <a:spcPct val="80000"/>
              </a:lnSpc>
            </a:pPr>
            <a:r>
              <a:rPr lang="en-US" sz="2600" smtClean="0"/>
              <a:t>Ding and Choi (2009):  Younger US faculty in biomedical research are more likely to pursue new-firm entrepreneurship at an early point in their career.</a:t>
            </a:r>
          </a:p>
          <a:p>
            <a:pPr eaLnBrk="1" hangingPunct="1">
              <a:lnSpc>
                <a:spcPct val="80000"/>
              </a:lnSpc>
            </a:pPr>
            <a:r>
              <a:rPr lang="en-US" sz="2600" smtClean="0"/>
              <a:t>We know little about relative importance of these, other channels of interaction in different national university, innovation systems.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3124200"/>
            <a:ext cx="7772400" cy="1362075"/>
          </a:xfrm>
        </p:spPr>
        <p:txBody>
          <a:bodyPr/>
          <a:lstStyle/>
          <a:p>
            <a:r>
              <a:rPr lang="en-US" dirty="0" smtClean="0"/>
              <a:t>Case Study:  The </a:t>
            </a:r>
            <a:r>
              <a:rPr lang="en-US" dirty="0" err="1" smtClean="0"/>
              <a:t>u.s</a:t>
            </a:r>
            <a:r>
              <a:rPr lang="en-US" dirty="0" smtClean="0"/>
              <a:t>. </a:t>
            </a:r>
            <a:r>
              <a:rPr lang="en-US" dirty="0" err="1" smtClean="0"/>
              <a:t>Bayh</a:t>
            </a:r>
            <a:r>
              <a:rPr lang="en-US" dirty="0" smtClean="0"/>
              <a:t>-dole act of 1980 and policy emulation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533400"/>
            <a:ext cx="7772400" cy="685800"/>
          </a:xfrm>
        </p:spPr>
        <p:txBody>
          <a:bodyPr/>
          <a:lstStyle/>
          <a:p>
            <a:pPr eaLnBrk="1" hangingPunct="1"/>
            <a:r>
              <a:rPr lang="en-US" sz="3600" b="1" dirty="0" smtClean="0"/>
              <a:t>Policy “emulation” and university-industry links in OECD economies</a:t>
            </a:r>
          </a:p>
        </p:txBody>
      </p:sp>
      <p:sp>
        <p:nvSpPr>
          <p:cNvPr id="5123" name="Content Placeholder 2"/>
          <p:cNvSpPr>
            <a:spLocks noGrp="1"/>
          </p:cNvSpPr>
          <p:nvPr>
            <p:ph idx="1"/>
          </p:nvPr>
        </p:nvSpPr>
        <p:spPr>
          <a:xfrm>
            <a:off x="685800" y="1371600"/>
            <a:ext cx="7772400" cy="4572000"/>
          </a:xfrm>
        </p:spPr>
        <p:txBody>
          <a:bodyPr/>
          <a:lstStyle/>
          <a:p>
            <a:pPr eaLnBrk="1" hangingPunct="1"/>
            <a:r>
              <a:rPr lang="en-US" sz="2800" dirty="0" smtClean="0"/>
              <a:t>“Systems of innovation” literature rarely considers interaction among different national systems.</a:t>
            </a:r>
          </a:p>
          <a:p>
            <a:pPr lvl="1" eaLnBrk="1" hangingPunct="1"/>
            <a:r>
              <a:rPr lang="en-US" sz="2400" dirty="0" smtClean="0"/>
              <a:t>“evolutionary”:  cross-border flows of capital, technology =&gt; some requirement for adaptation, reflecting competitive pressure.</a:t>
            </a:r>
          </a:p>
          <a:p>
            <a:pPr lvl="1" eaLnBrk="1" hangingPunct="1"/>
            <a:r>
              <a:rPr lang="en-US" sz="2400" dirty="0" smtClean="0"/>
              <a:t>“purposive”:  policymakers “learn” from one another’s policies.</a:t>
            </a:r>
          </a:p>
          <a:p>
            <a:pPr eaLnBrk="1" hangingPunct="1"/>
            <a:r>
              <a:rPr lang="en-US" sz="2800" dirty="0" smtClean="0"/>
              <a:t>“Purposive” interaction =&gt; conscious “emulation.”</a:t>
            </a:r>
          </a:p>
          <a:p>
            <a:pPr eaLnBrk="1" hangingPunct="1"/>
            <a:r>
              <a:rPr lang="en-US" sz="2800" dirty="0" smtClean="0"/>
              <a:t>OECD members’ evolving policies toward university-industry interaction an example of “purposive” interaction, emulation.</a:t>
            </a:r>
          </a:p>
          <a:p>
            <a:pPr eaLnBrk="1" hangingPunct="1"/>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3400" b="1" smtClean="0"/>
              <a:t>International “emulation” in technology policy</a:t>
            </a:r>
            <a:r>
              <a:rPr lang="en-US" sz="3600" b="1" smtClean="0"/>
              <a:t> </a:t>
            </a:r>
            <a:br>
              <a:rPr lang="en-US" sz="3600" b="1" smtClean="0"/>
            </a:br>
            <a:endParaRPr lang="en-US" sz="3600" b="1" smtClean="0"/>
          </a:p>
        </p:txBody>
      </p:sp>
      <p:sp>
        <p:nvSpPr>
          <p:cNvPr id="6147" name="Rectangle 3"/>
          <p:cNvSpPr>
            <a:spLocks noGrp="1" noChangeArrowheads="1"/>
          </p:cNvSpPr>
          <p:nvPr>
            <p:ph type="body" idx="1"/>
          </p:nvPr>
        </p:nvSpPr>
        <p:spPr>
          <a:xfrm>
            <a:off x="685800" y="1676400"/>
            <a:ext cx="7772400" cy="4800600"/>
          </a:xfrm>
        </p:spPr>
        <p:txBody>
          <a:bodyPr/>
          <a:lstStyle/>
          <a:p>
            <a:pPr>
              <a:lnSpc>
                <a:spcPct val="90000"/>
              </a:lnSpc>
            </a:pPr>
            <a:r>
              <a:rPr lang="en-US" sz="2800" smtClean="0"/>
              <a:t>Examples:</a:t>
            </a:r>
          </a:p>
          <a:p>
            <a:pPr lvl="1">
              <a:lnSpc>
                <a:spcPct val="90000"/>
              </a:lnSpc>
            </a:pPr>
            <a:r>
              <a:rPr lang="en-US" sz="2400" smtClean="0"/>
              <a:t>R&amp;D collaboration (EU, US emulated Japanese collaboration in the 1980s; Japan now emulates SEMATECH in ASET, SELETE).</a:t>
            </a:r>
          </a:p>
          <a:p>
            <a:pPr lvl="1">
              <a:lnSpc>
                <a:spcPct val="90000"/>
              </a:lnSpc>
            </a:pPr>
            <a:r>
              <a:rPr lang="en-US" sz="2400" smtClean="0"/>
              <a:t>Deregulation.</a:t>
            </a:r>
          </a:p>
          <a:p>
            <a:pPr lvl="1">
              <a:lnSpc>
                <a:spcPct val="90000"/>
              </a:lnSpc>
            </a:pPr>
            <a:r>
              <a:rPr lang="en-US" sz="2400" smtClean="0"/>
              <a:t>Intellectual property rights.</a:t>
            </a:r>
          </a:p>
          <a:p>
            <a:pPr lvl="1">
              <a:lnSpc>
                <a:spcPct val="90000"/>
              </a:lnSpc>
            </a:pPr>
            <a:r>
              <a:rPr lang="en-US" sz="2400" smtClean="0"/>
              <a:t>Venture capital.</a:t>
            </a:r>
          </a:p>
          <a:p>
            <a:pPr>
              <a:lnSpc>
                <a:spcPct val="90000"/>
              </a:lnSpc>
            </a:pPr>
            <a:r>
              <a:rPr lang="en-US" sz="2800" smtClean="0"/>
              <a:t>Characteristics: </a:t>
            </a:r>
          </a:p>
          <a:p>
            <a:pPr lvl="1">
              <a:lnSpc>
                <a:spcPct val="90000"/>
              </a:lnSpc>
            </a:pPr>
            <a:r>
              <a:rPr lang="en-US" sz="2400" smtClean="0"/>
              <a:t>Learning is selective. Implementation of the imitative/emulative response further muddles the fidelity of the “reflection.”</a:t>
            </a:r>
          </a:p>
          <a:p>
            <a:pPr lvl="1">
              <a:lnSpc>
                <a:spcPct val="90000"/>
              </a:lnSpc>
            </a:pPr>
            <a:r>
              <a:rPr lang="en-US" sz="2400" smtClean="0"/>
              <a:t>International emulation of Bayh-Dole shares these characteristics.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228600"/>
            <a:ext cx="7772400" cy="838200"/>
          </a:xfrm>
        </p:spPr>
        <p:txBody>
          <a:bodyPr/>
          <a:lstStyle/>
          <a:p>
            <a:r>
              <a:rPr lang="en-US" sz="3600"/>
              <a:t>Outline</a:t>
            </a:r>
          </a:p>
        </p:txBody>
      </p:sp>
      <p:sp>
        <p:nvSpPr>
          <p:cNvPr id="3075" name="Rectangle 3"/>
          <p:cNvSpPr>
            <a:spLocks noGrp="1" noChangeArrowheads="1"/>
          </p:cNvSpPr>
          <p:nvPr>
            <p:ph type="body" idx="1"/>
          </p:nvPr>
        </p:nvSpPr>
        <p:spPr>
          <a:xfrm>
            <a:off x="685800" y="1219200"/>
            <a:ext cx="7772400" cy="4876800"/>
          </a:xfrm>
        </p:spPr>
        <p:txBody>
          <a:bodyPr/>
          <a:lstStyle/>
          <a:p>
            <a:pPr>
              <a:lnSpc>
                <a:spcPct val="90000"/>
              </a:lnSpc>
            </a:pPr>
            <a:r>
              <a:rPr lang="en-US" sz="2800" dirty="0"/>
              <a:t>Universities and industrial innovation in knowledge-based economies.</a:t>
            </a:r>
          </a:p>
          <a:p>
            <a:pPr lvl="1">
              <a:lnSpc>
                <a:spcPct val="90000"/>
              </a:lnSpc>
            </a:pPr>
            <a:r>
              <a:rPr lang="en-US" sz="2400" dirty="0"/>
              <a:t>Cross-national indicators on the structure of national higher education systems.</a:t>
            </a:r>
          </a:p>
          <a:p>
            <a:pPr lvl="1">
              <a:lnSpc>
                <a:spcPct val="90000"/>
              </a:lnSpc>
            </a:pPr>
            <a:r>
              <a:rPr lang="en-US" sz="2400" dirty="0"/>
              <a:t>Evidence from U.S. surveys on the contributions of university research to innovation.</a:t>
            </a:r>
          </a:p>
          <a:p>
            <a:pPr>
              <a:lnSpc>
                <a:spcPct val="90000"/>
              </a:lnSpc>
            </a:pPr>
            <a:r>
              <a:rPr lang="en-US" sz="2800" dirty="0" smtClean="0"/>
              <a:t>Case study:  The </a:t>
            </a:r>
            <a:r>
              <a:rPr lang="en-US" sz="2800" dirty="0" err="1"/>
              <a:t>Bayh</a:t>
            </a:r>
            <a:r>
              <a:rPr lang="en-US" sz="2800" dirty="0"/>
              <a:t>-Dole Act of </a:t>
            </a:r>
            <a:r>
              <a:rPr lang="en-US" sz="2800" dirty="0" smtClean="0"/>
              <a:t>1980.</a:t>
            </a:r>
            <a:endParaRPr lang="en-US" sz="2800" dirty="0"/>
          </a:p>
          <a:p>
            <a:pPr lvl="1">
              <a:lnSpc>
                <a:spcPct val="90000"/>
              </a:lnSpc>
            </a:pPr>
            <a:r>
              <a:rPr lang="en-US" sz="2400" dirty="0"/>
              <a:t>Is the US system a “role model”?</a:t>
            </a:r>
          </a:p>
          <a:p>
            <a:pPr lvl="1">
              <a:lnSpc>
                <a:spcPct val="90000"/>
              </a:lnSpc>
            </a:pPr>
            <a:r>
              <a:rPr lang="en-US" sz="2400" dirty="0" smtClean="0"/>
              <a:t>“Emulation” of </a:t>
            </a:r>
            <a:r>
              <a:rPr lang="en-US" sz="2400" dirty="0" err="1" smtClean="0"/>
              <a:t>Bayh</a:t>
            </a:r>
            <a:r>
              <a:rPr lang="en-US" sz="2400" dirty="0" smtClean="0"/>
              <a:t>-Dole elsewhere in the OECD.</a:t>
            </a:r>
          </a:p>
          <a:p>
            <a:pPr>
              <a:lnSpc>
                <a:spcPct val="90000"/>
              </a:lnSpc>
            </a:pPr>
            <a:r>
              <a:rPr lang="en-US" sz="2800" dirty="0" smtClean="0"/>
              <a:t>Managing University-Industry linkages.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81000"/>
            <a:ext cx="7772400" cy="533400"/>
          </a:xfrm>
        </p:spPr>
        <p:txBody>
          <a:bodyPr/>
          <a:lstStyle/>
          <a:p>
            <a:pPr eaLnBrk="1" hangingPunct="1"/>
            <a:r>
              <a:rPr lang="en-US" sz="3200" b="1" smtClean="0"/>
              <a:t>The Bayh-Dole Act of 1980</a:t>
            </a:r>
          </a:p>
        </p:txBody>
      </p:sp>
      <p:sp>
        <p:nvSpPr>
          <p:cNvPr id="7171" name="Rectangle 3"/>
          <p:cNvSpPr>
            <a:spLocks noGrp="1" noChangeArrowheads="1"/>
          </p:cNvSpPr>
          <p:nvPr>
            <p:ph type="body" idx="1"/>
          </p:nvPr>
        </p:nvSpPr>
        <p:spPr>
          <a:xfrm>
            <a:off x="685800" y="1143000"/>
            <a:ext cx="7772400" cy="5486400"/>
          </a:xfrm>
        </p:spPr>
        <p:txBody>
          <a:bodyPr/>
          <a:lstStyle/>
          <a:p>
            <a:pPr eaLnBrk="1" hangingPunct="1">
              <a:lnSpc>
                <a:spcPct val="90000"/>
              </a:lnSpc>
            </a:pPr>
            <a:r>
              <a:rPr lang="en-US" sz="2400" smtClean="0"/>
              <a:t>Act sought to encourage commercial development of federally funded inventions in university and government labs. </a:t>
            </a:r>
          </a:p>
          <a:p>
            <a:pPr eaLnBrk="1" hangingPunct="1">
              <a:lnSpc>
                <a:spcPct val="90000"/>
              </a:lnSpc>
            </a:pPr>
            <a:r>
              <a:rPr lang="en-US" sz="2400" smtClean="0"/>
              <a:t>Rationalized and simplified federal policy toward assignment of patent rights, licensing.</a:t>
            </a:r>
          </a:p>
          <a:p>
            <a:pPr lvl="1" eaLnBrk="1" hangingPunct="1">
              <a:lnSpc>
                <a:spcPct val="90000"/>
              </a:lnSpc>
            </a:pPr>
            <a:r>
              <a:rPr lang="en-US" sz="2200" smtClean="0"/>
              <a:t>Political statement as important as statutory provisions.</a:t>
            </a:r>
          </a:p>
          <a:p>
            <a:pPr eaLnBrk="1" hangingPunct="1">
              <a:lnSpc>
                <a:spcPct val="90000"/>
              </a:lnSpc>
            </a:pPr>
            <a:r>
              <a:rPr lang="en-US" sz="2400" smtClean="0"/>
              <a:t>Bayh-Dole did not legalize anything previously prohibited.  It replaced a complex web of Institutional Patent Agreements (IPAs) between individual federal agencies and universities.</a:t>
            </a:r>
          </a:p>
          <a:p>
            <a:pPr eaLnBrk="1" hangingPunct="1">
              <a:lnSpc>
                <a:spcPct val="90000"/>
              </a:lnSpc>
            </a:pPr>
            <a:r>
              <a:rPr lang="en-US" sz="2400" smtClean="0"/>
              <a:t>Act delegated management to research performers and reduced agency oversight of licensing of federally funded research results.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z="3200" b="1"/>
              <a:t>Other developments during the 1970s and 1980s influenced US universities.</a:t>
            </a:r>
          </a:p>
        </p:txBody>
      </p:sp>
      <p:sp>
        <p:nvSpPr>
          <p:cNvPr id="60419" name="Rectangle 3"/>
          <p:cNvSpPr>
            <a:spLocks noGrp="1" noChangeArrowheads="1"/>
          </p:cNvSpPr>
          <p:nvPr>
            <p:ph type="body" idx="1"/>
          </p:nvPr>
        </p:nvSpPr>
        <p:spPr/>
        <p:txBody>
          <a:bodyPr/>
          <a:lstStyle/>
          <a:p>
            <a:pPr>
              <a:lnSpc>
                <a:spcPct val="90000"/>
              </a:lnSpc>
            </a:pPr>
            <a:r>
              <a:rPr lang="en-US" sz="2800" b="1" i="1"/>
              <a:t>Diamond v. Chakrabarty</a:t>
            </a:r>
            <a:r>
              <a:rPr lang="en-US" sz="2800"/>
              <a:t>:  Life forms are deemed patentable by the US Supreme Court in 1980.</a:t>
            </a:r>
          </a:p>
          <a:p>
            <a:pPr>
              <a:lnSpc>
                <a:spcPct val="90000"/>
              </a:lnSpc>
            </a:pPr>
            <a:r>
              <a:rPr lang="en-US" sz="2800"/>
              <a:t>Creation of the Court of Appeals for the Federal Circuit in 1982.  The Court becomes a strong “pro-patentholder” judicial body.</a:t>
            </a:r>
          </a:p>
          <a:p>
            <a:pPr>
              <a:lnSpc>
                <a:spcPct val="90000"/>
              </a:lnSpc>
            </a:pPr>
            <a:r>
              <a:rPr lang="en-US" sz="2800"/>
              <a:t>Other federal actions strengthen intellectual property protection in domestic, international economy during the 1980s.</a:t>
            </a:r>
          </a:p>
          <a:p>
            <a:pPr>
              <a:lnSpc>
                <a:spcPct val="90000"/>
              </a:lnSpc>
            </a:pPr>
            <a:r>
              <a:rPr lang="en-US" sz="2800"/>
              <a:t>“War on Cancer” spurs research in molecular biology.</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7813"/>
            <a:ext cx="8229600" cy="865187"/>
          </a:xfrm>
        </p:spPr>
        <p:txBody>
          <a:bodyPr/>
          <a:lstStyle/>
          <a:p>
            <a:r>
              <a:rPr lang="en-US" sz="3600" b="1" smtClean="0"/>
              <a:t>International “emulation” of the Bayh-Dole Act.</a:t>
            </a:r>
          </a:p>
        </p:txBody>
      </p:sp>
      <p:sp>
        <p:nvSpPr>
          <p:cNvPr id="8195" name="Rectangle 3"/>
          <p:cNvSpPr>
            <a:spLocks noGrp="1" noChangeArrowheads="1"/>
          </p:cNvSpPr>
          <p:nvPr>
            <p:ph type="body" idx="1"/>
          </p:nvPr>
        </p:nvSpPr>
        <p:spPr>
          <a:xfrm>
            <a:off x="685800" y="1143000"/>
            <a:ext cx="7772400" cy="5486400"/>
          </a:xfrm>
        </p:spPr>
        <p:txBody>
          <a:bodyPr/>
          <a:lstStyle/>
          <a:p>
            <a:pPr>
              <a:lnSpc>
                <a:spcPct val="80000"/>
              </a:lnSpc>
            </a:pPr>
            <a:r>
              <a:rPr lang="en-US" sz="2600" smtClean="0"/>
              <a:t>Discussions or policy changes affecting “technology transfer” activities of national universities in Japan; Italy; Germany; Denmark; France; Canada, and other nations.</a:t>
            </a:r>
          </a:p>
          <a:p>
            <a:pPr lvl="1">
              <a:lnSpc>
                <a:spcPct val="80000"/>
              </a:lnSpc>
            </a:pPr>
            <a:r>
              <a:rPr lang="en-US" sz="2400" smtClean="0"/>
              <a:t>Bayh-Dole widely cited as a model.</a:t>
            </a:r>
          </a:p>
          <a:p>
            <a:pPr>
              <a:lnSpc>
                <a:spcPct val="80000"/>
              </a:lnSpc>
            </a:pPr>
            <a:r>
              <a:rPr lang="en-US" sz="2600" smtClean="0"/>
              <a:t>Many policy initiatives focus on patenting of university inventions.</a:t>
            </a:r>
          </a:p>
          <a:p>
            <a:pPr lvl="1">
              <a:lnSpc>
                <a:spcPct val="80000"/>
              </a:lnSpc>
            </a:pPr>
            <a:r>
              <a:rPr lang="en-US" sz="2400" smtClean="0"/>
              <a:t>Transfer ownership of patent rights from faculty to university (Denmark; Germany).</a:t>
            </a:r>
          </a:p>
          <a:p>
            <a:pPr lvl="1">
              <a:lnSpc>
                <a:spcPct val="80000"/>
              </a:lnSpc>
            </a:pPr>
            <a:r>
              <a:rPr lang="en-US" sz="2400" smtClean="0"/>
              <a:t>Transfer ownership of patent rights from university to individual faculty (Italy).</a:t>
            </a:r>
          </a:p>
          <a:p>
            <a:pPr>
              <a:lnSpc>
                <a:spcPct val="80000"/>
              </a:lnSpc>
            </a:pPr>
            <a:r>
              <a:rPr lang="en-US" sz="2600" smtClean="0"/>
              <a:t>Some initiatives (Sweden, Japan) include authority or  public financial support for creation of “technology transfer offices.”</a:t>
            </a:r>
          </a:p>
          <a:p>
            <a:pPr lvl="1">
              <a:lnSpc>
                <a:spcPct val="80000"/>
              </a:lnSpc>
            </a:pPr>
            <a:r>
              <a:rPr lang="en-US" sz="2400" smtClean="0"/>
              <a:t>Others (France) liberalize leave-of-absence policies for gov’t and university researchers to start new firms.</a:t>
            </a:r>
          </a:p>
          <a:p>
            <a:pPr lvl="1">
              <a:lnSpc>
                <a:spcPct val="80000"/>
              </a:lnSpc>
              <a:buFontTx/>
              <a:buNone/>
            </a:pPr>
            <a:endParaRPr lang="en-US" sz="240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0"/>
            <a:ext cx="7772400" cy="1295400"/>
          </a:xfrm>
        </p:spPr>
        <p:txBody>
          <a:bodyPr/>
          <a:lstStyle/>
          <a:p>
            <a:r>
              <a:rPr lang="en-US" sz="3600" b="1" smtClean="0"/>
              <a:t>But several issues have not been addressed</a:t>
            </a:r>
          </a:p>
        </p:txBody>
      </p:sp>
      <p:sp>
        <p:nvSpPr>
          <p:cNvPr id="9219" name="Rectangle 3"/>
          <p:cNvSpPr>
            <a:spLocks noGrp="1" noChangeArrowheads="1"/>
          </p:cNvSpPr>
          <p:nvPr>
            <p:ph type="body" idx="1"/>
          </p:nvPr>
        </p:nvSpPr>
        <p:spPr>
          <a:xfrm>
            <a:off x="685800" y="1600200"/>
            <a:ext cx="7772400" cy="4800600"/>
          </a:xfrm>
        </p:spPr>
        <p:txBody>
          <a:bodyPr/>
          <a:lstStyle/>
          <a:p>
            <a:pPr>
              <a:lnSpc>
                <a:spcPct val="90000"/>
              </a:lnSpc>
            </a:pPr>
            <a:r>
              <a:rPr lang="en-US" sz="2800" smtClean="0"/>
              <a:t>How important has the Bayh-Dole Act been in supporting university-industry collaboration and technology transfer in the United States?</a:t>
            </a:r>
          </a:p>
          <a:p>
            <a:pPr lvl="1">
              <a:lnSpc>
                <a:spcPct val="90000"/>
              </a:lnSpc>
            </a:pPr>
            <a:r>
              <a:rPr lang="en-US" sz="2400" smtClean="0"/>
              <a:t>Would growth in these activities have occurred without the Bayh-Dole Act?</a:t>
            </a:r>
          </a:p>
          <a:p>
            <a:pPr>
              <a:lnSpc>
                <a:spcPct val="90000"/>
              </a:lnSpc>
            </a:pPr>
            <a:r>
              <a:rPr lang="en-US" sz="2800" smtClean="0"/>
              <a:t>Will emulation of the Bayh-Dole Act accelerate collaboration and technology transfer in other nations’ university systems?</a:t>
            </a:r>
          </a:p>
          <a:p>
            <a:pPr lvl="1">
              <a:lnSpc>
                <a:spcPct val="90000"/>
              </a:lnSpc>
            </a:pPr>
            <a:r>
              <a:rPr lang="en-US" sz="2400" smtClean="0"/>
              <a:t>What side effects for academic research? </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228600"/>
            <a:ext cx="7772400" cy="1219200"/>
          </a:xfrm>
        </p:spPr>
        <p:txBody>
          <a:bodyPr/>
          <a:lstStyle/>
          <a:p>
            <a:pPr eaLnBrk="1" hangingPunct="1"/>
            <a:r>
              <a:rPr lang="en-US" sz="3200" b="1" smtClean="0"/>
              <a:t>Structural characteristics of US higher education created incentives for technology transfer </a:t>
            </a:r>
            <a:r>
              <a:rPr lang="en-US" sz="3200" b="1" i="1" smtClean="0"/>
              <a:t>before 1980</a:t>
            </a:r>
          </a:p>
        </p:txBody>
      </p:sp>
      <p:sp>
        <p:nvSpPr>
          <p:cNvPr id="12291" name="Rectangle 3"/>
          <p:cNvSpPr>
            <a:spLocks noGrp="1" noChangeArrowheads="1"/>
          </p:cNvSpPr>
          <p:nvPr>
            <p:ph type="body" idx="1"/>
          </p:nvPr>
        </p:nvSpPr>
        <p:spPr>
          <a:xfrm>
            <a:off x="685800" y="1676400"/>
            <a:ext cx="7772400" cy="4419600"/>
          </a:xfrm>
        </p:spPr>
        <p:txBody>
          <a:bodyPr/>
          <a:lstStyle/>
          <a:p>
            <a:pPr eaLnBrk="1" hangingPunct="1">
              <a:lnSpc>
                <a:spcPct val="90000"/>
              </a:lnSpc>
            </a:pPr>
            <a:r>
              <a:rPr lang="en-US" sz="2400" smtClean="0"/>
              <a:t>Large scale of national “system.”</a:t>
            </a:r>
          </a:p>
          <a:p>
            <a:pPr eaLnBrk="1" hangingPunct="1">
              <a:lnSpc>
                <a:spcPct val="90000"/>
              </a:lnSpc>
            </a:pPr>
            <a:r>
              <a:rPr lang="en-US" sz="2400" smtClean="0"/>
              <a:t>No centralized (e.g.,federal) control of administrative policies.</a:t>
            </a:r>
          </a:p>
          <a:p>
            <a:pPr eaLnBrk="1" hangingPunct="1">
              <a:lnSpc>
                <a:spcPct val="90000"/>
              </a:lnSpc>
            </a:pPr>
            <a:r>
              <a:rPr lang="en-US" sz="2400" smtClean="0"/>
              <a:t>Heterogeneous institutional structure (public; private; secular; religious; large; small) and quality.</a:t>
            </a:r>
          </a:p>
          <a:p>
            <a:pPr eaLnBrk="1" hangingPunct="1">
              <a:lnSpc>
                <a:spcPct val="90000"/>
              </a:lnSpc>
            </a:pPr>
            <a:r>
              <a:rPr lang="en-US" sz="2400" smtClean="0"/>
              <a:t>Dependence by many institutions on “local” sources of financial &amp; political support.</a:t>
            </a:r>
          </a:p>
          <a:p>
            <a:pPr lvl="1" eaLnBrk="1" hangingPunct="1">
              <a:lnSpc>
                <a:spcPct val="90000"/>
              </a:lnSpc>
            </a:pPr>
            <a:r>
              <a:rPr lang="en-US" sz="2000" smtClean="0"/>
              <a:t>This dependence motivated research with “local” benefits, search for links with “local” industry.</a:t>
            </a:r>
          </a:p>
          <a:p>
            <a:pPr eaLnBrk="1" hangingPunct="1">
              <a:lnSpc>
                <a:spcPct val="90000"/>
              </a:lnSpc>
            </a:pPr>
            <a:r>
              <a:rPr lang="en-US" sz="2400" smtClean="0"/>
              <a:t>Inter-institutional competition for resources, prestige, faculty.</a:t>
            </a:r>
          </a:p>
          <a:p>
            <a:pPr eaLnBrk="1" hangingPunct="1">
              <a:lnSpc>
                <a:spcPct val="90000"/>
              </a:lnSpc>
            </a:pPr>
            <a:r>
              <a:rPr lang="en-US" sz="2400" smtClean="0"/>
              <a:t>Aghion et al. (2009), Katz &amp; Goldin (2008):  Institutional autonomy =&gt; higher performance among US universities.</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381000"/>
            <a:ext cx="7772400" cy="762000"/>
          </a:xfrm>
        </p:spPr>
        <p:txBody>
          <a:bodyPr/>
          <a:lstStyle/>
          <a:p>
            <a:r>
              <a:rPr lang="en-US" sz="3400" b="1" dirty="0"/>
              <a:t>US university patenting before </a:t>
            </a:r>
            <a:r>
              <a:rPr lang="en-US" sz="3400" b="1" dirty="0" err="1"/>
              <a:t>Bayh</a:t>
            </a:r>
            <a:r>
              <a:rPr lang="en-US" sz="3400" b="1" dirty="0"/>
              <a:t>-Dole</a:t>
            </a:r>
          </a:p>
        </p:txBody>
      </p:sp>
      <p:sp>
        <p:nvSpPr>
          <p:cNvPr id="29699" name="Rectangle 3"/>
          <p:cNvSpPr>
            <a:spLocks noGrp="1" noChangeArrowheads="1"/>
          </p:cNvSpPr>
          <p:nvPr>
            <p:ph type="body" idx="1"/>
          </p:nvPr>
        </p:nvSpPr>
        <p:spPr>
          <a:xfrm>
            <a:off x="685800" y="1371600"/>
            <a:ext cx="7772400" cy="5486400"/>
          </a:xfrm>
        </p:spPr>
        <p:txBody>
          <a:bodyPr/>
          <a:lstStyle/>
          <a:p>
            <a:pPr>
              <a:lnSpc>
                <a:spcPct val="80000"/>
              </a:lnSpc>
            </a:pPr>
            <a:r>
              <a:rPr lang="en-US" sz="2600" dirty="0" smtClean="0"/>
              <a:t>Many U.S. universities avoided a direct role in management of patenting, licensing. </a:t>
            </a:r>
          </a:p>
          <a:p>
            <a:pPr lvl="1">
              <a:lnSpc>
                <a:spcPct val="80000"/>
              </a:lnSpc>
            </a:pPr>
            <a:r>
              <a:rPr lang="en-US" sz="2200" dirty="0" smtClean="0"/>
              <a:t>UCB inventor Cottrell founded the Research Corporation </a:t>
            </a:r>
            <a:r>
              <a:rPr lang="en-US" sz="2200" smtClean="0"/>
              <a:t>in 1912 </a:t>
            </a:r>
            <a:r>
              <a:rPr lang="en-US" sz="2200" dirty="0" smtClean="0"/>
              <a:t>as a specialized patent-licensing manager.</a:t>
            </a:r>
            <a:endParaRPr lang="en-US" sz="2200" dirty="0"/>
          </a:p>
          <a:p>
            <a:pPr>
              <a:lnSpc>
                <a:spcPct val="80000"/>
              </a:lnSpc>
            </a:pPr>
            <a:r>
              <a:rPr lang="en-US" sz="2600" dirty="0"/>
              <a:t>Federal research funding agencies developed </a:t>
            </a:r>
            <a:r>
              <a:rPr lang="en-US" sz="2600" dirty="0" smtClean="0"/>
              <a:t>accommodative </a:t>
            </a:r>
            <a:r>
              <a:rPr lang="en-US" sz="2600" dirty="0"/>
              <a:t>policies in the form of Institutional Patent Agreements (IPAs) in the late 1960s. </a:t>
            </a:r>
          </a:p>
          <a:p>
            <a:pPr>
              <a:lnSpc>
                <a:spcPct val="80000"/>
              </a:lnSpc>
            </a:pPr>
            <a:r>
              <a:rPr lang="en-US" sz="2600" dirty="0"/>
              <a:t>Significant change in the 1970s:</a:t>
            </a:r>
          </a:p>
          <a:p>
            <a:pPr lvl="1">
              <a:lnSpc>
                <a:spcPct val="80000"/>
              </a:lnSpc>
            </a:pPr>
            <a:r>
              <a:rPr lang="en-US" sz="2200" dirty="0"/>
              <a:t>Biomedical technologies’ share of US university patents increased from 17% in 1971 to more than 30% in 1980. </a:t>
            </a:r>
          </a:p>
          <a:p>
            <a:pPr lvl="1">
              <a:lnSpc>
                <a:spcPct val="80000"/>
              </a:lnSpc>
            </a:pPr>
            <a:r>
              <a:rPr lang="en-US" sz="2200" dirty="0"/>
              <a:t>Private universities’ share of US university patenting more than tripled during 1960-80, growing from 14% in 1960 to 45% in 1980.</a:t>
            </a:r>
          </a:p>
          <a:p>
            <a:pPr lvl="1">
              <a:lnSpc>
                <a:spcPct val="80000"/>
              </a:lnSpc>
            </a:pPr>
            <a:r>
              <a:rPr lang="en-US" sz="2200" dirty="0"/>
              <a:t>Universities became more active managers of patenting &amp; licensing during the 1970s, using IPAs.</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152400" y="228600"/>
          <a:ext cx="8991600" cy="6400800"/>
        </p:xfrm>
        <a:graphic>
          <a:graphicData uri="http://schemas.openxmlformats.org/presentationml/2006/ole">
            <p:oleObj spid="_x0000_s1026" name="Chart" r:id="rId3" imgW="11394000" imgH="6733080" progId="Excel.Sheet.8">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3400" y="381000"/>
            <a:ext cx="7924800" cy="838200"/>
          </a:xfrm>
        </p:spPr>
        <p:txBody>
          <a:bodyPr/>
          <a:lstStyle/>
          <a:p>
            <a:r>
              <a:rPr lang="en-US" sz="3200" b="1"/>
              <a:t>Tensions between universities active in patenting and federal agencies led to passage of Bayh-Dole in 1980</a:t>
            </a:r>
          </a:p>
        </p:txBody>
      </p:sp>
      <p:sp>
        <p:nvSpPr>
          <p:cNvPr id="15363" name="Rectangle 3"/>
          <p:cNvSpPr>
            <a:spLocks noGrp="1" noChangeArrowheads="1"/>
          </p:cNvSpPr>
          <p:nvPr>
            <p:ph type="body" idx="1"/>
          </p:nvPr>
        </p:nvSpPr>
        <p:spPr>
          <a:xfrm>
            <a:off x="762000" y="1676400"/>
            <a:ext cx="7772400" cy="5181600"/>
          </a:xfrm>
        </p:spPr>
        <p:txBody>
          <a:bodyPr/>
          <a:lstStyle/>
          <a:p>
            <a:pPr>
              <a:lnSpc>
                <a:spcPct val="80000"/>
              </a:lnSpc>
            </a:pPr>
            <a:r>
              <a:rPr lang="en-US" sz="2600"/>
              <a:t>HEW (parent of NIH) considered limitations on use of exclusive licensing agreements for NIH-funded inventions under IPAs.  </a:t>
            </a:r>
          </a:p>
          <a:p>
            <a:pPr>
              <a:lnSpc>
                <a:spcPct val="80000"/>
              </a:lnSpc>
            </a:pPr>
            <a:r>
              <a:rPr lang="en-US" sz="2600"/>
              <a:t>In response, universities (led by Purdue, Stanford, MIT, Harvard, Columbia) lobbied for flexibility and consistency (and tolerance for exclusive licensing agreements) in federal policy.</a:t>
            </a:r>
          </a:p>
          <a:p>
            <a:pPr lvl="1">
              <a:lnSpc>
                <a:spcPct val="80000"/>
              </a:lnSpc>
            </a:pPr>
            <a:r>
              <a:rPr lang="en-US" sz="2200"/>
              <a:t>University efforts were influential in a period of concern over (apparently) declining U.S. competitiveness.</a:t>
            </a:r>
          </a:p>
          <a:p>
            <a:pPr>
              <a:lnSpc>
                <a:spcPct val="80000"/>
              </a:lnSpc>
            </a:pPr>
            <a:r>
              <a:rPr lang="en-US" sz="2600"/>
              <a:t>Bayh-Dole thus is an effect of growth in US university patenting during the 70s, as well as one of several causes of increased academic patenting during the 80s.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228600"/>
            <a:ext cx="7772400" cy="457200"/>
          </a:xfrm>
        </p:spPr>
        <p:txBody>
          <a:bodyPr/>
          <a:lstStyle/>
          <a:p>
            <a:pPr eaLnBrk="1" hangingPunct="1"/>
            <a:r>
              <a:rPr lang="en-US" sz="3200" b="1" smtClean="0"/>
              <a:t>Post-Bayh-Dole trends </a:t>
            </a:r>
          </a:p>
        </p:txBody>
      </p:sp>
      <p:sp>
        <p:nvSpPr>
          <p:cNvPr id="14339" name="Rectangle 3"/>
          <p:cNvSpPr>
            <a:spLocks noGrp="1" noChangeArrowheads="1"/>
          </p:cNvSpPr>
          <p:nvPr>
            <p:ph type="body" idx="1"/>
          </p:nvPr>
        </p:nvSpPr>
        <p:spPr>
          <a:xfrm>
            <a:off x="685800" y="762000"/>
            <a:ext cx="7772400" cy="6096000"/>
          </a:xfrm>
        </p:spPr>
        <p:txBody>
          <a:bodyPr/>
          <a:lstStyle/>
          <a:p>
            <a:pPr eaLnBrk="1" hangingPunct="1">
              <a:lnSpc>
                <a:spcPct val="80000"/>
              </a:lnSpc>
            </a:pPr>
            <a:r>
              <a:rPr lang="en-US" sz="2200" dirty="0" smtClean="0"/>
              <a:t>University share of all US patents grew from 0.5% in 1980 to &gt;4% by 2008.</a:t>
            </a:r>
          </a:p>
          <a:p>
            <a:pPr lvl="1" eaLnBrk="1" hangingPunct="1">
              <a:lnSpc>
                <a:spcPct val="80000"/>
              </a:lnSpc>
            </a:pPr>
            <a:r>
              <a:rPr lang="en-US" sz="2000" dirty="0" smtClean="0"/>
              <a:t>US universities account for as much as 11% of “biotechnology” patents by 2000.</a:t>
            </a:r>
          </a:p>
          <a:p>
            <a:pPr eaLnBrk="1" hangingPunct="1">
              <a:lnSpc>
                <a:spcPct val="80000"/>
              </a:lnSpc>
            </a:pPr>
            <a:r>
              <a:rPr lang="en-US" sz="2200" dirty="0" smtClean="0"/>
              <a:t>Entry into patenting by universities with limited pre-1980 experience.</a:t>
            </a:r>
          </a:p>
          <a:p>
            <a:pPr lvl="1" eaLnBrk="1" hangingPunct="1">
              <a:lnSpc>
                <a:spcPct val="80000"/>
              </a:lnSpc>
            </a:pPr>
            <a:r>
              <a:rPr lang="en-US" sz="1800" dirty="0" smtClean="0"/>
              <a:t>Academic institutions receiving 10 or fewer patents during 1970-1980 increased their share of total patenting from 15% during this period to 36% by 1992.</a:t>
            </a:r>
          </a:p>
          <a:p>
            <a:pPr eaLnBrk="1" hangingPunct="1">
              <a:lnSpc>
                <a:spcPct val="80000"/>
              </a:lnSpc>
            </a:pPr>
            <a:r>
              <a:rPr lang="en-US" sz="2200" dirty="0" smtClean="0"/>
              <a:t>Entrant universities received “lower-quality” patents initially, closed “quality gap” with experienced institutional </a:t>
            </a:r>
            <a:r>
              <a:rPr lang="en-US" sz="2200" dirty="0" err="1" smtClean="0"/>
              <a:t>patenters</a:t>
            </a:r>
            <a:r>
              <a:rPr lang="en-US" sz="2200" dirty="0" smtClean="0"/>
              <a:t> by early 1990s.</a:t>
            </a:r>
          </a:p>
          <a:p>
            <a:pPr lvl="1" eaLnBrk="1" hangingPunct="1">
              <a:lnSpc>
                <a:spcPct val="80000"/>
              </a:lnSpc>
            </a:pPr>
            <a:r>
              <a:rPr lang="en-US" sz="1800" dirty="0" smtClean="0"/>
              <a:t>Underscores complexity, difficulty of “learning to patent” in university OTTs.</a:t>
            </a:r>
          </a:p>
          <a:p>
            <a:pPr lvl="1" eaLnBrk="1" hangingPunct="1">
              <a:lnSpc>
                <a:spcPct val="80000"/>
              </a:lnSpc>
            </a:pPr>
            <a:r>
              <a:rPr lang="en-US" sz="1800" dirty="0" smtClean="0"/>
              <a:t>Simple patent counts are poor performance measures.</a:t>
            </a:r>
          </a:p>
          <a:p>
            <a:pPr eaLnBrk="1" hangingPunct="1">
              <a:lnSpc>
                <a:spcPct val="80000"/>
              </a:lnSpc>
            </a:pPr>
            <a:r>
              <a:rPr lang="en-US" sz="2400" dirty="0" smtClean="0"/>
              <a:t>Although “university spinoffs” are widely cited, new firms account for less than 20% of US university licensees.</a:t>
            </a:r>
            <a:endParaRPr lang="en-US" sz="2200" dirty="0" smtClean="0"/>
          </a:p>
          <a:p>
            <a:pPr eaLnBrk="1" hangingPunct="1">
              <a:lnSpc>
                <a:spcPct val="80000"/>
              </a:lnSpc>
            </a:pPr>
            <a:r>
              <a:rPr lang="en-US" sz="2200" dirty="0" smtClean="0"/>
              <a:t>Industry-funded share of total university research in U.S. grew from roughly 3.9% in 1980 to 6.9% in 1995, 7.4% in 1999, drops to 5.1% in 2008. </a:t>
            </a:r>
          </a:p>
          <a:p>
            <a:pPr eaLnBrk="1" hangingPunct="1">
              <a:lnSpc>
                <a:spcPct val="80000"/>
              </a:lnSpc>
              <a:buFontTx/>
              <a:buNone/>
            </a:pPr>
            <a:r>
              <a:rPr lang="en-US" sz="1800" dirty="0" smtClean="0"/>
              <a:t>	</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ChangeArrowheads="1"/>
          </p:cNvSpPr>
          <p:nvPr/>
        </p:nvSpPr>
        <p:spPr bwMode="auto">
          <a:xfrm>
            <a:off x="1001713" y="685800"/>
            <a:ext cx="9144000" cy="0"/>
          </a:xfrm>
          <a:prstGeom prst="rect">
            <a:avLst/>
          </a:prstGeom>
          <a:noFill/>
          <a:ln w="9525">
            <a:noFill/>
            <a:miter lim="800000"/>
            <a:headEnd/>
            <a:tailEnd/>
          </a:ln>
        </p:spPr>
        <p:txBody>
          <a:bodyPr>
            <a:spAutoFit/>
          </a:bodyPr>
          <a:lstStyle/>
          <a:p>
            <a:endParaRPr lang="en-US"/>
          </a:p>
        </p:txBody>
      </p:sp>
      <p:graphicFrame>
        <p:nvGraphicFramePr>
          <p:cNvPr id="2050" name="Object 2"/>
          <p:cNvGraphicFramePr>
            <a:graphicFrameLocks noChangeAspect="1"/>
          </p:cNvGraphicFramePr>
          <p:nvPr/>
        </p:nvGraphicFramePr>
        <p:xfrm>
          <a:off x="1001713" y="685800"/>
          <a:ext cx="7140575" cy="5486400"/>
        </p:xfrm>
        <a:graphic>
          <a:graphicData uri="http://schemas.openxmlformats.org/presentationml/2006/ole">
            <p:oleObj spid="_x0000_s2050" name="Chart" r:id="rId3" imgW="8433000" imgH="6075000" progId="Excel.Sheet.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3600" b="1" dirty="0"/>
              <a:t>Universities </a:t>
            </a:r>
            <a:r>
              <a:rPr lang="en-US" sz="3600" b="1" dirty="0" smtClean="0"/>
              <a:t>within national innovation systems.</a:t>
            </a:r>
            <a:endParaRPr lang="en-US" b="1" dirty="0"/>
          </a:p>
        </p:txBody>
      </p:sp>
      <p:sp>
        <p:nvSpPr>
          <p:cNvPr id="4099" name="Rectangle 3"/>
          <p:cNvSpPr>
            <a:spLocks noGrp="1" noChangeArrowheads="1"/>
          </p:cNvSpPr>
          <p:nvPr>
            <p:ph type="body" idx="1"/>
          </p:nvPr>
        </p:nvSpPr>
        <p:spPr/>
        <p:txBody>
          <a:bodyPr/>
          <a:lstStyle/>
          <a:p>
            <a:pPr>
              <a:lnSpc>
                <a:spcPct val="90000"/>
              </a:lnSpc>
            </a:pPr>
            <a:r>
              <a:rPr lang="en-US" sz="2800" dirty="0"/>
              <a:t>Universities are among the oldest </a:t>
            </a:r>
            <a:r>
              <a:rPr lang="en-US" sz="2800" dirty="0" smtClean="0"/>
              <a:t>institutions </a:t>
            </a:r>
            <a:r>
              <a:rPr lang="en-US" sz="2800" dirty="0"/>
              <a:t>in most European economies.</a:t>
            </a:r>
          </a:p>
          <a:p>
            <a:pPr>
              <a:lnSpc>
                <a:spcPct val="90000"/>
              </a:lnSpc>
            </a:pPr>
            <a:r>
              <a:rPr lang="en-US" sz="2800" dirty="0"/>
              <a:t>They are also among the most nationally idiosyncratic throughout the industrial economies.</a:t>
            </a:r>
          </a:p>
          <a:p>
            <a:pPr>
              <a:lnSpc>
                <a:spcPct val="90000"/>
              </a:lnSpc>
            </a:pPr>
            <a:r>
              <a:rPr lang="en-US" sz="2800" dirty="0"/>
              <a:t>Conceptual frameworks for understanding the role of universities in industrial innovation:</a:t>
            </a:r>
          </a:p>
          <a:p>
            <a:pPr lvl="1">
              <a:lnSpc>
                <a:spcPct val="90000"/>
              </a:lnSpc>
            </a:pPr>
            <a:r>
              <a:rPr lang="en-US" sz="2400" dirty="0" smtClean="0"/>
              <a:t>“Pasteur’s Quadrant”:  basic research that has direct industrial applications.</a:t>
            </a:r>
            <a:endParaRPr lang="en-US" sz="2400" dirty="0"/>
          </a:p>
          <a:p>
            <a:pPr lvl="1">
              <a:lnSpc>
                <a:spcPct val="90000"/>
              </a:lnSpc>
            </a:pPr>
            <a:r>
              <a:rPr lang="en-US" sz="2400" dirty="0"/>
              <a:t>The “republic of science” and contrasting norms of disclosure and dissemination of research in industry and academia.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685800" y="0"/>
            <a:ext cx="7772400" cy="1219200"/>
          </a:xfrm>
        </p:spPr>
        <p:txBody>
          <a:bodyPr/>
          <a:lstStyle/>
          <a:p>
            <a:r>
              <a:rPr lang="en-US" sz="3600" b="1"/>
              <a:t>Summary:  The effects of Bayh-Dole in the United States</a:t>
            </a:r>
          </a:p>
        </p:txBody>
      </p:sp>
      <p:sp>
        <p:nvSpPr>
          <p:cNvPr id="72707" name="Rectangle 3"/>
          <p:cNvSpPr>
            <a:spLocks noGrp="1" noChangeArrowheads="1"/>
          </p:cNvSpPr>
          <p:nvPr>
            <p:ph type="body" idx="1"/>
          </p:nvPr>
        </p:nvSpPr>
        <p:spPr>
          <a:xfrm>
            <a:off x="685800" y="1143000"/>
            <a:ext cx="7772400" cy="4953000"/>
          </a:xfrm>
        </p:spPr>
        <p:txBody>
          <a:bodyPr/>
          <a:lstStyle/>
          <a:p>
            <a:pPr>
              <a:lnSpc>
                <a:spcPct val="90000"/>
              </a:lnSpc>
            </a:pPr>
            <a:r>
              <a:rPr lang="en-US" sz="2800"/>
              <a:t>Much of the growth in patenting &amp; licensing would have occurred without Bayh-Dole:</a:t>
            </a:r>
          </a:p>
          <a:p>
            <a:pPr lvl="1">
              <a:lnSpc>
                <a:spcPct val="90000"/>
              </a:lnSpc>
            </a:pPr>
            <a:r>
              <a:rPr lang="en-US" sz="2400"/>
              <a:t>Growth in biomedical research funding and discoveries.</a:t>
            </a:r>
          </a:p>
          <a:p>
            <a:pPr lvl="1">
              <a:lnSpc>
                <a:spcPct val="90000"/>
              </a:lnSpc>
            </a:pPr>
            <a:r>
              <a:rPr lang="en-US" sz="2400"/>
              <a:t>Broader strengthening of federal intellectual property rights.</a:t>
            </a:r>
          </a:p>
          <a:p>
            <a:pPr>
              <a:lnSpc>
                <a:spcPct val="90000"/>
              </a:lnSpc>
            </a:pPr>
            <a:r>
              <a:rPr lang="en-US" sz="2800"/>
              <a:t>Growth in other forms of research collaboration is less apparent.</a:t>
            </a:r>
          </a:p>
          <a:p>
            <a:pPr>
              <a:lnSpc>
                <a:spcPct val="90000"/>
              </a:lnSpc>
            </a:pPr>
            <a:r>
              <a:rPr lang="en-US" sz="2800"/>
              <a:t>Other forms of university-industry research collaboration have a long history in the United States and rely on other characteristics of the system.</a:t>
            </a:r>
          </a:p>
          <a:p>
            <a:pPr>
              <a:lnSpc>
                <a:spcPct val="90000"/>
              </a:lnSpc>
            </a:pPr>
            <a:r>
              <a:rPr lang="en-US" sz="2800"/>
              <a:t>Growth in patenting and licensing has been heavily concentrated in biomedical technologies.</a:t>
            </a:r>
          </a:p>
          <a:p>
            <a:pPr>
              <a:lnSpc>
                <a:spcPct val="90000"/>
              </a:lnSpc>
            </a:pPr>
            <a:endParaRPr lang="en-US" sz="2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438400"/>
            <a:ext cx="8153400" cy="1752600"/>
          </a:xfrm>
        </p:spPr>
        <p:txBody>
          <a:bodyPr/>
          <a:lstStyle/>
          <a:p>
            <a:r>
              <a:rPr lang="en-US" b="1" dirty="0" smtClean="0"/>
              <a:t>Managing University-Industry Linkages</a:t>
            </a:r>
            <a:endParaRPr lang="en-US"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52400"/>
            <a:ext cx="7772400" cy="685800"/>
          </a:xfrm>
        </p:spPr>
        <p:txBody>
          <a:bodyPr/>
          <a:lstStyle/>
          <a:p>
            <a:pPr eaLnBrk="1" hangingPunct="1"/>
            <a:r>
              <a:rPr lang="en-US" sz="3200" b="1" smtClean="0"/>
              <a:t>US university management of IP</a:t>
            </a:r>
          </a:p>
        </p:txBody>
      </p:sp>
      <p:sp>
        <p:nvSpPr>
          <p:cNvPr id="19459" name="Rectangle 3"/>
          <p:cNvSpPr>
            <a:spLocks noGrp="1" noChangeArrowheads="1"/>
          </p:cNvSpPr>
          <p:nvPr>
            <p:ph type="body" idx="1"/>
          </p:nvPr>
        </p:nvSpPr>
        <p:spPr>
          <a:xfrm>
            <a:off x="685800" y="762000"/>
            <a:ext cx="7772400" cy="5334000"/>
          </a:xfrm>
        </p:spPr>
        <p:txBody>
          <a:bodyPr/>
          <a:lstStyle/>
          <a:p>
            <a:pPr eaLnBrk="1" hangingPunct="1">
              <a:lnSpc>
                <a:spcPct val="80000"/>
              </a:lnSpc>
            </a:pPr>
            <a:r>
              <a:rPr lang="en-US" sz="2400" smtClean="0"/>
              <a:t>For many US universities, </a:t>
            </a:r>
            <a:r>
              <a:rPr lang="en-US" sz="2400" i="1" smtClean="0"/>
              <a:t>net</a:t>
            </a:r>
            <a:r>
              <a:rPr lang="en-US" sz="2400" smtClean="0"/>
              <a:t> licensing revenues are modest (or negative).</a:t>
            </a:r>
          </a:p>
          <a:p>
            <a:pPr lvl="1" eaLnBrk="1" hangingPunct="1">
              <a:lnSpc>
                <a:spcPct val="80000"/>
              </a:lnSpc>
            </a:pPr>
            <a:r>
              <a:rPr lang="en-US" sz="2200" smtClean="0"/>
              <a:t>U of California systemwide gross revenues averaged </a:t>
            </a:r>
            <a:r>
              <a:rPr lang="en-US" sz="2200" b="1" smtClean="0"/>
              <a:t>US$99M</a:t>
            </a:r>
            <a:r>
              <a:rPr lang="en-US" sz="2200" smtClean="0"/>
              <a:t>/year for FY 2001 – 2006; net licensing revenue averaged </a:t>
            </a:r>
            <a:r>
              <a:rPr lang="en-US" sz="2200" b="1" smtClean="0"/>
              <a:t>US$28M</a:t>
            </a:r>
            <a:r>
              <a:rPr lang="en-US" sz="2200" smtClean="0"/>
              <a:t>/year.</a:t>
            </a:r>
          </a:p>
          <a:p>
            <a:pPr lvl="2" eaLnBrk="1" hangingPunct="1">
              <a:lnSpc>
                <a:spcPct val="80000"/>
              </a:lnSpc>
            </a:pPr>
            <a:r>
              <a:rPr lang="en-US" sz="1800" smtClean="0"/>
              <a:t>Industry-funded research exceeded </a:t>
            </a:r>
            <a:r>
              <a:rPr lang="en-US" sz="1800" b="1" smtClean="0"/>
              <a:t>$200M</a:t>
            </a:r>
            <a:r>
              <a:rPr lang="en-US" sz="1800" smtClean="0"/>
              <a:t> during FY 2006.</a:t>
            </a:r>
            <a:endParaRPr lang="en-US" sz="2000" smtClean="0"/>
          </a:p>
          <a:p>
            <a:pPr lvl="1" eaLnBrk="1" hangingPunct="1">
              <a:lnSpc>
                <a:spcPct val="80000"/>
              </a:lnSpc>
            </a:pPr>
            <a:r>
              <a:rPr lang="en-US" sz="2000" smtClean="0"/>
              <a:t>Licensing revenues dominated by small # of patents, typically in biomedical field.</a:t>
            </a:r>
          </a:p>
          <a:p>
            <a:pPr eaLnBrk="1" hangingPunct="1">
              <a:lnSpc>
                <a:spcPct val="90000"/>
              </a:lnSpc>
            </a:pPr>
            <a:r>
              <a:rPr lang="en-US" sz="2400" smtClean="0"/>
              <a:t>Other (non-revenue) motives for university patenting:</a:t>
            </a:r>
          </a:p>
          <a:p>
            <a:pPr lvl="1" eaLnBrk="1" hangingPunct="1">
              <a:lnSpc>
                <a:spcPct val="80000"/>
              </a:lnSpc>
            </a:pPr>
            <a:r>
              <a:rPr lang="en-US" sz="2000" smtClean="0"/>
              <a:t>Faculty pressure.</a:t>
            </a:r>
          </a:p>
          <a:p>
            <a:pPr lvl="1" eaLnBrk="1" hangingPunct="1">
              <a:lnSpc>
                <a:spcPct val="80000"/>
              </a:lnSpc>
            </a:pPr>
            <a:r>
              <a:rPr lang="en-US" sz="2000" smtClean="0"/>
              <a:t>Economic development/technology transfer.</a:t>
            </a:r>
          </a:p>
          <a:p>
            <a:pPr lvl="1" eaLnBrk="1" hangingPunct="1">
              <a:lnSpc>
                <a:spcPct val="80000"/>
              </a:lnSpc>
            </a:pPr>
            <a:r>
              <a:rPr lang="en-US" sz="2000" smtClean="0"/>
              <a:t>Funding of research by industrial collaborators/licensees.</a:t>
            </a:r>
          </a:p>
          <a:p>
            <a:pPr lvl="1" eaLnBrk="1" hangingPunct="1">
              <a:lnSpc>
                <a:spcPct val="80000"/>
              </a:lnSpc>
            </a:pPr>
            <a:r>
              <a:rPr lang="en-US" sz="2000" smtClean="0"/>
              <a:t>“Research freedom,” especially in the absence of “experimental use” infringement defense.</a:t>
            </a:r>
          </a:p>
          <a:p>
            <a:pPr lvl="1" eaLnBrk="1" hangingPunct="1">
              <a:lnSpc>
                <a:spcPct val="80000"/>
              </a:lnSpc>
            </a:pPr>
            <a:r>
              <a:rPr lang="en-US" sz="2000" smtClean="0"/>
              <a:t>Different goals =&gt; different policies, performance measures.</a:t>
            </a:r>
          </a:p>
          <a:p>
            <a:pPr lvl="1" eaLnBrk="1" hangingPunct="1">
              <a:lnSpc>
                <a:spcPct val="80000"/>
              </a:lnSpc>
            </a:pPr>
            <a:r>
              <a:rPr lang="en-US" sz="2000" smtClean="0"/>
              <a:t>University administrators often are not clear about priorities, unrealistic about potential licensing revenues.</a:t>
            </a:r>
          </a:p>
          <a:p>
            <a:pPr eaLnBrk="1" hangingPunct="1">
              <a:lnSpc>
                <a:spcPct val="80000"/>
              </a:lnSpc>
            </a:pPr>
            <a:r>
              <a:rPr lang="en-US" sz="2400" smtClean="0"/>
              <a:t>Fixed costs, operating expenses of TTOs are high.</a:t>
            </a:r>
          </a:p>
          <a:p>
            <a:pPr lvl="1" eaLnBrk="1" hangingPunct="1">
              <a:lnSpc>
                <a:spcPct val="80000"/>
              </a:lnSpc>
            </a:pPr>
            <a:r>
              <a:rPr lang="en-US" sz="2000" smtClean="0"/>
              <a:t>Does every university need an independent TTO?  Considerable scope for multi-institutional collaboration.</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0"/>
            <a:ext cx="7772400" cy="1143000"/>
          </a:xfrm>
        </p:spPr>
        <p:txBody>
          <a:bodyPr/>
          <a:lstStyle/>
          <a:p>
            <a:pPr eaLnBrk="1" hangingPunct="1"/>
            <a:r>
              <a:rPr lang="en-US" sz="3200" b="1" smtClean="0"/>
              <a:t>Does university patenting affect research content and exploitation?</a:t>
            </a:r>
          </a:p>
        </p:txBody>
      </p:sp>
      <p:sp>
        <p:nvSpPr>
          <p:cNvPr id="20483" name="Rectangle 3"/>
          <p:cNvSpPr>
            <a:spLocks noGrp="1" noChangeArrowheads="1"/>
          </p:cNvSpPr>
          <p:nvPr>
            <p:ph type="body" idx="1"/>
          </p:nvPr>
        </p:nvSpPr>
        <p:spPr>
          <a:xfrm>
            <a:off x="609600" y="1143000"/>
            <a:ext cx="7772400" cy="5715000"/>
          </a:xfrm>
        </p:spPr>
        <p:txBody>
          <a:bodyPr/>
          <a:lstStyle/>
          <a:p>
            <a:pPr eaLnBrk="1" hangingPunct="1">
              <a:lnSpc>
                <a:spcPct val="80000"/>
              </a:lnSpc>
            </a:pPr>
            <a:r>
              <a:rPr lang="en-US" sz="2400" dirty="0" smtClean="0"/>
              <a:t>Does greater emphasis on one channel of university-industry interaction have a chilling effect on others?</a:t>
            </a:r>
          </a:p>
          <a:p>
            <a:pPr lvl="1" eaLnBrk="1" hangingPunct="1">
              <a:lnSpc>
                <a:spcPct val="80000"/>
              </a:lnSpc>
            </a:pPr>
            <a:r>
              <a:rPr lang="en-US" sz="2200" dirty="0" smtClean="0"/>
              <a:t>Little evidence that faculty </a:t>
            </a:r>
            <a:r>
              <a:rPr lang="en-US" sz="2200" dirty="0" err="1" smtClean="0"/>
              <a:t>patenters</a:t>
            </a:r>
            <a:r>
              <a:rPr lang="en-US" sz="2200" dirty="0" smtClean="0"/>
              <a:t> publish less.</a:t>
            </a:r>
          </a:p>
          <a:p>
            <a:pPr eaLnBrk="1" hangingPunct="1">
              <a:lnSpc>
                <a:spcPct val="80000"/>
              </a:lnSpc>
            </a:pPr>
            <a:r>
              <a:rPr lang="en-US" sz="2400" dirty="0" smtClean="0"/>
              <a:t>Is increased academic patenting (for many reasons beyond </a:t>
            </a:r>
            <a:r>
              <a:rPr lang="en-US" sz="2400" dirty="0" err="1" smtClean="0"/>
              <a:t>Bayh</a:t>
            </a:r>
            <a:r>
              <a:rPr lang="en-US" sz="2400" dirty="0" smtClean="0"/>
              <a:t>-Dole) impeding science?  Evidence is inconclusive.</a:t>
            </a:r>
          </a:p>
          <a:p>
            <a:pPr lvl="1" eaLnBrk="1" hangingPunct="1">
              <a:lnSpc>
                <a:spcPct val="80000"/>
              </a:lnSpc>
            </a:pPr>
            <a:r>
              <a:rPr lang="en-US" sz="2200" dirty="0" smtClean="0"/>
              <a:t>Cohen et al. (2006):  Academics are not constrained by patents.</a:t>
            </a:r>
          </a:p>
          <a:p>
            <a:pPr lvl="1" eaLnBrk="1" hangingPunct="1">
              <a:lnSpc>
                <a:spcPct val="80000"/>
              </a:lnSpc>
            </a:pPr>
            <a:r>
              <a:rPr lang="en-US" sz="2200" dirty="0" smtClean="0"/>
              <a:t>Murray &amp; Stern (2009):  Patented discoveries experience relative decline in citations.</a:t>
            </a:r>
          </a:p>
          <a:p>
            <a:pPr lvl="1" eaLnBrk="1" hangingPunct="1">
              <a:lnSpc>
                <a:spcPct val="80000"/>
              </a:lnSpc>
            </a:pPr>
            <a:r>
              <a:rPr lang="en-US" sz="2200" dirty="0" smtClean="0"/>
              <a:t>Sampat et al. (2003): Slowdown in citations to university patents since 1980; slowdown is greatest for industry citations to university patents (Fabrizio, 2007).</a:t>
            </a:r>
          </a:p>
          <a:p>
            <a:pPr eaLnBrk="1" hangingPunct="1">
              <a:lnSpc>
                <a:spcPct val="80000"/>
              </a:lnSpc>
            </a:pPr>
            <a:r>
              <a:rPr lang="en-US" sz="2400" dirty="0" smtClean="0"/>
              <a:t>Are Material Transfer Agreements (MTAs) linked to patenting (yes); do they impede sharing of results (possibly)?</a:t>
            </a:r>
          </a:p>
          <a:p>
            <a:pPr lvl="1" eaLnBrk="1" hangingPunct="1">
              <a:lnSpc>
                <a:spcPct val="80000"/>
              </a:lnSpc>
            </a:pPr>
            <a:r>
              <a:rPr lang="en-US" sz="2200" dirty="0" smtClean="0"/>
              <a:t>Cohen et al. (2007):  Denial of access to materials impedes academic research, and MTAs often cover research tools.</a:t>
            </a:r>
          </a:p>
          <a:p>
            <a:pPr lvl="1" eaLnBrk="1" hangingPunct="1">
              <a:lnSpc>
                <a:spcPct val="80000"/>
              </a:lnSpc>
            </a:pPr>
            <a:r>
              <a:rPr lang="en-US" sz="2200" dirty="0" smtClean="0"/>
              <a:t>Delays are common in negotiation, approval of MTAs.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sz="3600" b="1" dirty="0" smtClean="0"/>
              <a:t>How do firms link to university research?</a:t>
            </a:r>
            <a:endParaRPr lang="en-US" sz="3600" b="1" dirty="0"/>
          </a:p>
        </p:txBody>
      </p:sp>
      <p:sp>
        <p:nvSpPr>
          <p:cNvPr id="3" name="Content Placeholder 2"/>
          <p:cNvSpPr>
            <a:spLocks noGrp="1"/>
          </p:cNvSpPr>
          <p:nvPr>
            <p:ph idx="1"/>
          </p:nvPr>
        </p:nvSpPr>
        <p:spPr>
          <a:xfrm>
            <a:off x="685800" y="1066800"/>
            <a:ext cx="7772400" cy="4114800"/>
          </a:xfrm>
        </p:spPr>
        <p:txBody>
          <a:bodyPr/>
          <a:lstStyle/>
          <a:p>
            <a:r>
              <a:rPr lang="en-US" sz="2800" dirty="0" smtClean="0"/>
              <a:t>Funding</a:t>
            </a:r>
          </a:p>
          <a:p>
            <a:r>
              <a:rPr lang="en-US" sz="2800" dirty="0" smtClean="0"/>
              <a:t>Consulting</a:t>
            </a:r>
          </a:p>
          <a:p>
            <a:r>
              <a:rPr lang="en-US" sz="2800" dirty="0" smtClean="0"/>
              <a:t>Hiring</a:t>
            </a:r>
          </a:p>
          <a:p>
            <a:r>
              <a:rPr lang="en-US" sz="2800" dirty="0" smtClean="0"/>
              <a:t>Collaboration (including sending employees to academic labs).</a:t>
            </a:r>
          </a:p>
          <a:p>
            <a:r>
              <a:rPr lang="en-US" sz="2800" dirty="0" smtClean="0"/>
              <a:t>Licensing</a:t>
            </a:r>
          </a:p>
          <a:p>
            <a:r>
              <a:rPr lang="en-US" sz="2800" dirty="0" smtClean="0"/>
              <a:t>Virtually all of these (including licensing) require </a:t>
            </a:r>
            <a:r>
              <a:rPr lang="en-US" sz="2800" dirty="0" err="1" smtClean="0"/>
              <a:t>intrafirm</a:t>
            </a:r>
            <a:r>
              <a:rPr lang="en-US" sz="2800" dirty="0" smtClean="0"/>
              <a:t> absorptive capacity.</a:t>
            </a:r>
          </a:p>
          <a:p>
            <a:r>
              <a:rPr lang="en-US" sz="2800" dirty="0" smtClean="0"/>
              <a:t>Very little research on determinants of firms’ ability to “tap into” university research.</a:t>
            </a:r>
          </a:p>
          <a:p>
            <a:r>
              <a:rPr lang="en-US" sz="2800" dirty="0" smtClean="0"/>
              <a:t>What does “tapping into” mean?  Recognition of opportunity?  Refining research agenda?</a:t>
            </a:r>
            <a:endParaRPr 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228600"/>
            <a:ext cx="7772400" cy="685800"/>
          </a:xfrm>
        </p:spPr>
        <p:txBody>
          <a:bodyPr/>
          <a:lstStyle/>
          <a:p>
            <a:pPr eaLnBrk="1" hangingPunct="1"/>
            <a:r>
              <a:rPr lang="en-US" sz="3200" b="1" dirty="0" err="1" smtClean="0"/>
              <a:t>Gov’t</a:t>
            </a:r>
            <a:r>
              <a:rPr lang="en-US" sz="3200" b="1" dirty="0" smtClean="0"/>
              <a:t>., industry criticism of US universities</a:t>
            </a:r>
          </a:p>
        </p:txBody>
      </p:sp>
      <p:sp>
        <p:nvSpPr>
          <p:cNvPr id="21507" name="Rectangle 3"/>
          <p:cNvSpPr>
            <a:spLocks noGrp="1" noChangeArrowheads="1"/>
          </p:cNvSpPr>
          <p:nvPr>
            <p:ph type="body" idx="1"/>
          </p:nvPr>
        </p:nvSpPr>
        <p:spPr>
          <a:xfrm>
            <a:off x="685800" y="1066800"/>
            <a:ext cx="7772400" cy="5029200"/>
          </a:xfrm>
        </p:spPr>
        <p:txBody>
          <a:bodyPr/>
          <a:lstStyle/>
          <a:p>
            <a:pPr eaLnBrk="1" hangingPunct="1">
              <a:lnSpc>
                <a:spcPct val="80000"/>
              </a:lnSpc>
            </a:pPr>
            <a:r>
              <a:rPr lang="en-US" sz="2400" dirty="0" smtClean="0"/>
              <a:t>Universities’ emphasis on patenting =&gt; frictions with some non-biomedical firms.</a:t>
            </a:r>
          </a:p>
          <a:p>
            <a:pPr lvl="1" eaLnBrk="1" hangingPunct="1">
              <a:lnSpc>
                <a:spcPct val="80000"/>
              </a:lnSpc>
            </a:pPr>
            <a:r>
              <a:rPr lang="en-US" sz="2000" dirty="0" smtClean="0"/>
              <a:t>Hewlett-Packard cited “less restrictive” IPR regime in non-U.S. universities in expanding foreign research collaboration.</a:t>
            </a:r>
          </a:p>
          <a:p>
            <a:pPr eaLnBrk="1" hangingPunct="1">
              <a:lnSpc>
                <a:spcPct val="80000"/>
              </a:lnSpc>
            </a:pPr>
            <a:r>
              <a:rPr lang="en-US" sz="2400" dirty="0" smtClean="0"/>
              <a:t>National Institutes of Health efforts to standardize, simplify MTAs have encountered resistance from universities.</a:t>
            </a:r>
          </a:p>
          <a:p>
            <a:pPr lvl="1" eaLnBrk="1" hangingPunct="1">
              <a:lnSpc>
                <a:spcPct val="80000"/>
              </a:lnSpc>
            </a:pPr>
            <a:r>
              <a:rPr lang="en-US" sz="2000" dirty="0" smtClean="0">
                <a:cs typeface="Times New Roman" pitchFamily="18" charset="0"/>
              </a:rPr>
              <a:t>“…universities take inconsistent positions on fair terms of access to research tools depending on whether they are importing tools or exporting them.” (Working Group on Research Tools, 1998).</a:t>
            </a:r>
          </a:p>
          <a:p>
            <a:r>
              <a:rPr lang="en-US" sz="2400" dirty="0" smtClean="0"/>
              <a:t>Late-2010 National Academy of Sciences report:</a:t>
            </a:r>
          </a:p>
          <a:p>
            <a:pPr lvl="1"/>
            <a:r>
              <a:rPr lang="en-US" sz="2000" dirty="0" smtClean="0"/>
              <a:t>“Patenting and licensing practices should not be predicated on the goal of raising significant revenue for the institution. The likelihood of success is small, the probability of disappointed expectations high, and the risk of distorting and narrowing dissemination efforts is great.”</a:t>
            </a:r>
          </a:p>
          <a:p>
            <a:pPr eaLnBrk="1" hangingPunct="1">
              <a:lnSpc>
                <a:spcPct val="80000"/>
              </a:lnSpc>
            </a:pPr>
            <a:endParaRPr lang="en-US" sz="2400" dirty="0" smtClean="0">
              <a:cs typeface="Times New Roman" pitchFamily="18" charset="0"/>
            </a:endParaRPr>
          </a:p>
          <a:p>
            <a:pPr lvl="1" eaLnBrk="1" hangingPunct="1">
              <a:lnSpc>
                <a:spcPct val="80000"/>
              </a:lnSpc>
              <a:buFontTx/>
              <a:buNone/>
            </a:pPr>
            <a:endParaRPr lang="en-US" sz="2000" dirty="0" smtClean="0"/>
          </a:p>
          <a:p>
            <a:pPr eaLnBrk="1" hangingPunct="1">
              <a:lnSpc>
                <a:spcPct val="90000"/>
              </a:lnSpc>
            </a:pPr>
            <a:endParaRPr lang="en-US" sz="28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152400"/>
            <a:ext cx="7772400" cy="609600"/>
          </a:xfrm>
        </p:spPr>
        <p:txBody>
          <a:bodyPr/>
          <a:lstStyle/>
          <a:p>
            <a:r>
              <a:rPr lang="en-US" sz="3200" b="1" smtClean="0"/>
              <a:t>Some US universities have developed less “patent-centric” policies</a:t>
            </a:r>
          </a:p>
        </p:txBody>
      </p:sp>
      <p:sp>
        <p:nvSpPr>
          <p:cNvPr id="22531" name="Content Placeholder 2"/>
          <p:cNvSpPr>
            <a:spLocks noGrp="1"/>
          </p:cNvSpPr>
          <p:nvPr>
            <p:ph idx="1"/>
          </p:nvPr>
        </p:nvSpPr>
        <p:spPr>
          <a:xfrm>
            <a:off x="685800" y="914400"/>
            <a:ext cx="7772400" cy="5181600"/>
          </a:xfrm>
        </p:spPr>
        <p:txBody>
          <a:bodyPr/>
          <a:lstStyle/>
          <a:p>
            <a:r>
              <a:rPr lang="en-US" sz="2400" smtClean="0"/>
              <a:t>Gradual shift to recognize that:</a:t>
            </a:r>
            <a:r>
              <a:rPr lang="en-US" sz="2800" smtClean="0"/>
              <a:t>	</a:t>
            </a:r>
          </a:p>
          <a:p>
            <a:pPr lvl="1"/>
            <a:r>
              <a:rPr lang="en-US" sz="2200" smtClean="0"/>
              <a:t>Licensing revenues may not be either large or worth the expense and conflict with industry.</a:t>
            </a:r>
          </a:p>
          <a:p>
            <a:pPr lvl="1"/>
            <a:r>
              <a:rPr lang="en-US" sz="2200" smtClean="0"/>
              <a:t>Much academic research does not resemble the biomedical field.</a:t>
            </a:r>
          </a:p>
          <a:p>
            <a:pPr lvl="2"/>
            <a:r>
              <a:rPr lang="en-US" sz="2000" smtClean="0"/>
              <a:t>Patents are less valuable, lucrative sources of licensing revenues.</a:t>
            </a:r>
          </a:p>
          <a:p>
            <a:r>
              <a:rPr lang="en-US" sz="2400" smtClean="0"/>
              <a:t>Both Stanford, UCB now emulate MIT in combining management of IP with industrial liaison activities supporting industry-sponsored research.</a:t>
            </a:r>
          </a:p>
          <a:p>
            <a:r>
              <a:rPr lang="en-US" sz="2400" smtClean="0"/>
              <a:t>New policies have reduced universities’ emphasis on ownership of tangible IP from IT industry collaborations.</a:t>
            </a:r>
          </a:p>
          <a:p>
            <a:pPr lvl="1"/>
            <a:r>
              <a:rPr lang="en-US" sz="2200" smtClean="0">
                <a:cs typeface="Times New Roman" pitchFamily="18" charset="0"/>
              </a:rPr>
              <a:t>December 2005 “Open Collaboration Principles” agreement between 7 research universities and 4 IT firms.</a:t>
            </a:r>
            <a:endParaRPr lang="en-US" sz="22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228600"/>
            <a:ext cx="7772400" cy="533400"/>
          </a:xfrm>
        </p:spPr>
        <p:txBody>
          <a:bodyPr/>
          <a:lstStyle/>
          <a:p>
            <a:r>
              <a:rPr lang="en-US" sz="3600" b="1" smtClean="0"/>
              <a:t>Conclusion</a:t>
            </a:r>
          </a:p>
        </p:txBody>
      </p:sp>
      <p:sp>
        <p:nvSpPr>
          <p:cNvPr id="23555" name="Rectangle 3"/>
          <p:cNvSpPr>
            <a:spLocks noGrp="1" noChangeArrowheads="1"/>
          </p:cNvSpPr>
          <p:nvPr>
            <p:ph type="body" idx="1"/>
          </p:nvPr>
        </p:nvSpPr>
        <p:spPr>
          <a:xfrm>
            <a:off x="685800" y="914400"/>
            <a:ext cx="7772400" cy="5791200"/>
          </a:xfrm>
        </p:spPr>
        <p:txBody>
          <a:bodyPr/>
          <a:lstStyle/>
          <a:p>
            <a:pPr>
              <a:lnSpc>
                <a:spcPct val="90000"/>
              </a:lnSpc>
            </a:pPr>
            <a:r>
              <a:rPr lang="en-US" sz="2600" smtClean="0"/>
              <a:t>Bayh-Dole extended, rather than creating a “new era” in US university patenting, licensing, industry collaboration.</a:t>
            </a:r>
          </a:p>
          <a:p>
            <a:pPr lvl="1">
              <a:lnSpc>
                <a:spcPct val="90000"/>
              </a:lnSpc>
            </a:pPr>
            <a:r>
              <a:rPr lang="en-US" sz="2200" smtClean="0"/>
              <a:t>Long history of such collaboration reflects structural characteristics of US higher education “system.”</a:t>
            </a:r>
          </a:p>
          <a:p>
            <a:pPr lvl="1">
              <a:lnSpc>
                <a:spcPct val="90000"/>
              </a:lnSpc>
            </a:pPr>
            <a:r>
              <a:rPr lang="en-US" sz="2200" smtClean="0"/>
              <a:t>Growth of patenting in the 1980s was rooted in developments during the 1970s.</a:t>
            </a:r>
          </a:p>
          <a:p>
            <a:pPr>
              <a:lnSpc>
                <a:spcPct val="90000"/>
              </a:lnSpc>
            </a:pPr>
            <a:r>
              <a:rPr lang="en-US" sz="2600" smtClean="0"/>
              <a:t>In important respects, Bayh-Dole was a response to increased university patenting, rather than an “exogenous” causal factor</a:t>
            </a:r>
            <a:r>
              <a:rPr lang="en-US" sz="2400" smtClean="0"/>
              <a:t>.</a:t>
            </a:r>
          </a:p>
          <a:p>
            <a:pPr lvl="1">
              <a:lnSpc>
                <a:spcPct val="90000"/>
              </a:lnSpc>
            </a:pPr>
            <a:r>
              <a:rPr lang="en-US" sz="2200" smtClean="0"/>
              <a:t>Other developments in US IPR policy, growth in biomedical research funding and scientific advances, contributed to the growth of patenting during the 1980s.</a:t>
            </a:r>
          </a:p>
          <a:p>
            <a:pPr>
              <a:lnSpc>
                <a:spcPct val="90000"/>
              </a:lnSpc>
            </a:pPr>
            <a:r>
              <a:rPr lang="en-US" sz="2600" smtClean="0"/>
              <a:t>The “endogeneity” of Bayh-Dole may limit the effects of its emulation by other governments.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762000" y="152400"/>
            <a:ext cx="7772400" cy="609600"/>
          </a:xfrm>
        </p:spPr>
        <p:txBody>
          <a:bodyPr/>
          <a:lstStyle/>
          <a:p>
            <a:r>
              <a:rPr lang="en-US" sz="3600" b="1" smtClean="0"/>
              <a:t>Conclusion (2)</a:t>
            </a:r>
          </a:p>
        </p:txBody>
      </p:sp>
      <p:sp>
        <p:nvSpPr>
          <p:cNvPr id="24579" name="Rectangle 3"/>
          <p:cNvSpPr>
            <a:spLocks noGrp="1" noChangeArrowheads="1"/>
          </p:cNvSpPr>
          <p:nvPr>
            <p:ph type="body" idx="1"/>
          </p:nvPr>
        </p:nvSpPr>
        <p:spPr>
          <a:xfrm>
            <a:off x="685800" y="914400"/>
            <a:ext cx="7772400" cy="5943600"/>
          </a:xfrm>
        </p:spPr>
        <p:txBody>
          <a:bodyPr/>
          <a:lstStyle/>
          <a:p>
            <a:pPr>
              <a:lnSpc>
                <a:spcPct val="80000"/>
              </a:lnSpc>
            </a:pPr>
            <a:r>
              <a:rPr lang="en-US" sz="2800" smtClean="0"/>
              <a:t>More than a “Bayh-Dole policy” is needed to stimulate closer interaction between universities and industry.</a:t>
            </a:r>
          </a:p>
          <a:p>
            <a:pPr lvl="1">
              <a:lnSpc>
                <a:spcPct val="80000"/>
              </a:lnSpc>
            </a:pPr>
            <a:r>
              <a:rPr lang="en-US" sz="2400" smtClean="0"/>
              <a:t>Structure of public research funding.</a:t>
            </a:r>
          </a:p>
          <a:p>
            <a:pPr lvl="1">
              <a:lnSpc>
                <a:spcPct val="80000"/>
              </a:lnSpc>
            </a:pPr>
            <a:r>
              <a:rPr lang="en-US" sz="2400" smtClean="0"/>
              <a:t>Structure of university system.</a:t>
            </a:r>
          </a:p>
          <a:p>
            <a:pPr lvl="1">
              <a:lnSpc>
                <a:spcPct val="80000"/>
              </a:lnSpc>
            </a:pPr>
            <a:r>
              <a:rPr lang="en-US" sz="2400" smtClean="0"/>
              <a:t>Importance of institutions external to the university (labor mobility; venture capital).</a:t>
            </a:r>
          </a:p>
          <a:p>
            <a:pPr>
              <a:lnSpc>
                <a:spcPct val="80000"/>
              </a:lnSpc>
            </a:pPr>
            <a:r>
              <a:rPr lang="en-US" sz="2800" smtClean="0"/>
              <a:t>Multiplicity of channels through which universities and industry interact =&gt; the importance of patents for university-industry technology &amp; knowledge transfer varies across and within industries.</a:t>
            </a:r>
          </a:p>
          <a:p>
            <a:pPr lvl="1">
              <a:lnSpc>
                <a:spcPct val="80000"/>
              </a:lnSpc>
            </a:pPr>
            <a:r>
              <a:rPr lang="en-US" sz="2400" smtClean="0"/>
              <a:t>Neither necessary nor sufficient in some research fields.</a:t>
            </a:r>
          </a:p>
          <a:p>
            <a:pPr lvl="1">
              <a:lnSpc>
                <a:spcPct val="80000"/>
              </a:lnSpc>
            </a:pPr>
            <a:r>
              <a:rPr lang="en-US" sz="2400" smtClean="0"/>
              <a:t>Necessary but not sufficient in others.</a:t>
            </a:r>
          </a:p>
          <a:p>
            <a:pPr lvl="1">
              <a:lnSpc>
                <a:spcPct val="80000"/>
              </a:lnSpc>
            </a:pPr>
            <a:r>
              <a:rPr lang="en-US" sz="2400" smtClean="0"/>
              <a:t>What role for different types of firms (established, small, startup)?</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Research issues (partial list)</a:t>
            </a:r>
            <a:endParaRPr lang="en-US" sz="3600" b="1" dirty="0"/>
          </a:p>
        </p:txBody>
      </p:sp>
      <p:sp>
        <p:nvSpPr>
          <p:cNvPr id="3" name="Content Placeholder 2"/>
          <p:cNvSpPr>
            <a:spLocks noGrp="1"/>
          </p:cNvSpPr>
          <p:nvPr>
            <p:ph idx="1"/>
          </p:nvPr>
        </p:nvSpPr>
        <p:spPr/>
        <p:txBody>
          <a:bodyPr/>
          <a:lstStyle/>
          <a:p>
            <a:r>
              <a:rPr lang="en-US" sz="2800" dirty="0" smtClean="0"/>
              <a:t>effects of “BD emulation” outside of US.</a:t>
            </a:r>
          </a:p>
          <a:p>
            <a:r>
              <a:rPr lang="en-US" sz="2800" dirty="0" smtClean="0"/>
              <a:t>How do firms exploit university research and how does this affect their performance?</a:t>
            </a:r>
          </a:p>
          <a:p>
            <a:r>
              <a:rPr lang="en-US" sz="2800" dirty="0" smtClean="0"/>
              <a:t>Interactions among different classes of U-I links</a:t>
            </a:r>
          </a:p>
          <a:p>
            <a:r>
              <a:rPr lang="en-US" sz="2800" dirty="0" smtClean="0"/>
              <a:t>Role of established firms in mediating U-I regional spillovers and cluster formation.</a:t>
            </a:r>
          </a:p>
          <a:p>
            <a:r>
              <a:rPr lang="en-US" sz="2800" dirty="0" smtClean="0"/>
              <a:t>Effects of patenting on academic research agenda?</a:t>
            </a:r>
          </a:p>
          <a:p>
            <a:r>
              <a:rPr lang="en-US" sz="2800" dirty="0" smtClean="0"/>
              <a:t>Research tools and IP.</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sz="3600" b="1" dirty="0" smtClean="0"/>
              <a:t>“Pasteur’s quadrant” (PQ) and academic research</a:t>
            </a:r>
            <a:endParaRPr lang="en-US" sz="3600" b="1" dirty="0"/>
          </a:p>
        </p:txBody>
      </p:sp>
      <p:sp>
        <p:nvSpPr>
          <p:cNvPr id="3" name="Content Placeholder 2"/>
          <p:cNvSpPr>
            <a:spLocks noGrp="1"/>
          </p:cNvSpPr>
          <p:nvPr>
            <p:ph idx="1"/>
          </p:nvPr>
        </p:nvSpPr>
        <p:spPr>
          <a:xfrm>
            <a:off x="533400" y="1066800"/>
            <a:ext cx="7772400" cy="4114800"/>
          </a:xfrm>
        </p:spPr>
        <p:txBody>
          <a:bodyPr/>
          <a:lstStyle/>
          <a:p>
            <a:r>
              <a:rPr lang="en-US" sz="2800" dirty="0" smtClean="0"/>
              <a:t>Stokes (1997) proposed that academic basic research included 2 broad classes:</a:t>
            </a:r>
          </a:p>
          <a:p>
            <a:pPr lvl="1"/>
            <a:r>
              <a:rPr lang="en-US" sz="2400" dirty="0" smtClean="0"/>
              <a:t>Fundamental knowledge about the universe (“Bohr’s quadrant”).</a:t>
            </a:r>
          </a:p>
          <a:p>
            <a:pPr lvl="1"/>
            <a:r>
              <a:rPr lang="en-US" sz="2400" dirty="0" smtClean="0"/>
              <a:t>Knowledge flowing from basic research with direct applications (“Pasteur’s quadrant”).</a:t>
            </a:r>
          </a:p>
          <a:p>
            <a:pPr lvl="1"/>
            <a:r>
              <a:rPr lang="en-US" sz="2400" dirty="0" smtClean="0"/>
              <a:t>3d quadrant, “Edison”: technological research for application.</a:t>
            </a:r>
          </a:p>
          <a:p>
            <a:r>
              <a:rPr lang="en-US" sz="2800" dirty="0" smtClean="0"/>
              <a:t>Recent academic research, esp. in biomedical fields, frequently yield knowledge in “Pasteur’s quadrant” (as did Pasteur’s own work).</a:t>
            </a:r>
          </a:p>
          <a:p>
            <a:pPr lvl="1"/>
            <a:r>
              <a:rPr lang="en-US" sz="2400" dirty="0" smtClean="0"/>
              <a:t>Gene-splicing a classic example.</a:t>
            </a:r>
          </a:p>
          <a:p>
            <a:pPr lvl="1"/>
            <a:r>
              <a:rPr lang="en-US" sz="2400" dirty="0" smtClean="0"/>
              <a:t>An input to further basic research and to innovation.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Reading</a:t>
            </a:r>
            <a:endParaRPr lang="en-US" dirty="0"/>
          </a:p>
        </p:txBody>
      </p:sp>
      <p:sp>
        <p:nvSpPr>
          <p:cNvPr id="3" name="Content Placeholder 2"/>
          <p:cNvSpPr>
            <a:spLocks noGrp="1"/>
          </p:cNvSpPr>
          <p:nvPr>
            <p:ph idx="1"/>
          </p:nvPr>
        </p:nvSpPr>
        <p:spPr/>
        <p:txBody>
          <a:bodyPr/>
          <a:lstStyle/>
          <a:p>
            <a:r>
              <a:rPr lang="en-US" sz="2400" dirty="0" smtClean="0"/>
              <a:t>D. Mowery, "Learning </a:t>
            </a:r>
            <a:r>
              <a:rPr lang="en-US" sz="2400" dirty="0" smtClean="0"/>
              <a:t>from one another? International policy “emulation” and university-industry technology transfer,"  </a:t>
            </a:r>
            <a:r>
              <a:rPr lang="en-US" sz="2400" u="sng" dirty="0" smtClean="0"/>
              <a:t>Industrial and Corporate Change</a:t>
            </a:r>
            <a:r>
              <a:rPr lang="en-US" sz="2400" dirty="0" smtClean="0"/>
              <a:t>, 2012. </a:t>
            </a:r>
          </a:p>
          <a:p>
            <a:r>
              <a:rPr lang="en-US" sz="2400" dirty="0" smtClean="0"/>
              <a:t>D. Mowery</a:t>
            </a:r>
            <a:r>
              <a:rPr lang="en-US" sz="2400" dirty="0" smtClean="0"/>
              <a:t>, “</a:t>
            </a:r>
            <a:r>
              <a:rPr lang="en-US" sz="2400" dirty="0" smtClean="0"/>
              <a:t>University-Industry Research Collaboration and Technology Transfer in the United States since 1980,” in S. Yusuf and K. </a:t>
            </a:r>
            <a:r>
              <a:rPr lang="en-US" sz="2400" dirty="0" err="1" smtClean="0"/>
              <a:t>Nabeshima</a:t>
            </a:r>
            <a:r>
              <a:rPr lang="en-US" sz="2400" dirty="0" smtClean="0"/>
              <a:t>, </a:t>
            </a:r>
            <a:r>
              <a:rPr lang="en-US" sz="2400" u="sng" dirty="0" smtClean="0"/>
              <a:t>How Universities Promote Economic Growth</a:t>
            </a:r>
            <a:r>
              <a:rPr lang="en-US" sz="2400" dirty="0" smtClean="0"/>
              <a:t> (World Bank, 2007</a:t>
            </a:r>
            <a:r>
              <a:rPr lang="en-US" sz="2400" dirty="0" smtClean="0"/>
              <a:t>).</a:t>
            </a:r>
            <a:endParaRPr lang="en-US" sz="2400" dirty="0" smtClean="0"/>
          </a:p>
          <a:p>
            <a:r>
              <a:rPr lang="en-US" sz="2400" u="sng" dirty="0" smtClean="0"/>
              <a:t>Ivory Tower and Industrial Innovation:  U.S. University-Industry Technology Transfer Before and After the </a:t>
            </a:r>
            <a:r>
              <a:rPr lang="en-US" sz="2400" u="sng" dirty="0" err="1" smtClean="0"/>
              <a:t>Bayh</a:t>
            </a:r>
            <a:r>
              <a:rPr lang="en-US" sz="2400" u="sng" dirty="0" smtClean="0"/>
              <a:t>-Dole Act</a:t>
            </a:r>
            <a:r>
              <a:rPr lang="en-US" sz="2400" dirty="0" smtClean="0"/>
              <a:t> (with R.R. Nelson, B.N. Sampat, and A.A. Ziedonis), Stanford University Press, 2004</a:t>
            </a:r>
            <a:r>
              <a:rPr lang="en-US" sz="2400" dirty="0" smtClean="0"/>
              <a:t>.</a:t>
            </a:r>
            <a:endParaRPr lang="en-US"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sz="3600" b="1" dirty="0" smtClean="0"/>
              <a:t>Different rewards &amp; incentives in industrial and academic research =&gt; potential conflict in PQ</a:t>
            </a:r>
            <a:endParaRPr lang="en-US" sz="3600" b="1" dirty="0"/>
          </a:p>
        </p:txBody>
      </p:sp>
      <p:sp>
        <p:nvSpPr>
          <p:cNvPr id="3" name="Content Placeholder 2"/>
          <p:cNvSpPr>
            <a:spLocks noGrp="1"/>
          </p:cNvSpPr>
          <p:nvPr>
            <p:ph idx="1"/>
          </p:nvPr>
        </p:nvSpPr>
        <p:spPr>
          <a:xfrm>
            <a:off x="685800" y="1600200"/>
            <a:ext cx="7772400" cy="4114800"/>
          </a:xfrm>
        </p:spPr>
        <p:txBody>
          <a:bodyPr/>
          <a:lstStyle/>
          <a:p>
            <a:r>
              <a:rPr lang="en-US" sz="2800" dirty="0" smtClean="0"/>
              <a:t>Academia:  Priority and disclosure are critical to professional success.</a:t>
            </a:r>
          </a:p>
          <a:p>
            <a:pPr lvl="1"/>
            <a:r>
              <a:rPr lang="en-US" sz="2400" dirty="0" smtClean="0"/>
              <a:t>1</a:t>
            </a:r>
            <a:r>
              <a:rPr lang="en-US" sz="2400" baseline="30000" dirty="0" smtClean="0"/>
              <a:t>st</a:t>
            </a:r>
            <a:r>
              <a:rPr lang="en-US" sz="2400" dirty="0" smtClean="0"/>
              <a:t> to publish reaps the majority of the “returns.”</a:t>
            </a:r>
          </a:p>
          <a:p>
            <a:pPr lvl="1"/>
            <a:r>
              <a:rPr lang="en-US" sz="2400" dirty="0" smtClean="0"/>
              <a:t>Publication &amp; disclosure of methods are essential.</a:t>
            </a:r>
          </a:p>
          <a:p>
            <a:r>
              <a:rPr lang="en-US" sz="2800" dirty="0" smtClean="0"/>
              <a:t>Industry:  Returns to innovation operate very differently.</a:t>
            </a:r>
          </a:p>
          <a:p>
            <a:pPr lvl="1"/>
            <a:r>
              <a:rPr lang="en-US" sz="2400" dirty="0" smtClean="0"/>
              <a:t> Disclosure may be detrimental to innovative success.</a:t>
            </a:r>
          </a:p>
          <a:p>
            <a:pPr lvl="1"/>
            <a:r>
              <a:rPr lang="en-US" sz="2400" dirty="0" smtClean="0"/>
              <a:t>Priority in invention may not be essential to commercial success.</a:t>
            </a:r>
          </a:p>
          <a:p>
            <a:pPr lvl="1"/>
            <a:r>
              <a:rPr lang="en-US" sz="2400" dirty="0" smtClean="0"/>
              <a:t>Additional investment, innovation often required for commercial success.</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249620" y="297793"/>
          <a:ext cx="8644759" cy="626241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914400"/>
          </a:xfrm>
        </p:spPr>
        <p:txBody>
          <a:bodyPr/>
          <a:lstStyle/>
          <a:p>
            <a:r>
              <a:rPr lang="en-US" sz="3600" b="1" dirty="0" smtClean="0"/>
              <a:t>The rise of the modern research university</a:t>
            </a:r>
            <a:endParaRPr lang="en-US" sz="3600" b="1" dirty="0"/>
          </a:p>
        </p:txBody>
      </p:sp>
      <p:sp>
        <p:nvSpPr>
          <p:cNvPr id="3" name="Content Placeholder 2"/>
          <p:cNvSpPr>
            <a:spLocks noGrp="1"/>
          </p:cNvSpPr>
          <p:nvPr>
            <p:ph idx="1"/>
          </p:nvPr>
        </p:nvSpPr>
        <p:spPr>
          <a:xfrm>
            <a:off x="685800" y="1524000"/>
            <a:ext cx="7772400" cy="4572000"/>
          </a:xfrm>
        </p:spPr>
        <p:txBody>
          <a:bodyPr/>
          <a:lstStyle/>
          <a:p>
            <a:r>
              <a:rPr lang="en-US" sz="2800" dirty="0" smtClean="0"/>
              <a:t>European universities originally (11</a:t>
            </a:r>
            <a:r>
              <a:rPr lang="en-US" sz="2800" baseline="30000" dirty="0" smtClean="0"/>
              <a:t>th</a:t>
            </a:r>
            <a:r>
              <a:rPr lang="en-US" sz="2800" dirty="0" smtClean="0"/>
              <a:t> century) were established as institutions for training clerics.</a:t>
            </a:r>
          </a:p>
          <a:p>
            <a:r>
              <a:rPr lang="en-US" sz="2800" dirty="0" smtClean="0"/>
              <a:t>Although affiliated with the church, universities were autonomous entities.</a:t>
            </a:r>
          </a:p>
          <a:p>
            <a:r>
              <a:rPr lang="en-US" sz="2800" dirty="0" smtClean="0"/>
              <a:t>Through the early 19</a:t>
            </a:r>
            <a:r>
              <a:rPr lang="en-US" sz="2800" baseline="30000" dirty="0" smtClean="0"/>
              <a:t>th</a:t>
            </a:r>
            <a:r>
              <a:rPr lang="en-US" sz="2800" dirty="0" smtClean="0"/>
              <a:t> century, universities continued to focus on teaching of future clerics in Europe, US.</a:t>
            </a:r>
          </a:p>
          <a:p>
            <a:r>
              <a:rPr lang="en-US" sz="2800" dirty="0" smtClean="0"/>
              <a:t>A new model emerges in mid-19</a:t>
            </a:r>
            <a:r>
              <a:rPr lang="en-US" sz="2800" baseline="30000" dirty="0" smtClean="0"/>
              <a:t>th</a:t>
            </a:r>
            <a:r>
              <a:rPr lang="en-US" sz="2800" dirty="0" smtClean="0"/>
              <a:t> German states:  the state-funded research university.</a:t>
            </a:r>
          </a:p>
          <a:p>
            <a:r>
              <a:rPr lang="en-US" sz="2800" dirty="0" smtClean="0"/>
              <a:t>Emulated rapidly in US, elsewhere in continental Europe.</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228600"/>
            <a:ext cx="7772400" cy="762000"/>
          </a:xfrm>
        </p:spPr>
        <p:txBody>
          <a:bodyPr/>
          <a:lstStyle/>
          <a:p>
            <a:r>
              <a:rPr lang="en-US" sz="3200" b="1" dirty="0" smtClean="0"/>
              <a:t>How do universities influence innovation?</a:t>
            </a:r>
          </a:p>
        </p:txBody>
      </p:sp>
      <p:sp>
        <p:nvSpPr>
          <p:cNvPr id="8195" name="Content Placeholder 2"/>
          <p:cNvSpPr>
            <a:spLocks noGrp="1"/>
          </p:cNvSpPr>
          <p:nvPr>
            <p:ph idx="1"/>
          </p:nvPr>
        </p:nvSpPr>
        <p:spPr>
          <a:xfrm>
            <a:off x="685800" y="1219200"/>
            <a:ext cx="7772400" cy="5486400"/>
          </a:xfrm>
        </p:spPr>
        <p:txBody>
          <a:bodyPr/>
          <a:lstStyle/>
          <a:p>
            <a:r>
              <a:rPr lang="en-US" sz="2800" dirty="0" smtClean="0"/>
              <a:t>Multiple roles:</a:t>
            </a:r>
          </a:p>
          <a:p>
            <a:pPr lvl="1">
              <a:lnSpc>
                <a:spcPct val="80000"/>
              </a:lnSpc>
            </a:pPr>
            <a:r>
              <a:rPr lang="en-US" sz="2400" dirty="0" smtClean="0"/>
              <a:t>Source of trained S&amp;Es.</a:t>
            </a:r>
          </a:p>
          <a:p>
            <a:pPr lvl="1">
              <a:lnSpc>
                <a:spcPct val="80000"/>
              </a:lnSpc>
            </a:pPr>
            <a:r>
              <a:rPr lang="en-US" sz="2400" dirty="0" smtClean="0"/>
              <a:t>Combination of research &amp; training =&gt; an important mechanism for knowledge &amp; technology transfer through flow of graduates to industry.</a:t>
            </a:r>
          </a:p>
          <a:p>
            <a:pPr lvl="1">
              <a:lnSpc>
                <a:spcPct val="80000"/>
              </a:lnSpc>
            </a:pPr>
            <a:r>
              <a:rPr lang="en-US" sz="2400" dirty="0" smtClean="0"/>
              <a:t>Source of peer-reviewed knowledge placed in the global public domain.</a:t>
            </a:r>
          </a:p>
          <a:p>
            <a:pPr lvl="1">
              <a:lnSpc>
                <a:spcPct val="80000"/>
              </a:lnSpc>
            </a:pPr>
            <a:r>
              <a:rPr lang="en-US" sz="2400" dirty="0" smtClean="0"/>
              <a:t>Magnet for S&amp;E immigrants from </a:t>
            </a:r>
            <a:r>
              <a:rPr lang="en-US" sz="2400" dirty="0" err="1" smtClean="0"/>
              <a:t>diaspora</a:t>
            </a:r>
            <a:r>
              <a:rPr lang="en-US" sz="2400" dirty="0" smtClean="0"/>
              <a:t> &amp; elsewhere.</a:t>
            </a:r>
          </a:p>
          <a:p>
            <a:pPr lvl="1">
              <a:lnSpc>
                <a:spcPct val="80000"/>
              </a:lnSpc>
            </a:pPr>
            <a:r>
              <a:rPr lang="en-US" sz="2400" dirty="0" smtClean="0"/>
              <a:t>In </a:t>
            </a:r>
            <a:r>
              <a:rPr lang="en-US" sz="2400" i="1" dirty="0" smtClean="0"/>
              <a:t>some</a:t>
            </a:r>
            <a:r>
              <a:rPr lang="en-US" sz="2400" dirty="0" smtClean="0"/>
              <a:t> cases, universities support regional high-technology agglomerations.</a:t>
            </a:r>
          </a:p>
          <a:p>
            <a:pPr>
              <a:lnSpc>
                <a:spcPct val="80000"/>
              </a:lnSpc>
              <a:spcBef>
                <a:spcPts val="600"/>
              </a:spcBef>
            </a:pPr>
            <a:r>
              <a:rPr lang="en-US" sz="2800" dirty="0" smtClean="0"/>
              <a:t>Multiplicity of roles =&gt; varied channels through which universities affect industrial innovation.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990600"/>
          </a:xfrm>
        </p:spPr>
        <p:txBody>
          <a:bodyPr/>
          <a:lstStyle/>
          <a:p>
            <a:r>
              <a:rPr lang="en-US" sz="3600" b="1" dirty="0" smtClean="0"/>
              <a:t>Universities and high-tech clusters</a:t>
            </a:r>
            <a:endParaRPr lang="en-US" sz="3600" b="1" dirty="0"/>
          </a:p>
        </p:txBody>
      </p:sp>
      <p:sp>
        <p:nvSpPr>
          <p:cNvPr id="3" name="Content Placeholder 2"/>
          <p:cNvSpPr>
            <a:spLocks noGrp="1"/>
          </p:cNvSpPr>
          <p:nvPr>
            <p:ph idx="1"/>
          </p:nvPr>
        </p:nvSpPr>
        <p:spPr>
          <a:xfrm>
            <a:off x="685800" y="762000"/>
            <a:ext cx="7772400" cy="4114800"/>
          </a:xfrm>
        </p:spPr>
        <p:txBody>
          <a:bodyPr/>
          <a:lstStyle/>
          <a:p>
            <a:r>
              <a:rPr lang="en-US" sz="2800" dirty="0" smtClean="0"/>
              <a:t>We observe numerous clusters with universities, but numerous universities without clusters.</a:t>
            </a:r>
          </a:p>
          <a:p>
            <a:pPr lvl="1"/>
            <a:r>
              <a:rPr lang="en-US" sz="2400" dirty="0" smtClean="0"/>
              <a:t>MIT &amp; Stanford appear important to regional clusters, but “causal” evidence is sketchy.</a:t>
            </a:r>
          </a:p>
          <a:p>
            <a:pPr lvl="2"/>
            <a:r>
              <a:rPr lang="en-US" sz="2000" dirty="0" smtClean="0"/>
              <a:t>Klepper argues that early Silicon Valley resembles Detroit &amp; auto industry rather than relying on academic institutions.</a:t>
            </a:r>
          </a:p>
          <a:p>
            <a:pPr lvl="2"/>
            <a:r>
              <a:rPr lang="en-US" sz="2000" dirty="0" smtClean="0"/>
              <a:t>Fairchild, IBM in Silicon Valley were very important sources of spinoffs that (may have) benefited from academic links.  Compare with Stanford role?</a:t>
            </a:r>
            <a:endParaRPr lang="en-US" sz="1600" dirty="0" smtClean="0"/>
          </a:p>
          <a:p>
            <a:pPr lvl="1"/>
            <a:r>
              <a:rPr lang="en-US" sz="2400" dirty="0" smtClean="0"/>
              <a:t>Carnegie-Mellon (Pittsburgh), CWRU (Cleveland), Johns Hopkins (Baltimore) have spawned less powerful clusters.</a:t>
            </a:r>
          </a:p>
          <a:p>
            <a:r>
              <a:rPr lang="en-US" sz="2800" dirty="0" smtClean="0"/>
              <a:t>Universities’ role in sustaining clusters may differ from role in catalyzing their creation.</a:t>
            </a:r>
          </a:p>
          <a:p>
            <a:r>
              <a:rPr lang="en-US" sz="2800" dirty="0" smtClean="0"/>
              <a:t>Regional firms’ role also may differ over time.</a:t>
            </a:r>
          </a:p>
          <a:p>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1699</TotalTime>
  <Words>3229</Words>
  <Application>Microsoft Office PowerPoint</Application>
  <PresentationFormat>On-screen Show (4:3)</PresentationFormat>
  <Paragraphs>255</Paragraphs>
  <Slides>40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Default Design</vt:lpstr>
      <vt:lpstr>Chart</vt:lpstr>
      <vt:lpstr>Universities in National Innovation Systems</vt:lpstr>
      <vt:lpstr>Outline</vt:lpstr>
      <vt:lpstr>Universities within national innovation systems.</vt:lpstr>
      <vt:lpstr>“Pasteur’s quadrant” (PQ) and academic research</vt:lpstr>
      <vt:lpstr>Different rewards &amp; incentives in industrial and academic research =&gt; potential conflict in PQ</vt:lpstr>
      <vt:lpstr>Slide 6</vt:lpstr>
      <vt:lpstr>The rise of the modern research university</vt:lpstr>
      <vt:lpstr>How do universities influence innovation?</vt:lpstr>
      <vt:lpstr>Universities and high-tech clusters</vt:lpstr>
      <vt:lpstr>Comparing higher ed. systems</vt:lpstr>
      <vt:lpstr>Indicators of university-industry linkages within the OECD</vt:lpstr>
      <vt:lpstr>Slide 12</vt:lpstr>
      <vt:lpstr>Slide 13</vt:lpstr>
      <vt:lpstr>Slide 14</vt:lpstr>
      <vt:lpstr>Channels of interaction between academic research and industrial innovation</vt:lpstr>
      <vt:lpstr>Little work on relationship among channels of interaction</vt:lpstr>
      <vt:lpstr>Case Study:  The u.s. Bayh-dole act of 1980 and policy emulation</vt:lpstr>
      <vt:lpstr>Policy “emulation” and university-industry links in OECD economies</vt:lpstr>
      <vt:lpstr>International “emulation” in technology policy  </vt:lpstr>
      <vt:lpstr>The Bayh-Dole Act of 1980</vt:lpstr>
      <vt:lpstr>Other developments during the 1970s and 1980s influenced US universities.</vt:lpstr>
      <vt:lpstr>International “emulation” of the Bayh-Dole Act.</vt:lpstr>
      <vt:lpstr>But several issues have not been addressed</vt:lpstr>
      <vt:lpstr>Structural characteristics of US higher education created incentives for technology transfer before 1980</vt:lpstr>
      <vt:lpstr>US university patenting before Bayh-Dole</vt:lpstr>
      <vt:lpstr>Slide 26</vt:lpstr>
      <vt:lpstr>Tensions between universities active in patenting and federal agencies led to passage of Bayh-Dole in 1980</vt:lpstr>
      <vt:lpstr>Post-Bayh-Dole trends </vt:lpstr>
      <vt:lpstr>Slide 29</vt:lpstr>
      <vt:lpstr>Summary:  The effects of Bayh-Dole in the United States</vt:lpstr>
      <vt:lpstr>Managing University-Industry Linkages</vt:lpstr>
      <vt:lpstr>US university management of IP</vt:lpstr>
      <vt:lpstr>Does university patenting affect research content and exploitation?</vt:lpstr>
      <vt:lpstr>How do firms link to university research?</vt:lpstr>
      <vt:lpstr>Gov’t., industry criticism of US universities</vt:lpstr>
      <vt:lpstr>Some US universities have developed less “patent-centric” policies</vt:lpstr>
      <vt:lpstr>Conclusion</vt:lpstr>
      <vt:lpstr>Conclusion (2)</vt:lpstr>
      <vt:lpstr>Research issues (partial list)</vt:lpstr>
      <vt:lpstr>Further Reading</vt:lpstr>
    </vt:vector>
  </TitlesOfParts>
  <Company>Haas School of Business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Bayh-Dole Act of 1980</dc:title>
  <dc:creator>mowery</dc:creator>
  <cp:lastModifiedBy> </cp:lastModifiedBy>
  <cp:revision>139</cp:revision>
  <dcterms:created xsi:type="dcterms:W3CDTF">2006-03-16T19:32:20Z</dcterms:created>
  <dcterms:modified xsi:type="dcterms:W3CDTF">2012-09-26T10:59:15Z</dcterms:modified>
</cp:coreProperties>
</file>