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notesSlides/notesSlide15.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3689" r:id="rId2"/>
  </p:sldMasterIdLst>
  <p:notesMasterIdLst>
    <p:notesMasterId r:id="rId54"/>
  </p:notesMasterIdLst>
  <p:handoutMasterIdLst>
    <p:handoutMasterId r:id="rId55"/>
  </p:handoutMasterIdLst>
  <p:sldIdLst>
    <p:sldId id="352" r:id="rId3"/>
    <p:sldId id="369" r:id="rId4"/>
    <p:sldId id="552" r:id="rId5"/>
    <p:sldId id="518" r:id="rId6"/>
    <p:sldId id="448" r:id="rId7"/>
    <p:sldId id="449" r:id="rId8"/>
    <p:sldId id="451" r:id="rId9"/>
    <p:sldId id="452" r:id="rId10"/>
    <p:sldId id="453" r:id="rId11"/>
    <p:sldId id="454" r:id="rId12"/>
    <p:sldId id="455" r:id="rId13"/>
    <p:sldId id="456" r:id="rId14"/>
    <p:sldId id="458" r:id="rId15"/>
    <p:sldId id="459" r:id="rId16"/>
    <p:sldId id="523" r:id="rId17"/>
    <p:sldId id="460" r:id="rId18"/>
    <p:sldId id="461" r:id="rId19"/>
    <p:sldId id="462" r:id="rId20"/>
    <p:sldId id="464" r:id="rId21"/>
    <p:sldId id="465" r:id="rId22"/>
    <p:sldId id="466" r:id="rId23"/>
    <p:sldId id="468" r:id="rId24"/>
    <p:sldId id="469" r:id="rId25"/>
    <p:sldId id="471" r:id="rId26"/>
    <p:sldId id="470" r:id="rId27"/>
    <p:sldId id="472" r:id="rId28"/>
    <p:sldId id="473" r:id="rId29"/>
    <p:sldId id="474" r:id="rId30"/>
    <p:sldId id="544" r:id="rId31"/>
    <p:sldId id="519" r:id="rId32"/>
    <p:sldId id="487" r:id="rId33"/>
    <p:sldId id="488" r:id="rId34"/>
    <p:sldId id="490" r:id="rId35"/>
    <p:sldId id="492" r:id="rId36"/>
    <p:sldId id="493" r:id="rId37"/>
    <p:sldId id="494" r:id="rId38"/>
    <p:sldId id="520" r:id="rId39"/>
    <p:sldId id="503" r:id="rId40"/>
    <p:sldId id="505" r:id="rId41"/>
    <p:sldId id="506" r:id="rId42"/>
    <p:sldId id="507" r:id="rId43"/>
    <p:sldId id="508" r:id="rId44"/>
    <p:sldId id="509" r:id="rId45"/>
    <p:sldId id="510" r:id="rId46"/>
    <p:sldId id="512" r:id="rId47"/>
    <p:sldId id="547" r:id="rId48"/>
    <p:sldId id="548" r:id="rId49"/>
    <p:sldId id="550" r:id="rId50"/>
    <p:sldId id="551" r:id="rId51"/>
    <p:sldId id="515" r:id="rId52"/>
    <p:sldId id="516" r:id="rId53"/>
  </p:sldIdLst>
  <p:sldSz cx="9144000" cy="6858000" type="screen4x3"/>
  <p:notesSz cx="6858000" cy="9144000"/>
  <p:defaultTextStyle>
    <a:defPPr>
      <a:defRPr lang="en-US"/>
    </a:defPPr>
    <a:lvl1pPr algn="l" rtl="0" fontAlgn="base">
      <a:spcBef>
        <a:spcPct val="0"/>
      </a:spcBef>
      <a:spcAft>
        <a:spcPct val="0"/>
      </a:spcAft>
      <a:defRPr sz="1200" kern="1200">
        <a:solidFill>
          <a:schemeClr val="tx1"/>
        </a:solidFill>
        <a:latin typeface="Georgia" pitchFamily="18" charset="0"/>
        <a:ea typeface="+mn-ea"/>
        <a:cs typeface="+mn-cs"/>
      </a:defRPr>
    </a:lvl1pPr>
    <a:lvl2pPr marL="457200" algn="l" rtl="0" fontAlgn="base">
      <a:spcBef>
        <a:spcPct val="0"/>
      </a:spcBef>
      <a:spcAft>
        <a:spcPct val="0"/>
      </a:spcAft>
      <a:defRPr sz="1200" kern="1200">
        <a:solidFill>
          <a:schemeClr val="tx1"/>
        </a:solidFill>
        <a:latin typeface="Georgia" pitchFamily="18" charset="0"/>
        <a:ea typeface="+mn-ea"/>
        <a:cs typeface="+mn-cs"/>
      </a:defRPr>
    </a:lvl2pPr>
    <a:lvl3pPr marL="914400" algn="l" rtl="0" fontAlgn="base">
      <a:spcBef>
        <a:spcPct val="0"/>
      </a:spcBef>
      <a:spcAft>
        <a:spcPct val="0"/>
      </a:spcAft>
      <a:defRPr sz="1200" kern="1200">
        <a:solidFill>
          <a:schemeClr val="tx1"/>
        </a:solidFill>
        <a:latin typeface="Georgia" pitchFamily="18" charset="0"/>
        <a:ea typeface="+mn-ea"/>
        <a:cs typeface="+mn-cs"/>
      </a:defRPr>
    </a:lvl3pPr>
    <a:lvl4pPr marL="1371600" algn="l" rtl="0" fontAlgn="base">
      <a:spcBef>
        <a:spcPct val="0"/>
      </a:spcBef>
      <a:spcAft>
        <a:spcPct val="0"/>
      </a:spcAft>
      <a:defRPr sz="1200" kern="1200">
        <a:solidFill>
          <a:schemeClr val="tx1"/>
        </a:solidFill>
        <a:latin typeface="Georgia" pitchFamily="18" charset="0"/>
        <a:ea typeface="+mn-ea"/>
        <a:cs typeface="+mn-cs"/>
      </a:defRPr>
    </a:lvl4pPr>
    <a:lvl5pPr marL="1828800" algn="l" rtl="0" fontAlgn="base">
      <a:spcBef>
        <a:spcPct val="0"/>
      </a:spcBef>
      <a:spcAft>
        <a:spcPct val="0"/>
      </a:spcAft>
      <a:defRPr sz="1200" kern="1200">
        <a:solidFill>
          <a:schemeClr val="tx1"/>
        </a:solidFill>
        <a:latin typeface="Georgia" pitchFamily="18" charset="0"/>
        <a:ea typeface="+mn-ea"/>
        <a:cs typeface="+mn-cs"/>
      </a:defRPr>
    </a:lvl5pPr>
    <a:lvl6pPr marL="2286000" algn="l" defTabSz="914400" rtl="0" eaLnBrk="1" latinLnBrk="0" hangingPunct="1">
      <a:defRPr sz="1200" kern="1200">
        <a:solidFill>
          <a:schemeClr val="tx1"/>
        </a:solidFill>
        <a:latin typeface="Georgia" pitchFamily="18" charset="0"/>
        <a:ea typeface="+mn-ea"/>
        <a:cs typeface="+mn-cs"/>
      </a:defRPr>
    </a:lvl6pPr>
    <a:lvl7pPr marL="2743200" algn="l" defTabSz="914400" rtl="0" eaLnBrk="1" latinLnBrk="0" hangingPunct="1">
      <a:defRPr sz="1200" kern="1200">
        <a:solidFill>
          <a:schemeClr val="tx1"/>
        </a:solidFill>
        <a:latin typeface="Georgia" pitchFamily="18" charset="0"/>
        <a:ea typeface="+mn-ea"/>
        <a:cs typeface="+mn-cs"/>
      </a:defRPr>
    </a:lvl7pPr>
    <a:lvl8pPr marL="3200400" algn="l" defTabSz="914400" rtl="0" eaLnBrk="1" latinLnBrk="0" hangingPunct="1">
      <a:defRPr sz="1200" kern="1200">
        <a:solidFill>
          <a:schemeClr val="tx1"/>
        </a:solidFill>
        <a:latin typeface="Georgia" pitchFamily="18" charset="0"/>
        <a:ea typeface="+mn-ea"/>
        <a:cs typeface="+mn-cs"/>
      </a:defRPr>
    </a:lvl8pPr>
    <a:lvl9pPr marL="3657600" algn="l" defTabSz="914400" rtl="0" eaLnBrk="1" latinLnBrk="0" hangingPunct="1">
      <a:defRPr sz="1200" kern="1200">
        <a:solidFill>
          <a:schemeClr val="tx1"/>
        </a:solidFill>
        <a:latin typeface="Georgia"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FCDF3"/>
    <a:srgbClr val="82001E"/>
    <a:srgbClr val="9E9FA3"/>
    <a:srgbClr val="0030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280"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E:\Pilotino\naringer_sysselsetting.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file:///C:\Users\perep\AppData\Local\Temp\2010527124653154534067MakroNaerAar.xls"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E:\Pilotino\produktivitet.xlsx" TargetMode="External"/></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file:///E:\Pilotino\produktivitet.xlsx" TargetMode="Externa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file:///C:\Users\perep\AppData\Local\Temp\2010527103217874533556FoU4a.xls" TargetMode="External"/></Relationships>
</file>

<file path=ppt/charts/_rels/chart6.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oleObject" Target="file:///E:\Pilotino\produktivitet.xlsx" TargetMode="Externa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oleObject" Target="file:///E:\Pilotino\produktivitet.xlsx" TargetMode="External"/></Relationships>
</file>

<file path=ppt/charts/_rels/chart8.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oleObject" Target="Book1" TargetMode="External"/></Relationships>
</file>

<file path=ppt/charts/_rels/chart9.xml.rels><?xml version="1.0" encoding="UTF-8" standalone="yes"?>
<Relationships xmlns="http://schemas.openxmlformats.org/package/2006/relationships"><Relationship Id="rId1" Type="http://schemas.openxmlformats.org/officeDocument/2006/relationships/themeOverride" Target="../theme/themeOverride9.xml"/><Relationship Id="rId2" Type="http://schemas.openxmlformats.org/officeDocument/2006/relationships/oleObject" Target="file:///C:\Users\perep\AppData\Local\Temp\2010529125216914537761FoU3a.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0"/>
          <c:tx>
            <c:strRef>
              <c:f>Sheet1!$A$57</c:f>
              <c:strCache>
                <c:ptCount val="1"/>
                <c:pt idx="0">
                  <c:v>Primærnæring</c:v>
                </c:pt>
              </c:strCache>
            </c:strRef>
          </c:tx>
          <c:spPr>
            <a:ln>
              <a:solidFill>
                <a:srgbClr val="7030A0"/>
              </a:solidFill>
            </a:ln>
          </c:spPr>
          <c:marker>
            <c:symbol val="none"/>
          </c:marker>
          <c:cat>
            <c:numRef>
              <c:f>Sheet1!$B$56:$CA$56</c:f>
              <c:numCache>
                <c:formatCode>General</c:formatCode>
                <c:ptCount val="78"/>
                <c:pt idx="0">
                  <c:v>1930.0</c:v>
                </c:pt>
                <c:pt idx="1">
                  <c:v>1931.0</c:v>
                </c:pt>
                <c:pt idx="2">
                  <c:v>1932.0</c:v>
                </c:pt>
                <c:pt idx="3">
                  <c:v>1933.0</c:v>
                </c:pt>
                <c:pt idx="4">
                  <c:v>1934.0</c:v>
                </c:pt>
                <c:pt idx="5">
                  <c:v>1935.0</c:v>
                </c:pt>
                <c:pt idx="6">
                  <c:v>1936.0</c:v>
                </c:pt>
                <c:pt idx="7">
                  <c:v>1937.0</c:v>
                </c:pt>
                <c:pt idx="8">
                  <c:v>1938.0</c:v>
                </c:pt>
                <c:pt idx="9">
                  <c:v>1939.0</c:v>
                </c:pt>
                <c:pt idx="10">
                  <c:v>1940.0</c:v>
                </c:pt>
                <c:pt idx="11">
                  <c:v>1941.0</c:v>
                </c:pt>
                <c:pt idx="12">
                  <c:v>1942.0</c:v>
                </c:pt>
                <c:pt idx="13">
                  <c:v>1943.0</c:v>
                </c:pt>
                <c:pt idx="14">
                  <c:v>1944.0</c:v>
                </c:pt>
                <c:pt idx="15">
                  <c:v>1945.0</c:v>
                </c:pt>
                <c:pt idx="16">
                  <c:v>1946.0</c:v>
                </c:pt>
                <c:pt idx="17">
                  <c:v>1947.0</c:v>
                </c:pt>
                <c:pt idx="18">
                  <c:v>1948.0</c:v>
                </c:pt>
                <c:pt idx="19">
                  <c:v>1949.0</c:v>
                </c:pt>
                <c:pt idx="20">
                  <c:v>1950.0</c:v>
                </c:pt>
                <c:pt idx="21">
                  <c:v>1951.0</c:v>
                </c:pt>
                <c:pt idx="22">
                  <c:v>1952.0</c:v>
                </c:pt>
                <c:pt idx="23">
                  <c:v>1953.0</c:v>
                </c:pt>
                <c:pt idx="24">
                  <c:v>1954.0</c:v>
                </c:pt>
                <c:pt idx="25">
                  <c:v>1955.0</c:v>
                </c:pt>
                <c:pt idx="26">
                  <c:v>1956.0</c:v>
                </c:pt>
                <c:pt idx="27">
                  <c:v>1957.0</c:v>
                </c:pt>
                <c:pt idx="28">
                  <c:v>1958.0</c:v>
                </c:pt>
                <c:pt idx="29">
                  <c:v>1959.0</c:v>
                </c:pt>
                <c:pt idx="30">
                  <c:v>1960.0</c:v>
                </c:pt>
                <c:pt idx="31">
                  <c:v>1961.0</c:v>
                </c:pt>
                <c:pt idx="32">
                  <c:v>1962.0</c:v>
                </c:pt>
                <c:pt idx="33">
                  <c:v>1963.0</c:v>
                </c:pt>
                <c:pt idx="34">
                  <c:v>1964.0</c:v>
                </c:pt>
                <c:pt idx="35">
                  <c:v>1965.0</c:v>
                </c:pt>
                <c:pt idx="36">
                  <c:v>1966.0</c:v>
                </c:pt>
                <c:pt idx="37">
                  <c:v>1967.0</c:v>
                </c:pt>
                <c:pt idx="38">
                  <c:v>1968.0</c:v>
                </c:pt>
                <c:pt idx="39">
                  <c:v>1969.0</c:v>
                </c:pt>
                <c:pt idx="40">
                  <c:v>1970.0</c:v>
                </c:pt>
                <c:pt idx="41">
                  <c:v>1971.0</c:v>
                </c:pt>
                <c:pt idx="42">
                  <c:v>1972.0</c:v>
                </c:pt>
                <c:pt idx="43">
                  <c:v>1973.0</c:v>
                </c:pt>
                <c:pt idx="44">
                  <c:v>1974.0</c:v>
                </c:pt>
                <c:pt idx="45">
                  <c:v>1975.0</c:v>
                </c:pt>
                <c:pt idx="46">
                  <c:v>1976.0</c:v>
                </c:pt>
                <c:pt idx="47">
                  <c:v>1977.0</c:v>
                </c:pt>
                <c:pt idx="48">
                  <c:v>1978.0</c:v>
                </c:pt>
                <c:pt idx="49">
                  <c:v>1979.0</c:v>
                </c:pt>
                <c:pt idx="50">
                  <c:v>1980.0</c:v>
                </c:pt>
                <c:pt idx="51">
                  <c:v>1981.0</c:v>
                </c:pt>
                <c:pt idx="52">
                  <c:v>1982.0</c:v>
                </c:pt>
                <c:pt idx="53">
                  <c:v>1983.0</c:v>
                </c:pt>
                <c:pt idx="54">
                  <c:v>1984.0</c:v>
                </c:pt>
                <c:pt idx="55">
                  <c:v>1985.0</c:v>
                </c:pt>
                <c:pt idx="56">
                  <c:v>1986.0</c:v>
                </c:pt>
                <c:pt idx="57">
                  <c:v>1987.0</c:v>
                </c:pt>
                <c:pt idx="58">
                  <c:v>1988.0</c:v>
                </c:pt>
                <c:pt idx="59">
                  <c:v>1989.0</c:v>
                </c:pt>
                <c:pt idx="60">
                  <c:v>1990.0</c:v>
                </c:pt>
                <c:pt idx="61">
                  <c:v>1991.0</c:v>
                </c:pt>
                <c:pt idx="62">
                  <c:v>1992.0</c:v>
                </c:pt>
                <c:pt idx="63">
                  <c:v>1993.0</c:v>
                </c:pt>
                <c:pt idx="64">
                  <c:v>1994.0</c:v>
                </c:pt>
                <c:pt idx="65">
                  <c:v>1995.0</c:v>
                </c:pt>
                <c:pt idx="66">
                  <c:v>1996.0</c:v>
                </c:pt>
                <c:pt idx="67">
                  <c:v>1997.0</c:v>
                </c:pt>
                <c:pt idx="68">
                  <c:v>1998.0</c:v>
                </c:pt>
                <c:pt idx="69">
                  <c:v>1999.0</c:v>
                </c:pt>
                <c:pt idx="70">
                  <c:v>2000.0</c:v>
                </c:pt>
                <c:pt idx="71">
                  <c:v>2001.0</c:v>
                </c:pt>
                <c:pt idx="72">
                  <c:v>2002.0</c:v>
                </c:pt>
                <c:pt idx="73">
                  <c:v>2003.0</c:v>
                </c:pt>
                <c:pt idx="74">
                  <c:v>2004.0</c:v>
                </c:pt>
                <c:pt idx="75">
                  <c:v>2005.0</c:v>
                </c:pt>
                <c:pt idx="76">
                  <c:v>2006.0</c:v>
                </c:pt>
                <c:pt idx="77">
                  <c:v>2007.0</c:v>
                </c:pt>
              </c:numCache>
            </c:numRef>
          </c:cat>
          <c:val>
            <c:numRef>
              <c:f>Sheet1!$B$57:$CA$57</c:f>
              <c:numCache>
                <c:formatCode>General</c:formatCode>
                <c:ptCount val="78"/>
                <c:pt idx="0">
                  <c:v>41.54253558424359</c:v>
                </c:pt>
                <c:pt idx="1">
                  <c:v>42.55319148936102</c:v>
                </c:pt>
                <c:pt idx="2">
                  <c:v>41.84278673460859</c:v>
                </c:pt>
                <c:pt idx="3">
                  <c:v>42.28032434221413</c:v>
                </c:pt>
                <c:pt idx="4">
                  <c:v>41.8731215985704</c:v>
                </c:pt>
                <c:pt idx="5">
                  <c:v>40.8279800142755</c:v>
                </c:pt>
                <c:pt idx="6">
                  <c:v>39.6757089064788</c:v>
                </c:pt>
                <c:pt idx="7">
                  <c:v>39.08123501199039</c:v>
                </c:pt>
                <c:pt idx="8">
                  <c:v>38.42248546832462</c:v>
                </c:pt>
                <c:pt idx="9">
                  <c:v>36.96825739581084</c:v>
                </c:pt>
                <c:pt idx="10">
                  <c:v>35.68345323741007</c:v>
                </c:pt>
                <c:pt idx="11">
                  <c:v>33.41332580463015</c:v>
                </c:pt>
                <c:pt idx="12">
                  <c:v>33.28310010764205</c:v>
                </c:pt>
                <c:pt idx="13">
                  <c:v>33.43447478688039</c:v>
                </c:pt>
                <c:pt idx="14">
                  <c:v>33.80775125903197</c:v>
                </c:pt>
                <c:pt idx="15">
                  <c:v>34.53366137329381</c:v>
                </c:pt>
                <c:pt idx="16">
                  <c:v>32.63105975197295</c:v>
                </c:pt>
                <c:pt idx="17">
                  <c:v>32.04915769124509</c:v>
                </c:pt>
                <c:pt idx="18">
                  <c:v>30.99870298313834</c:v>
                </c:pt>
                <c:pt idx="19">
                  <c:v>30.24393512933923</c:v>
                </c:pt>
                <c:pt idx="20">
                  <c:v>29.43056943056908</c:v>
                </c:pt>
                <c:pt idx="21">
                  <c:v>28.60752759675489</c:v>
                </c:pt>
                <c:pt idx="22">
                  <c:v>27.76671974522267</c:v>
                </c:pt>
                <c:pt idx="23">
                  <c:v>26.30146082337317</c:v>
                </c:pt>
                <c:pt idx="24">
                  <c:v>25.4868533210937</c:v>
                </c:pt>
                <c:pt idx="25">
                  <c:v>24.69031164428217</c:v>
                </c:pt>
                <c:pt idx="26">
                  <c:v>24.29252990000649</c:v>
                </c:pt>
                <c:pt idx="27">
                  <c:v>23.36247390396649</c:v>
                </c:pt>
                <c:pt idx="28">
                  <c:v>22.61920486065274</c:v>
                </c:pt>
                <c:pt idx="29">
                  <c:v>21.81424067262217</c:v>
                </c:pt>
                <c:pt idx="30">
                  <c:v>20.98555649957488</c:v>
                </c:pt>
                <c:pt idx="31">
                  <c:v>20.31602708803613</c:v>
                </c:pt>
                <c:pt idx="32">
                  <c:v>19.58948043617684</c:v>
                </c:pt>
                <c:pt idx="33">
                  <c:v>18.60866232272899</c:v>
                </c:pt>
                <c:pt idx="34">
                  <c:v>17.81755637660868</c:v>
                </c:pt>
                <c:pt idx="35">
                  <c:v>16.9339563076148</c:v>
                </c:pt>
                <c:pt idx="36">
                  <c:v>16.24952836121243</c:v>
                </c:pt>
                <c:pt idx="37">
                  <c:v>15.62167906482465</c:v>
                </c:pt>
                <c:pt idx="38">
                  <c:v>15.0637022233325</c:v>
                </c:pt>
                <c:pt idx="39">
                  <c:v>14.38742029344407</c:v>
                </c:pt>
                <c:pt idx="40">
                  <c:v>13.4815717331708</c:v>
                </c:pt>
                <c:pt idx="41">
                  <c:v>12.45846172436711</c:v>
                </c:pt>
                <c:pt idx="42">
                  <c:v>11.48539688227917</c:v>
                </c:pt>
                <c:pt idx="43">
                  <c:v>11.10781639188708</c:v>
                </c:pt>
                <c:pt idx="44">
                  <c:v>10.73393421514703</c:v>
                </c:pt>
                <c:pt idx="45">
                  <c:v>10.39207783982975</c:v>
                </c:pt>
                <c:pt idx="46">
                  <c:v>9.81560915826432</c:v>
                </c:pt>
                <c:pt idx="47">
                  <c:v>9.57723577235772</c:v>
                </c:pt>
                <c:pt idx="48">
                  <c:v>9.491073807620548</c:v>
                </c:pt>
                <c:pt idx="49">
                  <c:v>9.486519156987476</c:v>
                </c:pt>
                <c:pt idx="50">
                  <c:v>9.38943047716793</c:v>
                </c:pt>
                <c:pt idx="51">
                  <c:v>9.188997517856236</c:v>
                </c:pt>
                <c:pt idx="52">
                  <c:v>8.97578766082475</c:v>
                </c:pt>
                <c:pt idx="53">
                  <c:v>8.80024360535932</c:v>
                </c:pt>
                <c:pt idx="54">
                  <c:v>8.755226436955316</c:v>
                </c:pt>
                <c:pt idx="55">
                  <c:v>8.532640658694372</c:v>
                </c:pt>
                <c:pt idx="56">
                  <c:v>8.109903668201015</c:v>
                </c:pt>
                <c:pt idx="57">
                  <c:v>7.813590065578345</c:v>
                </c:pt>
                <c:pt idx="58">
                  <c:v>7.739431350542462</c:v>
                </c:pt>
                <c:pt idx="59">
                  <c:v>7.73637589062199</c:v>
                </c:pt>
                <c:pt idx="60">
                  <c:v>7.509228676899173</c:v>
                </c:pt>
                <c:pt idx="61">
                  <c:v>7.196821036106725</c:v>
                </c:pt>
                <c:pt idx="62">
                  <c:v>6.951135581555397</c:v>
                </c:pt>
                <c:pt idx="63">
                  <c:v>6.824172605681928</c:v>
                </c:pt>
                <c:pt idx="64">
                  <c:v>6.645798218155535</c:v>
                </c:pt>
                <c:pt idx="65">
                  <c:v>6.42041702047363</c:v>
                </c:pt>
                <c:pt idx="66">
                  <c:v>6.224565297817175</c:v>
                </c:pt>
                <c:pt idx="67">
                  <c:v>6.046448946588205</c:v>
                </c:pt>
                <c:pt idx="68">
                  <c:v>5.836797199737482</c:v>
                </c:pt>
                <c:pt idx="69">
                  <c:v>5.611448395490053</c:v>
                </c:pt>
                <c:pt idx="70">
                  <c:v>5.402259204966811</c:v>
                </c:pt>
                <c:pt idx="71">
                  <c:v>5.348627400438201</c:v>
                </c:pt>
                <c:pt idx="72">
                  <c:v>5.328482773378965</c:v>
                </c:pt>
                <c:pt idx="73">
                  <c:v>5.218331171638564</c:v>
                </c:pt>
                <c:pt idx="74">
                  <c:v>5.066069814488012</c:v>
                </c:pt>
                <c:pt idx="75">
                  <c:v>4.923469387755111</c:v>
                </c:pt>
                <c:pt idx="76">
                  <c:v>4.763470469771073</c:v>
                </c:pt>
                <c:pt idx="77">
                  <c:v>4.629300470039888</c:v>
                </c:pt>
              </c:numCache>
            </c:numRef>
          </c:val>
          <c:smooth val="0"/>
        </c:ser>
        <c:ser>
          <c:idx val="2"/>
          <c:order val="1"/>
          <c:tx>
            <c:strRef>
              <c:f>Sheet1!$A$58</c:f>
              <c:strCache>
                <c:ptCount val="1"/>
                <c:pt idx="0">
                  <c:v>Industri</c:v>
                </c:pt>
              </c:strCache>
            </c:strRef>
          </c:tx>
          <c:spPr>
            <a:ln>
              <a:solidFill>
                <a:srgbClr val="C00000"/>
              </a:solidFill>
            </a:ln>
          </c:spPr>
          <c:marker>
            <c:symbol val="none"/>
          </c:marker>
          <c:cat>
            <c:numRef>
              <c:f>Sheet1!$B$56:$CA$56</c:f>
              <c:numCache>
                <c:formatCode>General</c:formatCode>
                <c:ptCount val="78"/>
                <c:pt idx="0">
                  <c:v>1930.0</c:v>
                </c:pt>
                <c:pt idx="1">
                  <c:v>1931.0</c:v>
                </c:pt>
                <c:pt idx="2">
                  <c:v>1932.0</c:v>
                </c:pt>
                <c:pt idx="3">
                  <c:v>1933.0</c:v>
                </c:pt>
                <c:pt idx="4">
                  <c:v>1934.0</c:v>
                </c:pt>
                <c:pt idx="5">
                  <c:v>1935.0</c:v>
                </c:pt>
                <c:pt idx="6">
                  <c:v>1936.0</c:v>
                </c:pt>
                <c:pt idx="7">
                  <c:v>1937.0</c:v>
                </c:pt>
                <c:pt idx="8">
                  <c:v>1938.0</c:v>
                </c:pt>
                <c:pt idx="9">
                  <c:v>1939.0</c:v>
                </c:pt>
                <c:pt idx="10">
                  <c:v>1940.0</c:v>
                </c:pt>
                <c:pt idx="11">
                  <c:v>1941.0</c:v>
                </c:pt>
                <c:pt idx="12">
                  <c:v>1942.0</c:v>
                </c:pt>
                <c:pt idx="13">
                  <c:v>1943.0</c:v>
                </c:pt>
                <c:pt idx="14">
                  <c:v>1944.0</c:v>
                </c:pt>
                <c:pt idx="15">
                  <c:v>1945.0</c:v>
                </c:pt>
                <c:pt idx="16">
                  <c:v>1946.0</c:v>
                </c:pt>
                <c:pt idx="17">
                  <c:v>1947.0</c:v>
                </c:pt>
                <c:pt idx="18">
                  <c:v>1948.0</c:v>
                </c:pt>
                <c:pt idx="19">
                  <c:v>1949.0</c:v>
                </c:pt>
                <c:pt idx="20">
                  <c:v>1950.0</c:v>
                </c:pt>
                <c:pt idx="21">
                  <c:v>1951.0</c:v>
                </c:pt>
                <c:pt idx="22">
                  <c:v>1952.0</c:v>
                </c:pt>
                <c:pt idx="23">
                  <c:v>1953.0</c:v>
                </c:pt>
                <c:pt idx="24">
                  <c:v>1954.0</c:v>
                </c:pt>
                <c:pt idx="25">
                  <c:v>1955.0</c:v>
                </c:pt>
                <c:pt idx="26">
                  <c:v>1956.0</c:v>
                </c:pt>
                <c:pt idx="27">
                  <c:v>1957.0</c:v>
                </c:pt>
                <c:pt idx="28">
                  <c:v>1958.0</c:v>
                </c:pt>
                <c:pt idx="29">
                  <c:v>1959.0</c:v>
                </c:pt>
                <c:pt idx="30">
                  <c:v>1960.0</c:v>
                </c:pt>
                <c:pt idx="31">
                  <c:v>1961.0</c:v>
                </c:pt>
                <c:pt idx="32">
                  <c:v>1962.0</c:v>
                </c:pt>
                <c:pt idx="33">
                  <c:v>1963.0</c:v>
                </c:pt>
                <c:pt idx="34">
                  <c:v>1964.0</c:v>
                </c:pt>
                <c:pt idx="35">
                  <c:v>1965.0</c:v>
                </c:pt>
                <c:pt idx="36">
                  <c:v>1966.0</c:v>
                </c:pt>
                <c:pt idx="37">
                  <c:v>1967.0</c:v>
                </c:pt>
                <c:pt idx="38">
                  <c:v>1968.0</c:v>
                </c:pt>
                <c:pt idx="39">
                  <c:v>1969.0</c:v>
                </c:pt>
                <c:pt idx="40">
                  <c:v>1970.0</c:v>
                </c:pt>
                <c:pt idx="41">
                  <c:v>1971.0</c:v>
                </c:pt>
                <c:pt idx="42">
                  <c:v>1972.0</c:v>
                </c:pt>
                <c:pt idx="43">
                  <c:v>1973.0</c:v>
                </c:pt>
                <c:pt idx="44">
                  <c:v>1974.0</c:v>
                </c:pt>
                <c:pt idx="45">
                  <c:v>1975.0</c:v>
                </c:pt>
                <c:pt idx="46">
                  <c:v>1976.0</c:v>
                </c:pt>
                <c:pt idx="47">
                  <c:v>1977.0</c:v>
                </c:pt>
                <c:pt idx="48">
                  <c:v>1978.0</c:v>
                </c:pt>
                <c:pt idx="49">
                  <c:v>1979.0</c:v>
                </c:pt>
                <c:pt idx="50">
                  <c:v>1980.0</c:v>
                </c:pt>
                <c:pt idx="51">
                  <c:v>1981.0</c:v>
                </c:pt>
                <c:pt idx="52">
                  <c:v>1982.0</c:v>
                </c:pt>
                <c:pt idx="53">
                  <c:v>1983.0</c:v>
                </c:pt>
                <c:pt idx="54">
                  <c:v>1984.0</c:v>
                </c:pt>
                <c:pt idx="55">
                  <c:v>1985.0</c:v>
                </c:pt>
                <c:pt idx="56">
                  <c:v>1986.0</c:v>
                </c:pt>
                <c:pt idx="57">
                  <c:v>1987.0</c:v>
                </c:pt>
                <c:pt idx="58">
                  <c:v>1988.0</c:v>
                </c:pt>
                <c:pt idx="59">
                  <c:v>1989.0</c:v>
                </c:pt>
                <c:pt idx="60">
                  <c:v>1990.0</c:v>
                </c:pt>
                <c:pt idx="61">
                  <c:v>1991.0</c:v>
                </c:pt>
                <c:pt idx="62">
                  <c:v>1992.0</c:v>
                </c:pt>
                <c:pt idx="63">
                  <c:v>1993.0</c:v>
                </c:pt>
                <c:pt idx="64">
                  <c:v>1994.0</c:v>
                </c:pt>
                <c:pt idx="65">
                  <c:v>1995.0</c:v>
                </c:pt>
                <c:pt idx="66">
                  <c:v>1996.0</c:v>
                </c:pt>
                <c:pt idx="67">
                  <c:v>1997.0</c:v>
                </c:pt>
                <c:pt idx="68">
                  <c:v>1998.0</c:v>
                </c:pt>
                <c:pt idx="69">
                  <c:v>1999.0</c:v>
                </c:pt>
                <c:pt idx="70">
                  <c:v>2000.0</c:v>
                </c:pt>
                <c:pt idx="71">
                  <c:v>2001.0</c:v>
                </c:pt>
                <c:pt idx="72">
                  <c:v>2002.0</c:v>
                </c:pt>
                <c:pt idx="73">
                  <c:v>2003.0</c:v>
                </c:pt>
                <c:pt idx="74">
                  <c:v>2004.0</c:v>
                </c:pt>
                <c:pt idx="75">
                  <c:v>2005.0</c:v>
                </c:pt>
                <c:pt idx="76">
                  <c:v>2006.0</c:v>
                </c:pt>
                <c:pt idx="77">
                  <c:v>2007.0</c:v>
                </c:pt>
              </c:numCache>
            </c:numRef>
          </c:cat>
          <c:val>
            <c:numRef>
              <c:f>Sheet1!$B$58:$CA$58</c:f>
              <c:numCache>
                <c:formatCode>General</c:formatCode>
                <c:ptCount val="78"/>
                <c:pt idx="0">
                  <c:v>21.98775239986749</c:v>
                </c:pt>
                <c:pt idx="1">
                  <c:v>19.64453558916496</c:v>
                </c:pt>
                <c:pt idx="2">
                  <c:v>21.15111519505505</c:v>
                </c:pt>
                <c:pt idx="3">
                  <c:v>21.00777759391029</c:v>
                </c:pt>
                <c:pt idx="4">
                  <c:v>21.53358784826573</c:v>
                </c:pt>
                <c:pt idx="5">
                  <c:v>22.66634943294459</c:v>
                </c:pt>
                <c:pt idx="6">
                  <c:v>23.74548528394669</c:v>
                </c:pt>
                <c:pt idx="7">
                  <c:v>24.19064748201439</c:v>
                </c:pt>
                <c:pt idx="8">
                  <c:v>23.92759914649401</c:v>
                </c:pt>
                <c:pt idx="9">
                  <c:v>24.55913049737278</c:v>
                </c:pt>
                <c:pt idx="10">
                  <c:v>26.43884892086329</c:v>
                </c:pt>
                <c:pt idx="11">
                  <c:v>30.05364201016331</c:v>
                </c:pt>
                <c:pt idx="12">
                  <c:v>29.3146752780768</c:v>
                </c:pt>
                <c:pt idx="13">
                  <c:v>28.69527524924145</c:v>
                </c:pt>
                <c:pt idx="14">
                  <c:v>27.71330559813153</c:v>
                </c:pt>
                <c:pt idx="15">
                  <c:v>25.54983970774621</c:v>
                </c:pt>
                <c:pt idx="16">
                  <c:v>27.86076662908681</c:v>
                </c:pt>
                <c:pt idx="17">
                  <c:v>28.89395194697597</c:v>
                </c:pt>
                <c:pt idx="18">
                  <c:v>29.66755409925593</c:v>
                </c:pt>
                <c:pt idx="19">
                  <c:v>30.06969575123978</c:v>
                </c:pt>
                <c:pt idx="20">
                  <c:v>30.52281052281053</c:v>
                </c:pt>
                <c:pt idx="21">
                  <c:v>30.66232211730279</c:v>
                </c:pt>
                <c:pt idx="22">
                  <c:v>30.74575371549893</c:v>
                </c:pt>
                <c:pt idx="23">
                  <c:v>31.3081009296149</c:v>
                </c:pt>
                <c:pt idx="24">
                  <c:v>31.51268769261032</c:v>
                </c:pt>
                <c:pt idx="25">
                  <c:v>31.52301473464598</c:v>
                </c:pt>
                <c:pt idx="26">
                  <c:v>31.04372263250717</c:v>
                </c:pt>
                <c:pt idx="27">
                  <c:v>31.1651878914405</c:v>
                </c:pt>
                <c:pt idx="28">
                  <c:v>30.88759741117422</c:v>
                </c:pt>
                <c:pt idx="29">
                  <c:v>31.0168155543878</c:v>
                </c:pt>
                <c:pt idx="30">
                  <c:v>30.97183190641135</c:v>
                </c:pt>
                <c:pt idx="31">
                  <c:v>31.17059013221543</c:v>
                </c:pt>
                <c:pt idx="32">
                  <c:v>31.46889031430403</c:v>
                </c:pt>
                <c:pt idx="33">
                  <c:v>31.59575827264579</c:v>
                </c:pt>
                <c:pt idx="34">
                  <c:v>31.64097337240413</c:v>
                </c:pt>
                <c:pt idx="35">
                  <c:v>31.67697941659303</c:v>
                </c:pt>
                <c:pt idx="36">
                  <c:v>31.8387624198214</c:v>
                </c:pt>
                <c:pt idx="37">
                  <c:v>31.7872101018941</c:v>
                </c:pt>
                <c:pt idx="38">
                  <c:v>31.33899575318513</c:v>
                </c:pt>
                <c:pt idx="39">
                  <c:v>31.15210796756021</c:v>
                </c:pt>
                <c:pt idx="40">
                  <c:v>31.1970758452635</c:v>
                </c:pt>
                <c:pt idx="41">
                  <c:v>31.20053168992778</c:v>
                </c:pt>
                <c:pt idx="42">
                  <c:v>31.11150928746342</c:v>
                </c:pt>
                <c:pt idx="43">
                  <c:v>30.7377535286443</c:v>
                </c:pt>
                <c:pt idx="44">
                  <c:v>30.76788013578368</c:v>
                </c:pt>
                <c:pt idx="45">
                  <c:v>30.27232425585813</c:v>
                </c:pt>
                <c:pt idx="46">
                  <c:v>29.36326667038047</c:v>
                </c:pt>
                <c:pt idx="47">
                  <c:v>28.76964769647675</c:v>
                </c:pt>
                <c:pt idx="48">
                  <c:v>28.1108446576073</c:v>
                </c:pt>
                <c:pt idx="49">
                  <c:v>27.30856151784306</c:v>
                </c:pt>
                <c:pt idx="50">
                  <c:v>27.00359158542843</c:v>
                </c:pt>
                <c:pt idx="51">
                  <c:v>26.24993668000608</c:v>
                </c:pt>
                <c:pt idx="52">
                  <c:v>25.59517779353662</c:v>
                </c:pt>
                <c:pt idx="53">
                  <c:v>24.8020706455542</c:v>
                </c:pt>
                <c:pt idx="54">
                  <c:v>24.57306936678253</c:v>
                </c:pt>
                <c:pt idx="55">
                  <c:v>24.16683003332679</c:v>
                </c:pt>
                <c:pt idx="56">
                  <c:v>24.12565842547335</c:v>
                </c:pt>
                <c:pt idx="57">
                  <c:v>24.05004418399145</c:v>
                </c:pt>
                <c:pt idx="58">
                  <c:v>23.45211372989151</c:v>
                </c:pt>
                <c:pt idx="59">
                  <c:v>22.34739071827464</c:v>
                </c:pt>
                <c:pt idx="60">
                  <c:v>21.614532737517</c:v>
                </c:pt>
                <c:pt idx="61">
                  <c:v>20.72704081632653</c:v>
                </c:pt>
                <c:pt idx="62">
                  <c:v>20.21925081112968</c:v>
                </c:pt>
                <c:pt idx="63">
                  <c:v>19.95997266425873</c:v>
                </c:pt>
                <c:pt idx="64">
                  <c:v>20.11076330363592</c:v>
                </c:pt>
                <c:pt idx="65">
                  <c:v>20.34154165487309</c:v>
                </c:pt>
                <c:pt idx="66">
                  <c:v>20.40788013318533</c:v>
                </c:pt>
                <c:pt idx="67">
                  <c:v>20.8571043529042</c:v>
                </c:pt>
                <c:pt idx="68">
                  <c:v>20.87945744913586</c:v>
                </c:pt>
                <c:pt idx="69">
                  <c:v>20.21248915871639</c:v>
                </c:pt>
                <c:pt idx="70">
                  <c:v>19.7033715616108</c:v>
                </c:pt>
                <c:pt idx="71">
                  <c:v>19.13906431241168</c:v>
                </c:pt>
                <c:pt idx="72">
                  <c:v>18.86582495185106</c:v>
                </c:pt>
                <c:pt idx="73">
                  <c:v>18.74189364461738</c:v>
                </c:pt>
                <c:pt idx="74">
                  <c:v>18.33598760383936</c:v>
                </c:pt>
                <c:pt idx="75">
                  <c:v>18.40136054421769</c:v>
                </c:pt>
                <c:pt idx="76">
                  <c:v>18.78262299124529</c:v>
                </c:pt>
                <c:pt idx="77">
                  <c:v>19.15313820752854</c:v>
                </c:pt>
              </c:numCache>
            </c:numRef>
          </c:val>
          <c:smooth val="0"/>
        </c:ser>
        <c:ser>
          <c:idx val="3"/>
          <c:order val="2"/>
          <c:tx>
            <c:strRef>
              <c:f>Sheet1!$A$59</c:f>
              <c:strCache>
                <c:ptCount val="1"/>
                <c:pt idx="0">
                  <c:v>Tjenesteyting</c:v>
                </c:pt>
              </c:strCache>
            </c:strRef>
          </c:tx>
          <c:spPr>
            <a:ln>
              <a:solidFill>
                <a:srgbClr val="92D050"/>
              </a:solidFill>
            </a:ln>
          </c:spPr>
          <c:marker>
            <c:symbol val="none"/>
          </c:marker>
          <c:cat>
            <c:numRef>
              <c:f>Sheet1!$B$56:$CA$56</c:f>
              <c:numCache>
                <c:formatCode>General</c:formatCode>
                <c:ptCount val="78"/>
                <c:pt idx="0">
                  <c:v>1930.0</c:v>
                </c:pt>
                <c:pt idx="1">
                  <c:v>1931.0</c:v>
                </c:pt>
                <c:pt idx="2">
                  <c:v>1932.0</c:v>
                </c:pt>
                <c:pt idx="3">
                  <c:v>1933.0</c:v>
                </c:pt>
                <c:pt idx="4">
                  <c:v>1934.0</c:v>
                </c:pt>
                <c:pt idx="5">
                  <c:v>1935.0</c:v>
                </c:pt>
                <c:pt idx="6">
                  <c:v>1936.0</c:v>
                </c:pt>
                <c:pt idx="7">
                  <c:v>1937.0</c:v>
                </c:pt>
                <c:pt idx="8">
                  <c:v>1938.0</c:v>
                </c:pt>
                <c:pt idx="9">
                  <c:v>1939.0</c:v>
                </c:pt>
                <c:pt idx="10">
                  <c:v>1940.0</c:v>
                </c:pt>
                <c:pt idx="11">
                  <c:v>1941.0</c:v>
                </c:pt>
                <c:pt idx="12">
                  <c:v>1942.0</c:v>
                </c:pt>
                <c:pt idx="13">
                  <c:v>1943.0</c:v>
                </c:pt>
                <c:pt idx="14">
                  <c:v>1944.0</c:v>
                </c:pt>
                <c:pt idx="15">
                  <c:v>1945.0</c:v>
                </c:pt>
                <c:pt idx="16">
                  <c:v>1946.0</c:v>
                </c:pt>
                <c:pt idx="17">
                  <c:v>1947.0</c:v>
                </c:pt>
                <c:pt idx="18">
                  <c:v>1948.0</c:v>
                </c:pt>
                <c:pt idx="19">
                  <c:v>1949.0</c:v>
                </c:pt>
                <c:pt idx="20">
                  <c:v>1950.0</c:v>
                </c:pt>
                <c:pt idx="21">
                  <c:v>1951.0</c:v>
                </c:pt>
                <c:pt idx="22">
                  <c:v>1952.0</c:v>
                </c:pt>
                <c:pt idx="23">
                  <c:v>1953.0</c:v>
                </c:pt>
                <c:pt idx="24">
                  <c:v>1954.0</c:v>
                </c:pt>
                <c:pt idx="25">
                  <c:v>1955.0</c:v>
                </c:pt>
                <c:pt idx="26">
                  <c:v>1956.0</c:v>
                </c:pt>
                <c:pt idx="27">
                  <c:v>1957.0</c:v>
                </c:pt>
                <c:pt idx="28">
                  <c:v>1958.0</c:v>
                </c:pt>
                <c:pt idx="29">
                  <c:v>1959.0</c:v>
                </c:pt>
                <c:pt idx="30">
                  <c:v>1960.0</c:v>
                </c:pt>
                <c:pt idx="31">
                  <c:v>1961.0</c:v>
                </c:pt>
                <c:pt idx="32">
                  <c:v>1962.0</c:v>
                </c:pt>
                <c:pt idx="33">
                  <c:v>1963.0</c:v>
                </c:pt>
                <c:pt idx="34">
                  <c:v>1964.0</c:v>
                </c:pt>
                <c:pt idx="35">
                  <c:v>1965.0</c:v>
                </c:pt>
                <c:pt idx="36">
                  <c:v>1966.0</c:v>
                </c:pt>
                <c:pt idx="37">
                  <c:v>1967.0</c:v>
                </c:pt>
                <c:pt idx="38">
                  <c:v>1968.0</c:v>
                </c:pt>
                <c:pt idx="39">
                  <c:v>1969.0</c:v>
                </c:pt>
                <c:pt idx="40">
                  <c:v>1970.0</c:v>
                </c:pt>
                <c:pt idx="41">
                  <c:v>1971.0</c:v>
                </c:pt>
                <c:pt idx="42">
                  <c:v>1972.0</c:v>
                </c:pt>
                <c:pt idx="43">
                  <c:v>1973.0</c:v>
                </c:pt>
                <c:pt idx="44">
                  <c:v>1974.0</c:v>
                </c:pt>
                <c:pt idx="45">
                  <c:v>1975.0</c:v>
                </c:pt>
                <c:pt idx="46">
                  <c:v>1976.0</c:v>
                </c:pt>
                <c:pt idx="47">
                  <c:v>1977.0</c:v>
                </c:pt>
                <c:pt idx="48">
                  <c:v>1978.0</c:v>
                </c:pt>
                <c:pt idx="49">
                  <c:v>1979.0</c:v>
                </c:pt>
                <c:pt idx="50">
                  <c:v>1980.0</c:v>
                </c:pt>
                <c:pt idx="51">
                  <c:v>1981.0</c:v>
                </c:pt>
                <c:pt idx="52">
                  <c:v>1982.0</c:v>
                </c:pt>
                <c:pt idx="53">
                  <c:v>1983.0</c:v>
                </c:pt>
                <c:pt idx="54">
                  <c:v>1984.0</c:v>
                </c:pt>
                <c:pt idx="55">
                  <c:v>1985.0</c:v>
                </c:pt>
                <c:pt idx="56">
                  <c:v>1986.0</c:v>
                </c:pt>
                <c:pt idx="57">
                  <c:v>1987.0</c:v>
                </c:pt>
                <c:pt idx="58">
                  <c:v>1988.0</c:v>
                </c:pt>
                <c:pt idx="59">
                  <c:v>1989.0</c:v>
                </c:pt>
                <c:pt idx="60">
                  <c:v>1990.0</c:v>
                </c:pt>
                <c:pt idx="61">
                  <c:v>1991.0</c:v>
                </c:pt>
                <c:pt idx="62">
                  <c:v>1992.0</c:v>
                </c:pt>
                <c:pt idx="63">
                  <c:v>1993.0</c:v>
                </c:pt>
                <c:pt idx="64">
                  <c:v>1994.0</c:v>
                </c:pt>
                <c:pt idx="65">
                  <c:v>1995.0</c:v>
                </c:pt>
                <c:pt idx="66">
                  <c:v>1996.0</c:v>
                </c:pt>
                <c:pt idx="67">
                  <c:v>1997.0</c:v>
                </c:pt>
                <c:pt idx="68">
                  <c:v>1998.0</c:v>
                </c:pt>
                <c:pt idx="69">
                  <c:v>1999.0</c:v>
                </c:pt>
                <c:pt idx="70">
                  <c:v>2000.0</c:v>
                </c:pt>
                <c:pt idx="71">
                  <c:v>2001.0</c:v>
                </c:pt>
                <c:pt idx="72">
                  <c:v>2002.0</c:v>
                </c:pt>
                <c:pt idx="73">
                  <c:v>2003.0</c:v>
                </c:pt>
                <c:pt idx="74">
                  <c:v>2004.0</c:v>
                </c:pt>
                <c:pt idx="75">
                  <c:v>2005.0</c:v>
                </c:pt>
                <c:pt idx="76">
                  <c:v>2006.0</c:v>
                </c:pt>
                <c:pt idx="77">
                  <c:v>2007.0</c:v>
                </c:pt>
              </c:numCache>
            </c:numRef>
          </c:cat>
          <c:val>
            <c:numRef>
              <c:f>Sheet1!$B$59:$CA$59</c:f>
              <c:numCache>
                <c:formatCode>General</c:formatCode>
                <c:ptCount val="78"/>
                <c:pt idx="0">
                  <c:v>36.4697120158892</c:v>
                </c:pt>
                <c:pt idx="1">
                  <c:v>37.80227292147312</c:v>
                </c:pt>
                <c:pt idx="2">
                  <c:v>37.00609807033624</c:v>
                </c:pt>
                <c:pt idx="3">
                  <c:v>36.71189806387554</c:v>
                </c:pt>
                <c:pt idx="4">
                  <c:v>36.59329055316384</c:v>
                </c:pt>
                <c:pt idx="5">
                  <c:v>36.50567055277976</c:v>
                </c:pt>
                <c:pt idx="6">
                  <c:v>36.57880580957541</c:v>
                </c:pt>
                <c:pt idx="7">
                  <c:v>36.72811750599546</c:v>
                </c:pt>
                <c:pt idx="8">
                  <c:v>37.6499153851818</c:v>
                </c:pt>
                <c:pt idx="9">
                  <c:v>38.47261210681638</c:v>
                </c:pt>
                <c:pt idx="10">
                  <c:v>37.87769784172599</c:v>
                </c:pt>
                <c:pt idx="11">
                  <c:v>36.5330321852061</c:v>
                </c:pt>
                <c:pt idx="12">
                  <c:v>37.40222461428019</c:v>
                </c:pt>
                <c:pt idx="13">
                  <c:v>37.87024996387805</c:v>
                </c:pt>
                <c:pt idx="14">
                  <c:v>38.4789431428363</c:v>
                </c:pt>
                <c:pt idx="15">
                  <c:v>39.91649891895926</c:v>
                </c:pt>
                <c:pt idx="16">
                  <c:v>39.50817361894026</c:v>
                </c:pt>
                <c:pt idx="17">
                  <c:v>39.05689036177829</c:v>
                </c:pt>
                <c:pt idx="18">
                  <c:v>39.3337429176053</c:v>
                </c:pt>
                <c:pt idx="19">
                  <c:v>39.686369119421</c:v>
                </c:pt>
                <c:pt idx="20">
                  <c:v>40.04662004662005</c:v>
                </c:pt>
                <c:pt idx="21">
                  <c:v>40.73015028594227</c:v>
                </c:pt>
                <c:pt idx="22">
                  <c:v>41.48752653927799</c:v>
                </c:pt>
                <c:pt idx="23">
                  <c:v>42.390438247012</c:v>
                </c:pt>
                <c:pt idx="24">
                  <c:v>43.00045898629598</c:v>
                </c:pt>
                <c:pt idx="25">
                  <c:v>43.78667362107186</c:v>
                </c:pt>
                <c:pt idx="26">
                  <c:v>44.66374746748578</c:v>
                </c:pt>
                <c:pt idx="27">
                  <c:v>45.47233820459327</c:v>
                </c:pt>
                <c:pt idx="28">
                  <c:v>46.49319772817341</c:v>
                </c:pt>
                <c:pt idx="29">
                  <c:v>47.16894377299001</c:v>
                </c:pt>
                <c:pt idx="30">
                  <c:v>48.04261159401344</c:v>
                </c:pt>
                <c:pt idx="31">
                  <c:v>48.51338277974804</c:v>
                </c:pt>
                <c:pt idx="32">
                  <c:v>48.9416292495189</c:v>
                </c:pt>
                <c:pt idx="33">
                  <c:v>49.7955794046254</c:v>
                </c:pt>
                <c:pt idx="34">
                  <c:v>50.54147025098735</c:v>
                </c:pt>
                <c:pt idx="35">
                  <c:v>51.38906427579143</c:v>
                </c:pt>
                <c:pt idx="36">
                  <c:v>51.91170921896614</c:v>
                </c:pt>
                <c:pt idx="37">
                  <c:v>52.59111083328126</c:v>
                </c:pt>
                <c:pt idx="38">
                  <c:v>53.59730202348238</c:v>
                </c:pt>
                <c:pt idx="39">
                  <c:v>54.46047173899591</c:v>
                </c:pt>
                <c:pt idx="40">
                  <c:v>55.32135242156564</c:v>
                </c:pt>
                <c:pt idx="41">
                  <c:v>56.34100658570393</c:v>
                </c:pt>
                <c:pt idx="42">
                  <c:v>57.40309383025743</c:v>
                </c:pt>
                <c:pt idx="43">
                  <c:v>58.15443007946809</c:v>
                </c:pt>
                <c:pt idx="44">
                  <c:v>58.49818564906946</c:v>
                </c:pt>
                <c:pt idx="45">
                  <c:v>59.33559790431224</c:v>
                </c:pt>
                <c:pt idx="46">
                  <c:v>60.82112417135529</c:v>
                </c:pt>
                <c:pt idx="47">
                  <c:v>61.65311653116532</c:v>
                </c:pt>
                <c:pt idx="48">
                  <c:v>62.39808153477217</c:v>
                </c:pt>
                <c:pt idx="49">
                  <c:v>63.20491932516951</c:v>
                </c:pt>
                <c:pt idx="50">
                  <c:v>63.60697793740381</c:v>
                </c:pt>
                <c:pt idx="51">
                  <c:v>64.5610658021377</c:v>
                </c:pt>
                <c:pt idx="52">
                  <c:v>65.42903454563874</c:v>
                </c:pt>
                <c:pt idx="53">
                  <c:v>66.39768574908647</c:v>
                </c:pt>
                <c:pt idx="54">
                  <c:v>66.67170419626071</c:v>
                </c:pt>
                <c:pt idx="55">
                  <c:v>67.30052930797883</c:v>
                </c:pt>
                <c:pt idx="56">
                  <c:v>67.76443790632561</c:v>
                </c:pt>
                <c:pt idx="57">
                  <c:v>68.13636575043</c:v>
                </c:pt>
                <c:pt idx="58">
                  <c:v>68.80845491956595</c:v>
                </c:pt>
                <c:pt idx="59">
                  <c:v>69.9162333911043</c:v>
                </c:pt>
                <c:pt idx="60">
                  <c:v>70.87623858558254</c:v>
                </c:pt>
                <c:pt idx="61">
                  <c:v>72.076138147565</c:v>
                </c:pt>
                <c:pt idx="62">
                  <c:v>72.82961360731492</c:v>
                </c:pt>
                <c:pt idx="63">
                  <c:v>73.21585473005948</c:v>
                </c:pt>
                <c:pt idx="64">
                  <c:v>73.24343847820853</c:v>
                </c:pt>
                <c:pt idx="65">
                  <c:v>73.23804132465223</c:v>
                </c:pt>
                <c:pt idx="66">
                  <c:v>73.3675545689983</c:v>
                </c:pt>
                <c:pt idx="67">
                  <c:v>73.09644670050761</c:v>
                </c:pt>
                <c:pt idx="68">
                  <c:v>73.2837453511259</c:v>
                </c:pt>
                <c:pt idx="69">
                  <c:v>74.17606244579355</c:v>
                </c:pt>
                <c:pt idx="70">
                  <c:v>74.89436923342244</c:v>
                </c:pt>
                <c:pt idx="71">
                  <c:v>75.51230828715028</c:v>
                </c:pt>
                <c:pt idx="72">
                  <c:v>75.80569227476897</c:v>
                </c:pt>
                <c:pt idx="73">
                  <c:v>76.0397751837434</c:v>
                </c:pt>
                <c:pt idx="74">
                  <c:v>76.59794258167262</c:v>
                </c:pt>
                <c:pt idx="75">
                  <c:v>76.67517006802591</c:v>
                </c:pt>
                <c:pt idx="76">
                  <c:v>76.45390653898315</c:v>
                </c:pt>
                <c:pt idx="77">
                  <c:v>76.21756132243155</c:v>
                </c:pt>
              </c:numCache>
            </c:numRef>
          </c:val>
          <c:smooth val="0"/>
        </c:ser>
        <c:dLbls>
          <c:showLegendKey val="0"/>
          <c:showVal val="0"/>
          <c:showCatName val="0"/>
          <c:showSerName val="0"/>
          <c:showPercent val="0"/>
          <c:showBubbleSize val="0"/>
        </c:dLbls>
        <c:marker val="1"/>
        <c:smooth val="0"/>
        <c:axId val="2119443048"/>
        <c:axId val="2119446072"/>
      </c:lineChart>
      <c:catAx>
        <c:axId val="2119443048"/>
        <c:scaling>
          <c:orientation val="minMax"/>
        </c:scaling>
        <c:delete val="0"/>
        <c:axPos val="b"/>
        <c:numFmt formatCode="General" sourceLinked="1"/>
        <c:majorTickMark val="out"/>
        <c:minorTickMark val="none"/>
        <c:tickLblPos val="nextTo"/>
        <c:crossAx val="2119446072"/>
        <c:crosses val="autoZero"/>
        <c:auto val="1"/>
        <c:lblAlgn val="ctr"/>
        <c:lblOffset val="100"/>
        <c:noMultiLvlLbl val="0"/>
      </c:catAx>
      <c:valAx>
        <c:axId val="2119446072"/>
        <c:scaling>
          <c:orientation val="minMax"/>
        </c:scaling>
        <c:delete val="0"/>
        <c:axPos val="l"/>
        <c:majorGridlines/>
        <c:numFmt formatCode="General" sourceLinked="1"/>
        <c:majorTickMark val="out"/>
        <c:minorTickMark val="none"/>
        <c:tickLblPos val="nextTo"/>
        <c:crossAx val="2119443048"/>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'2010527124653154534067MakroNaer'!$B$31</c:f>
              <c:strCache>
                <c:ptCount val="1"/>
                <c:pt idx="0">
                  <c:v>Primærnæringene</c:v>
                </c:pt>
              </c:strCache>
            </c:strRef>
          </c:tx>
          <c:marker>
            <c:symbol val="none"/>
          </c:marker>
          <c:cat>
            <c:strRef>
              <c:f>'2010527124653154534067MakroNaer'!$C$30:$AP$30</c:f>
              <c:strCach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strCache>
            </c:strRef>
          </c:cat>
          <c:val>
            <c:numRef>
              <c:f>'2010527124653154534067MakroNaer'!$C$31:$AP$31</c:f>
              <c:numCache>
                <c:formatCode>General</c:formatCode>
                <c:ptCount val="40"/>
                <c:pt idx="0">
                  <c:v>16143.0</c:v>
                </c:pt>
                <c:pt idx="1">
                  <c:v>17048.0</c:v>
                </c:pt>
                <c:pt idx="2">
                  <c:v>17030.0</c:v>
                </c:pt>
                <c:pt idx="3">
                  <c:v>16469.0</c:v>
                </c:pt>
                <c:pt idx="4">
                  <c:v>18464.0</c:v>
                </c:pt>
                <c:pt idx="5">
                  <c:v>18470.0</c:v>
                </c:pt>
                <c:pt idx="6">
                  <c:v>18613.0</c:v>
                </c:pt>
                <c:pt idx="7">
                  <c:v>18196.0</c:v>
                </c:pt>
                <c:pt idx="8">
                  <c:v>18031.0</c:v>
                </c:pt>
                <c:pt idx="9">
                  <c:v>16847.0</c:v>
                </c:pt>
                <c:pt idx="10">
                  <c:v>18231.0</c:v>
                </c:pt>
                <c:pt idx="11">
                  <c:v>19663.0</c:v>
                </c:pt>
                <c:pt idx="12">
                  <c:v>19376.0</c:v>
                </c:pt>
                <c:pt idx="13">
                  <c:v>18779.0</c:v>
                </c:pt>
                <c:pt idx="14">
                  <c:v>20732.0</c:v>
                </c:pt>
                <c:pt idx="15">
                  <c:v>18806.0</c:v>
                </c:pt>
                <c:pt idx="16">
                  <c:v>17525.0</c:v>
                </c:pt>
                <c:pt idx="17">
                  <c:v>18401.0</c:v>
                </c:pt>
                <c:pt idx="18">
                  <c:v>18624.0</c:v>
                </c:pt>
                <c:pt idx="19">
                  <c:v>19282.0</c:v>
                </c:pt>
                <c:pt idx="20">
                  <c:v>19852.0</c:v>
                </c:pt>
                <c:pt idx="21">
                  <c:v>22254.0</c:v>
                </c:pt>
                <c:pt idx="22">
                  <c:v>21317.0</c:v>
                </c:pt>
                <c:pt idx="23">
                  <c:v>24881.0</c:v>
                </c:pt>
                <c:pt idx="24">
                  <c:v>26009.0</c:v>
                </c:pt>
                <c:pt idx="25">
                  <c:v>27893.0</c:v>
                </c:pt>
                <c:pt idx="26">
                  <c:v>27830.0</c:v>
                </c:pt>
                <c:pt idx="27">
                  <c:v>27678.0</c:v>
                </c:pt>
                <c:pt idx="28">
                  <c:v>28227.0</c:v>
                </c:pt>
                <c:pt idx="29">
                  <c:v>28127.0</c:v>
                </c:pt>
                <c:pt idx="30">
                  <c:v>27313.0</c:v>
                </c:pt>
                <c:pt idx="31">
                  <c:v>26577.0</c:v>
                </c:pt>
                <c:pt idx="32">
                  <c:v>29272.0</c:v>
                </c:pt>
                <c:pt idx="33">
                  <c:v>29540.0</c:v>
                </c:pt>
                <c:pt idx="34">
                  <c:v>33710.0</c:v>
                </c:pt>
                <c:pt idx="35">
                  <c:v>32987.0</c:v>
                </c:pt>
                <c:pt idx="36">
                  <c:v>32856.0</c:v>
                </c:pt>
                <c:pt idx="37">
                  <c:v>33966.0</c:v>
                </c:pt>
                <c:pt idx="38">
                  <c:v>35828.0</c:v>
                </c:pt>
                <c:pt idx="39">
                  <c:v>34471.0</c:v>
                </c:pt>
              </c:numCache>
            </c:numRef>
          </c:val>
          <c:smooth val="0"/>
        </c:ser>
        <c:ser>
          <c:idx val="1"/>
          <c:order val="1"/>
          <c:tx>
            <c:strRef>
              <c:f>'2010527124653154534067MakroNaer'!$B$32</c:f>
              <c:strCache>
                <c:ptCount val="1"/>
                <c:pt idx="0">
                  <c:v>Industri</c:v>
                </c:pt>
              </c:strCache>
            </c:strRef>
          </c:tx>
          <c:marker>
            <c:symbol val="none"/>
          </c:marker>
          <c:cat>
            <c:strRef>
              <c:f>'2010527124653154534067MakroNaer'!$C$30:$AP$30</c:f>
              <c:strCach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strCache>
            </c:strRef>
          </c:cat>
          <c:val>
            <c:numRef>
              <c:f>'2010527124653154534067MakroNaer'!$C$32:$AP$32</c:f>
              <c:numCache>
                <c:formatCode>General</c:formatCode>
                <c:ptCount val="40"/>
                <c:pt idx="0">
                  <c:v>112461.0</c:v>
                </c:pt>
                <c:pt idx="1">
                  <c:v>115533.0</c:v>
                </c:pt>
                <c:pt idx="2">
                  <c:v>120903.0</c:v>
                </c:pt>
                <c:pt idx="3">
                  <c:v>127783.0</c:v>
                </c:pt>
                <c:pt idx="4">
                  <c:v>132170.0</c:v>
                </c:pt>
                <c:pt idx="5">
                  <c:v>129466.0</c:v>
                </c:pt>
                <c:pt idx="6">
                  <c:v>128842.0</c:v>
                </c:pt>
                <c:pt idx="7">
                  <c:v>128750.0</c:v>
                </c:pt>
                <c:pt idx="8">
                  <c:v>126205.0</c:v>
                </c:pt>
                <c:pt idx="9">
                  <c:v>131331.0</c:v>
                </c:pt>
                <c:pt idx="10">
                  <c:v>129808.0</c:v>
                </c:pt>
                <c:pt idx="11">
                  <c:v>127115.0</c:v>
                </c:pt>
                <c:pt idx="12">
                  <c:v>126495.0</c:v>
                </c:pt>
                <c:pt idx="13">
                  <c:v>124487.0</c:v>
                </c:pt>
                <c:pt idx="14">
                  <c:v>130618.0</c:v>
                </c:pt>
                <c:pt idx="15">
                  <c:v>135442.0</c:v>
                </c:pt>
                <c:pt idx="16">
                  <c:v>134826.0</c:v>
                </c:pt>
                <c:pt idx="17">
                  <c:v>137763.0</c:v>
                </c:pt>
                <c:pt idx="18">
                  <c:v>131263.0</c:v>
                </c:pt>
                <c:pt idx="19">
                  <c:v>126317.0</c:v>
                </c:pt>
                <c:pt idx="20">
                  <c:v>124803.0</c:v>
                </c:pt>
                <c:pt idx="21">
                  <c:v>122020.0</c:v>
                </c:pt>
                <c:pt idx="22">
                  <c:v>122753.0</c:v>
                </c:pt>
                <c:pt idx="23">
                  <c:v>125218.0</c:v>
                </c:pt>
                <c:pt idx="24">
                  <c:v>128497.0</c:v>
                </c:pt>
                <c:pt idx="25">
                  <c:v>129114.0</c:v>
                </c:pt>
                <c:pt idx="26">
                  <c:v>134290.0</c:v>
                </c:pt>
                <c:pt idx="27">
                  <c:v>140110.0</c:v>
                </c:pt>
                <c:pt idx="28">
                  <c:v>139137.0</c:v>
                </c:pt>
                <c:pt idx="29">
                  <c:v>138969.0</c:v>
                </c:pt>
                <c:pt idx="30">
                  <c:v>138231.0</c:v>
                </c:pt>
                <c:pt idx="31">
                  <c:v>137194.0</c:v>
                </c:pt>
                <c:pt idx="32">
                  <c:v>136491.0</c:v>
                </c:pt>
                <c:pt idx="33">
                  <c:v>140996.0</c:v>
                </c:pt>
                <c:pt idx="34">
                  <c:v>149032.0</c:v>
                </c:pt>
                <c:pt idx="35">
                  <c:v>155697.0</c:v>
                </c:pt>
                <c:pt idx="36">
                  <c:v>160347.0</c:v>
                </c:pt>
                <c:pt idx="37">
                  <c:v>165631.0</c:v>
                </c:pt>
                <c:pt idx="38">
                  <c:v>169499.0</c:v>
                </c:pt>
                <c:pt idx="39">
                  <c:v>159684.0</c:v>
                </c:pt>
              </c:numCache>
            </c:numRef>
          </c:val>
          <c:smooth val="0"/>
        </c:ser>
        <c:ser>
          <c:idx val="2"/>
          <c:order val="2"/>
          <c:tx>
            <c:strRef>
              <c:f>'2010527124653154534067MakroNaer'!$B$33</c:f>
              <c:strCache>
                <c:ptCount val="1"/>
                <c:pt idx="0">
                  <c:v>Tjenesteyting</c:v>
                </c:pt>
              </c:strCache>
            </c:strRef>
          </c:tx>
          <c:marker>
            <c:symbol val="none"/>
          </c:marker>
          <c:cat>
            <c:strRef>
              <c:f>'2010527124653154534067MakroNaer'!$C$30:$AP$30</c:f>
              <c:strCach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strCache>
            </c:strRef>
          </c:cat>
          <c:val>
            <c:numRef>
              <c:f>'2010527124653154534067MakroNaer'!$C$33:$AP$33</c:f>
              <c:numCache>
                <c:formatCode>General</c:formatCode>
                <c:ptCount val="40"/>
                <c:pt idx="0">
                  <c:v>287208.0</c:v>
                </c:pt>
                <c:pt idx="1">
                  <c:v>297158.0</c:v>
                </c:pt>
                <c:pt idx="2">
                  <c:v>305458.0</c:v>
                </c:pt>
                <c:pt idx="3">
                  <c:v>313579.0</c:v>
                </c:pt>
                <c:pt idx="4">
                  <c:v>326799.0</c:v>
                </c:pt>
                <c:pt idx="5">
                  <c:v>342297.0</c:v>
                </c:pt>
                <c:pt idx="6">
                  <c:v>363412.0</c:v>
                </c:pt>
                <c:pt idx="7">
                  <c:v>378036.0</c:v>
                </c:pt>
                <c:pt idx="8">
                  <c:v>383260.0</c:v>
                </c:pt>
                <c:pt idx="9">
                  <c:v>398059.0</c:v>
                </c:pt>
                <c:pt idx="10">
                  <c:v>414368.0</c:v>
                </c:pt>
                <c:pt idx="11">
                  <c:v>422461.0</c:v>
                </c:pt>
                <c:pt idx="12">
                  <c:v>421412.0</c:v>
                </c:pt>
                <c:pt idx="13">
                  <c:v>428020.0</c:v>
                </c:pt>
                <c:pt idx="14">
                  <c:v>449757.0</c:v>
                </c:pt>
                <c:pt idx="15">
                  <c:v>473785.0</c:v>
                </c:pt>
                <c:pt idx="16">
                  <c:v>486945.0</c:v>
                </c:pt>
                <c:pt idx="17">
                  <c:v>490845.0</c:v>
                </c:pt>
                <c:pt idx="18">
                  <c:v>499510.0</c:v>
                </c:pt>
                <c:pt idx="19">
                  <c:v>504799.0</c:v>
                </c:pt>
                <c:pt idx="20">
                  <c:v>514736.0</c:v>
                </c:pt>
                <c:pt idx="21">
                  <c:v>527049.0</c:v>
                </c:pt>
                <c:pt idx="22">
                  <c:v>540524.0</c:v>
                </c:pt>
                <c:pt idx="23">
                  <c:v>554572.0</c:v>
                </c:pt>
                <c:pt idx="24">
                  <c:v>573737.0</c:v>
                </c:pt>
                <c:pt idx="25">
                  <c:v>590360.0</c:v>
                </c:pt>
                <c:pt idx="26">
                  <c:v>617173.0</c:v>
                </c:pt>
                <c:pt idx="27">
                  <c:v>650528.0</c:v>
                </c:pt>
                <c:pt idx="28">
                  <c:v>680059.0</c:v>
                </c:pt>
                <c:pt idx="29">
                  <c:v>704543.0</c:v>
                </c:pt>
                <c:pt idx="30">
                  <c:v>728933.0</c:v>
                </c:pt>
                <c:pt idx="31">
                  <c:v>746195.0</c:v>
                </c:pt>
                <c:pt idx="32">
                  <c:v>756821.0</c:v>
                </c:pt>
                <c:pt idx="33">
                  <c:v>769756.0</c:v>
                </c:pt>
                <c:pt idx="34">
                  <c:v>798567.0</c:v>
                </c:pt>
                <c:pt idx="35">
                  <c:v>830332.0</c:v>
                </c:pt>
                <c:pt idx="36">
                  <c:v>878794.0</c:v>
                </c:pt>
                <c:pt idx="37">
                  <c:v>925151.0</c:v>
                </c:pt>
                <c:pt idx="38">
                  <c:v>949423.0</c:v>
                </c:pt>
                <c:pt idx="39">
                  <c:v>947379.0</c:v>
                </c:pt>
              </c:numCache>
            </c:numRef>
          </c:val>
          <c:smooth val="0"/>
        </c:ser>
        <c:dLbls>
          <c:showLegendKey val="0"/>
          <c:showVal val="0"/>
          <c:showCatName val="0"/>
          <c:showSerName val="0"/>
          <c:showPercent val="0"/>
          <c:showBubbleSize val="0"/>
        </c:dLbls>
        <c:marker val="1"/>
        <c:smooth val="0"/>
        <c:axId val="-2130156056"/>
        <c:axId val="-2130153080"/>
      </c:lineChart>
      <c:catAx>
        <c:axId val="-2130156056"/>
        <c:scaling>
          <c:orientation val="minMax"/>
        </c:scaling>
        <c:delete val="0"/>
        <c:axPos val="b"/>
        <c:majorTickMark val="out"/>
        <c:minorTickMark val="none"/>
        <c:tickLblPos val="nextTo"/>
        <c:crossAx val="-2130153080"/>
        <c:crosses val="autoZero"/>
        <c:auto val="1"/>
        <c:lblAlgn val="ctr"/>
        <c:lblOffset val="100"/>
        <c:noMultiLvlLbl val="0"/>
      </c:catAx>
      <c:valAx>
        <c:axId val="-2130153080"/>
        <c:scaling>
          <c:orientation val="minMax"/>
        </c:scaling>
        <c:delete val="0"/>
        <c:axPos val="l"/>
        <c:majorGridlines/>
        <c:numFmt formatCode="General" sourceLinked="1"/>
        <c:majorTickMark val="out"/>
        <c:minorTickMark val="none"/>
        <c:tickLblPos val="nextTo"/>
        <c:crossAx val="-2130156056"/>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'201052616136524531975LonnOgSyss'!$B$82</c:f>
              <c:strCache>
                <c:ptCount val="1"/>
                <c:pt idx="0">
                  <c:v>Primærnæringene</c:v>
                </c:pt>
              </c:strCache>
            </c:strRef>
          </c:tx>
          <c:marker>
            <c:symbol val="none"/>
          </c:marker>
          <c:cat>
            <c:strRef>
              <c:f>'201052616136524531975LonnOgSyss'!$C$81:$AP$81</c:f>
              <c:strCach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strCache>
            </c:strRef>
          </c:cat>
          <c:val>
            <c:numRef>
              <c:f>'201052616136524531975LonnOgSyss'!$C$82:$AP$82</c:f>
              <c:numCache>
                <c:formatCode>General</c:formatCode>
                <c:ptCount val="40"/>
                <c:pt idx="0">
                  <c:v>100.0</c:v>
                </c:pt>
                <c:pt idx="1">
                  <c:v>110.4</c:v>
                </c:pt>
                <c:pt idx="2">
                  <c:v>121.03225</c:v>
                </c:pt>
                <c:pt idx="3">
                  <c:v>117.1440345</c:v>
                </c:pt>
                <c:pt idx="4">
                  <c:v>126.6381898154987</c:v>
                </c:pt>
                <c:pt idx="5">
                  <c:v>133.3342792783155</c:v>
                </c:pt>
                <c:pt idx="6">
                  <c:v>157.0027315744473</c:v>
                </c:pt>
                <c:pt idx="7">
                  <c:v>153.960807760618</c:v>
                </c:pt>
                <c:pt idx="8">
                  <c:v>148.8483074644753</c:v>
                </c:pt>
                <c:pt idx="9">
                  <c:v>146.3131494960079</c:v>
                </c:pt>
                <c:pt idx="10">
                  <c:v>156.9557591443964</c:v>
                </c:pt>
                <c:pt idx="11">
                  <c:v>178.7498659762167</c:v>
                </c:pt>
                <c:pt idx="12">
                  <c:v>174.8004189440117</c:v>
                </c:pt>
                <c:pt idx="13">
                  <c:v>181.0163744341243</c:v>
                </c:pt>
                <c:pt idx="14">
                  <c:v>191.5866056041859</c:v>
                </c:pt>
                <c:pt idx="15">
                  <c:v>178.7380113110797</c:v>
                </c:pt>
                <c:pt idx="16">
                  <c:v>168.2934583319771</c:v>
                </c:pt>
                <c:pt idx="17">
                  <c:v>185.6842875458038</c:v>
                </c:pt>
                <c:pt idx="18">
                  <c:v>196.1023272986813</c:v>
                </c:pt>
                <c:pt idx="19">
                  <c:v>206.6117562718031</c:v>
                </c:pt>
                <c:pt idx="20">
                  <c:v>218.3656359991039</c:v>
                </c:pt>
                <c:pt idx="21">
                  <c:v>279.9724844077225</c:v>
                </c:pt>
                <c:pt idx="22">
                  <c:v>285.4378158260786</c:v>
                </c:pt>
                <c:pt idx="23">
                  <c:v>355.3632493907178</c:v>
                </c:pt>
                <c:pt idx="24">
                  <c:v>382.5797685561465</c:v>
                </c:pt>
                <c:pt idx="25">
                  <c:v>412.9148833786231</c:v>
                </c:pt>
                <c:pt idx="26">
                  <c:v>418.7347200444297</c:v>
                </c:pt>
                <c:pt idx="27">
                  <c:v>435.1976770666411</c:v>
                </c:pt>
                <c:pt idx="28">
                  <c:v>455.9451310558014</c:v>
                </c:pt>
                <c:pt idx="29">
                  <c:v>472.5077569262136</c:v>
                </c:pt>
                <c:pt idx="30">
                  <c:v>463.9423156888002</c:v>
                </c:pt>
                <c:pt idx="31">
                  <c:v>490.0109826736837</c:v>
                </c:pt>
                <c:pt idx="32">
                  <c:v>576.6898056105385</c:v>
                </c:pt>
                <c:pt idx="33">
                  <c:v>640.2293690066785</c:v>
                </c:pt>
                <c:pt idx="34">
                  <c:v>785.0509970439929</c:v>
                </c:pt>
                <c:pt idx="35">
                  <c:v>860.3877621787793</c:v>
                </c:pt>
                <c:pt idx="36">
                  <c:v>818.972463417585</c:v>
                </c:pt>
                <c:pt idx="37">
                  <c:v>870.882243546873</c:v>
                </c:pt>
                <c:pt idx="38">
                  <c:v>895.4274563445041</c:v>
                </c:pt>
                <c:pt idx="39">
                  <c:v>953.2444062343195</c:v>
                </c:pt>
              </c:numCache>
            </c:numRef>
          </c:val>
          <c:smooth val="0"/>
        </c:ser>
        <c:ser>
          <c:idx val="1"/>
          <c:order val="1"/>
          <c:tx>
            <c:strRef>
              <c:f>'201052616136524531975LonnOgSyss'!$B$83</c:f>
              <c:strCache>
                <c:ptCount val="1"/>
                <c:pt idx="0">
                  <c:v>Industri</c:v>
                </c:pt>
              </c:strCache>
            </c:strRef>
          </c:tx>
          <c:marker>
            <c:symbol val="none"/>
          </c:marker>
          <c:cat>
            <c:strRef>
              <c:f>'201052616136524531975LonnOgSyss'!$C$81:$AP$81</c:f>
              <c:strCach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strCache>
            </c:strRef>
          </c:cat>
          <c:val>
            <c:numRef>
              <c:f>'201052616136524531975LonnOgSyss'!$C$83:$AP$83</c:f>
              <c:numCache>
                <c:formatCode>General</c:formatCode>
                <c:ptCount val="40"/>
                <c:pt idx="0">
                  <c:v>100.0</c:v>
                </c:pt>
                <c:pt idx="1">
                  <c:v>103.1</c:v>
                </c:pt>
                <c:pt idx="2">
                  <c:v>108.5643</c:v>
                </c:pt>
                <c:pt idx="3">
                  <c:v>115.0781579999999</c:v>
                </c:pt>
                <c:pt idx="4">
                  <c:v>119.4511280040002</c:v>
                </c:pt>
                <c:pt idx="5">
                  <c:v>118.3760678519633</c:v>
                </c:pt>
                <c:pt idx="6">
                  <c:v>121.0987174125578</c:v>
                </c:pt>
                <c:pt idx="7">
                  <c:v>122.9151981737475</c:v>
                </c:pt>
                <c:pt idx="8">
                  <c:v>125.2505869390487</c:v>
                </c:pt>
                <c:pt idx="9">
                  <c:v>134.3938797855993</c:v>
                </c:pt>
                <c:pt idx="10">
                  <c:v>132.1091838292423</c:v>
                </c:pt>
                <c:pt idx="11">
                  <c:v>131.1844195424411</c:v>
                </c:pt>
                <c:pt idx="12">
                  <c:v>136.5629807436795</c:v>
                </c:pt>
                <c:pt idx="13">
                  <c:v>140.9329961274785</c:v>
                </c:pt>
                <c:pt idx="14">
                  <c:v>149.8117748835082</c:v>
                </c:pt>
                <c:pt idx="15">
                  <c:v>154.7555634546639</c:v>
                </c:pt>
                <c:pt idx="16">
                  <c:v>152.2794744393869</c:v>
                </c:pt>
                <c:pt idx="17">
                  <c:v>159.2843302636012</c:v>
                </c:pt>
                <c:pt idx="18">
                  <c:v>157.5322026307016</c:v>
                </c:pt>
                <c:pt idx="19">
                  <c:v>161.6280398991</c:v>
                </c:pt>
                <c:pt idx="20">
                  <c:v>165.3454848167797</c:v>
                </c:pt>
                <c:pt idx="21">
                  <c:v>166.0068667560462</c:v>
                </c:pt>
                <c:pt idx="22">
                  <c:v>168.1649560238735</c:v>
                </c:pt>
                <c:pt idx="23">
                  <c:v>167.996791067851</c:v>
                </c:pt>
                <c:pt idx="24">
                  <c:v>167.8287942767832</c:v>
                </c:pt>
                <c:pt idx="25">
                  <c:v>165.8148487454618</c:v>
                </c:pt>
                <c:pt idx="26">
                  <c:v>170.7892942078256</c:v>
                </c:pt>
                <c:pt idx="27">
                  <c:v>171.1308727962395</c:v>
                </c:pt>
                <c:pt idx="28">
                  <c:v>166.681470103539</c:v>
                </c:pt>
                <c:pt idx="29">
                  <c:v>172.5153215571628</c:v>
                </c:pt>
                <c:pt idx="30">
                  <c:v>177.8632965254364</c:v>
                </c:pt>
                <c:pt idx="31">
                  <c:v>182.8434688281459</c:v>
                </c:pt>
                <c:pt idx="32">
                  <c:v>187.9630859553352</c:v>
                </c:pt>
                <c:pt idx="33">
                  <c:v>204.127911347497</c:v>
                </c:pt>
                <c:pt idx="34">
                  <c:v>216.1714581169962</c:v>
                </c:pt>
                <c:pt idx="35">
                  <c:v>223.737459151091</c:v>
                </c:pt>
                <c:pt idx="36">
                  <c:v>219.2627099680692</c:v>
                </c:pt>
                <c:pt idx="37">
                  <c:v>218.1663964182313</c:v>
                </c:pt>
                <c:pt idx="38">
                  <c:v>218.8208956074852</c:v>
                </c:pt>
                <c:pt idx="39">
                  <c:v>219.915000085521</c:v>
                </c:pt>
              </c:numCache>
            </c:numRef>
          </c:val>
          <c:smooth val="0"/>
        </c:ser>
        <c:ser>
          <c:idx val="2"/>
          <c:order val="2"/>
          <c:tx>
            <c:strRef>
              <c:f>'201052616136524531975LonnOgSyss'!$B$84</c:f>
              <c:strCache>
                <c:ptCount val="1"/>
                <c:pt idx="0">
                  <c:v>Tjenesteyting</c:v>
                </c:pt>
              </c:strCache>
            </c:strRef>
          </c:tx>
          <c:marker>
            <c:symbol val="none"/>
          </c:marker>
          <c:cat>
            <c:strRef>
              <c:f>'201052616136524531975LonnOgSyss'!$C$81:$AP$81</c:f>
              <c:strCach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strCache>
            </c:strRef>
          </c:cat>
          <c:val>
            <c:numRef>
              <c:f>'201052616136524531975LonnOgSyss'!$C$84:$AP$84</c:f>
              <c:numCache>
                <c:formatCode>General</c:formatCode>
                <c:ptCount val="40"/>
                <c:pt idx="0">
                  <c:v>100.0</c:v>
                </c:pt>
                <c:pt idx="1">
                  <c:v>101.0333333333332</c:v>
                </c:pt>
                <c:pt idx="2">
                  <c:v>101.8259916666659</c:v>
                </c:pt>
                <c:pt idx="3">
                  <c:v>102.128597941666</c:v>
                </c:pt>
                <c:pt idx="4">
                  <c:v>104.6895680583583</c:v>
                </c:pt>
                <c:pt idx="5">
                  <c:v>106.098978652257</c:v>
                </c:pt>
                <c:pt idx="6">
                  <c:v>108.5131825558873</c:v>
                </c:pt>
                <c:pt idx="7">
                  <c:v>110.8375946177444</c:v>
                </c:pt>
                <c:pt idx="8">
                  <c:v>111.1389153517305</c:v>
                </c:pt>
                <c:pt idx="9">
                  <c:v>113.5917783028205</c:v>
                </c:pt>
                <c:pt idx="10">
                  <c:v>114.1505928355462</c:v>
                </c:pt>
                <c:pt idx="11">
                  <c:v>112.5662726057814</c:v>
                </c:pt>
                <c:pt idx="12">
                  <c:v>111.2415503841597</c:v>
                </c:pt>
                <c:pt idx="13">
                  <c:v>111.1043849993598</c:v>
                </c:pt>
                <c:pt idx="14">
                  <c:v>113.9483502158485</c:v>
                </c:pt>
                <c:pt idx="15">
                  <c:v>115.9963723804037</c:v>
                </c:pt>
                <c:pt idx="16">
                  <c:v>115.700137568065</c:v>
                </c:pt>
                <c:pt idx="17">
                  <c:v>116.5534945690688</c:v>
                </c:pt>
                <c:pt idx="18">
                  <c:v>116.8507738820323</c:v>
                </c:pt>
                <c:pt idx="19">
                  <c:v>118.0155064658492</c:v>
                </c:pt>
                <c:pt idx="20">
                  <c:v>119.4024983916721</c:v>
                </c:pt>
                <c:pt idx="21">
                  <c:v>120.1165140139748</c:v>
                </c:pt>
                <c:pt idx="22">
                  <c:v>121.252264125619</c:v>
                </c:pt>
                <c:pt idx="23">
                  <c:v>123.3582660437378</c:v>
                </c:pt>
                <c:pt idx="24">
                  <c:v>125.8662887753823</c:v>
                </c:pt>
                <c:pt idx="25">
                  <c:v>127.8889988778237</c:v>
                </c:pt>
                <c:pt idx="26">
                  <c:v>131.045197016601</c:v>
                </c:pt>
                <c:pt idx="27">
                  <c:v>134.5174828385812</c:v>
                </c:pt>
                <c:pt idx="28">
                  <c:v>137.2871141429054</c:v>
                </c:pt>
                <c:pt idx="29">
                  <c:v>139.3128224527814</c:v>
                </c:pt>
                <c:pt idx="30">
                  <c:v>144.7755761388153</c:v>
                </c:pt>
                <c:pt idx="31">
                  <c:v>148.728022936588</c:v>
                </c:pt>
                <c:pt idx="32">
                  <c:v>152.0536465533081</c:v>
                </c:pt>
                <c:pt idx="33">
                  <c:v>157.3071144804957</c:v>
                </c:pt>
                <c:pt idx="34">
                  <c:v>160.1449180813007</c:v>
                </c:pt>
                <c:pt idx="35">
                  <c:v>164.8547606201044</c:v>
                </c:pt>
                <c:pt idx="36">
                  <c:v>173.848365148918</c:v>
                </c:pt>
                <c:pt idx="37">
                  <c:v>175.8931819217306</c:v>
                </c:pt>
                <c:pt idx="38">
                  <c:v>174.7207775672034</c:v>
                </c:pt>
                <c:pt idx="39">
                  <c:v>175.2111767224507</c:v>
                </c:pt>
              </c:numCache>
            </c:numRef>
          </c:val>
          <c:smooth val="0"/>
        </c:ser>
        <c:dLbls>
          <c:showLegendKey val="0"/>
          <c:showVal val="0"/>
          <c:showCatName val="0"/>
          <c:showSerName val="0"/>
          <c:showPercent val="0"/>
          <c:showBubbleSize val="0"/>
        </c:dLbls>
        <c:marker val="1"/>
        <c:smooth val="0"/>
        <c:axId val="2141099768"/>
        <c:axId val="2141102744"/>
      </c:lineChart>
      <c:catAx>
        <c:axId val="2141099768"/>
        <c:scaling>
          <c:orientation val="minMax"/>
        </c:scaling>
        <c:delete val="0"/>
        <c:axPos val="b"/>
        <c:majorTickMark val="out"/>
        <c:minorTickMark val="none"/>
        <c:tickLblPos val="nextTo"/>
        <c:crossAx val="2141102744"/>
        <c:crosses val="autoZero"/>
        <c:auto val="1"/>
        <c:lblAlgn val="ctr"/>
        <c:lblOffset val="100"/>
        <c:noMultiLvlLbl val="0"/>
      </c:catAx>
      <c:valAx>
        <c:axId val="2141102744"/>
        <c:scaling>
          <c:orientation val="minMax"/>
        </c:scaling>
        <c:delete val="0"/>
        <c:axPos val="l"/>
        <c:majorGridlines/>
        <c:numFmt formatCode="General" sourceLinked="1"/>
        <c:majorTickMark val="out"/>
        <c:minorTickMark val="none"/>
        <c:tickLblPos val="nextTo"/>
        <c:crossAx val="2141099768"/>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'201052616136524531975LonnOgSyss'!$B$86</c:f>
              <c:strCache>
                <c:ptCount val="1"/>
                <c:pt idx="0">
                  <c:v>Varehandel</c:v>
                </c:pt>
              </c:strCache>
            </c:strRef>
          </c:tx>
          <c:marker>
            <c:symbol val="none"/>
          </c:marker>
          <c:cat>
            <c:strRef>
              <c:f>'201052616136524531975LonnOgSyss'!$C$85:$AP$85</c:f>
              <c:strCach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strCache>
            </c:strRef>
          </c:cat>
          <c:val>
            <c:numRef>
              <c:f>'201052616136524531975LonnOgSyss'!$C$86:$AP$86</c:f>
              <c:numCache>
                <c:formatCode>General</c:formatCode>
                <c:ptCount val="40"/>
                <c:pt idx="0">
                  <c:v>100.0</c:v>
                </c:pt>
                <c:pt idx="1">
                  <c:v>110.1</c:v>
                </c:pt>
                <c:pt idx="2">
                  <c:v>118.6878</c:v>
                </c:pt>
                <c:pt idx="3">
                  <c:v>121.654995</c:v>
                </c:pt>
                <c:pt idx="4">
                  <c:v>135.8886294150025</c:v>
                </c:pt>
                <c:pt idx="5">
                  <c:v>145.808499362298</c:v>
                </c:pt>
                <c:pt idx="6">
                  <c:v>151.932456335513</c:v>
                </c:pt>
                <c:pt idx="7">
                  <c:v>159.3771466959514</c:v>
                </c:pt>
                <c:pt idx="8">
                  <c:v>158.4208838157771</c:v>
                </c:pt>
                <c:pt idx="9">
                  <c:v>172.5203424753814</c:v>
                </c:pt>
                <c:pt idx="10">
                  <c:v>179.0761154894442</c:v>
                </c:pt>
                <c:pt idx="11">
                  <c:v>181.0459527598258</c:v>
                </c:pt>
                <c:pt idx="12">
                  <c:v>187.0204692009024</c:v>
                </c:pt>
                <c:pt idx="13">
                  <c:v>192.2570423385276</c:v>
                </c:pt>
                <c:pt idx="14">
                  <c:v>199.7550669897302</c:v>
                </c:pt>
                <c:pt idx="15">
                  <c:v>220.1300838226827</c:v>
                </c:pt>
                <c:pt idx="16">
                  <c:v>224.532685499135</c:v>
                </c:pt>
                <c:pt idx="17">
                  <c:v>230.8196006931095</c:v>
                </c:pt>
                <c:pt idx="18">
                  <c:v>221.5868166653877</c:v>
                </c:pt>
                <c:pt idx="19">
                  <c:v>222.9163375653803</c:v>
                </c:pt>
                <c:pt idx="20">
                  <c:v>229.157995017212</c:v>
                </c:pt>
                <c:pt idx="21">
                  <c:v>233.0536809325032</c:v>
                </c:pt>
                <c:pt idx="22">
                  <c:v>241.6766671270055</c:v>
                </c:pt>
                <c:pt idx="23">
                  <c:v>256.6606204888802</c:v>
                </c:pt>
                <c:pt idx="24">
                  <c:v>272.0602577182116</c:v>
                </c:pt>
                <c:pt idx="25">
                  <c:v>284.8470898309723</c:v>
                </c:pt>
                <c:pt idx="26">
                  <c:v>316.7499638920378</c:v>
                </c:pt>
                <c:pt idx="27">
                  <c:v>337.6554615089121</c:v>
                </c:pt>
                <c:pt idx="28">
                  <c:v>365.3432093526426</c:v>
                </c:pt>
                <c:pt idx="29">
                  <c:v>368.9966414461647</c:v>
                </c:pt>
                <c:pt idx="30">
                  <c:v>398.885369403309</c:v>
                </c:pt>
                <c:pt idx="31">
                  <c:v>426.8073452615405</c:v>
                </c:pt>
                <c:pt idx="32">
                  <c:v>439.1847582741251</c:v>
                </c:pt>
                <c:pt idx="33">
                  <c:v>458.9480723964607</c:v>
                </c:pt>
                <c:pt idx="34">
                  <c:v>477.7649433647192</c:v>
                </c:pt>
                <c:pt idx="35">
                  <c:v>494.4867163824733</c:v>
                </c:pt>
                <c:pt idx="36">
                  <c:v>587.450219062387</c:v>
                </c:pt>
                <c:pt idx="37">
                  <c:v>632.6838859302035</c:v>
                </c:pt>
                <c:pt idx="38">
                  <c:v>619.3975243256564</c:v>
                </c:pt>
                <c:pt idx="39">
                  <c:v>617.5393317526835</c:v>
                </c:pt>
              </c:numCache>
            </c:numRef>
          </c:val>
          <c:smooth val="0"/>
        </c:ser>
        <c:ser>
          <c:idx val="1"/>
          <c:order val="1"/>
          <c:tx>
            <c:strRef>
              <c:f>'201052616136524531975LonnOgSyss'!$B$87</c:f>
              <c:strCache>
                <c:ptCount val="1"/>
                <c:pt idx="0">
                  <c:v>Post og telekommunikasjon</c:v>
                </c:pt>
              </c:strCache>
            </c:strRef>
          </c:tx>
          <c:marker>
            <c:symbol val="none"/>
          </c:marker>
          <c:cat>
            <c:strRef>
              <c:f>'201052616136524531975LonnOgSyss'!$C$85:$AP$85</c:f>
              <c:strCach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strCache>
            </c:strRef>
          </c:cat>
          <c:val>
            <c:numRef>
              <c:f>'201052616136524531975LonnOgSyss'!$C$87:$AP$87</c:f>
              <c:numCache>
                <c:formatCode>General</c:formatCode>
                <c:ptCount val="40"/>
                <c:pt idx="0">
                  <c:v>100.0</c:v>
                </c:pt>
                <c:pt idx="1">
                  <c:v>105.8</c:v>
                </c:pt>
                <c:pt idx="2">
                  <c:v>107.1753999999993</c:v>
                </c:pt>
                <c:pt idx="3">
                  <c:v>105.2462428</c:v>
                </c:pt>
                <c:pt idx="4">
                  <c:v>104.5095191004</c:v>
                </c:pt>
                <c:pt idx="5">
                  <c:v>108.689899864416</c:v>
                </c:pt>
                <c:pt idx="6">
                  <c:v>114.6678443569581</c:v>
                </c:pt>
                <c:pt idx="7">
                  <c:v>109.0491199834686</c:v>
                </c:pt>
                <c:pt idx="8">
                  <c:v>111.6662988630711</c:v>
                </c:pt>
                <c:pt idx="9">
                  <c:v>120.8229353698429</c:v>
                </c:pt>
                <c:pt idx="10">
                  <c:v>113.815205118392</c:v>
                </c:pt>
                <c:pt idx="11">
                  <c:v>119.6197805794288</c:v>
                </c:pt>
                <c:pt idx="12">
                  <c:v>121.1748377269615</c:v>
                </c:pt>
                <c:pt idx="13">
                  <c:v>132.5652724732971</c:v>
                </c:pt>
                <c:pt idx="14">
                  <c:v>142.2425373638464</c:v>
                </c:pt>
                <c:pt idx="15">
                  <c:v>143.949447812217</c:v>
                </c:pt>
                <c:pt idx="16">
                  <c:v>152.010616889698</c:v>
                </c:pt>
                <c:pt idx="17">
                  <c:v>157.9390309483962</c:v>
                </c:pt>
                <c:pt idx="18">
                  <c:v>172.9432388884962</c:v>
                </c:pt>
                <c:pt idx="19">
                  <c:v>185.9139818051308</c:v>
                </c:pt>
                <c:pt idx="20">
                  <c:v>208.03774563994</c:v>
                </c:pt>
                <c:pt idx="21">
                  <c:v>241.9478981792518</c:v>
                </c:pt>
                <c:pt idx="22">
                  <c:v>272.6752812480168</c:v>
                </c:pt>
                <c:pt idx="23">
                  <c:v>292.85325206037</c:v>
                </c:pt>
                <c:pt idx="24">
                  <c:v>313.6458329566563</c:v>
                </c:pt>
                <c:pt idx="25">
                  <c:v>323.6824996112693</c:v>
                </c:pt>
                <c:pt idx="26">
                  <c:v>356.0507495723963</c:v>
                </c:pt>
                <c:pt idx="27">
                  <c:v>434.0258637287523</c:v>
                </c:pt>
                <c:pt idx="28">
                  <c:v>495.6575363782335</c:v>
                </c:pt>
                <c:pt idx="29">
                  <c:v>587.3541806082068</c:v>
                </c:pt>
                <c:pt idx="30">
                  <c:v>599.6886184009791</c:v>
                </c:pt>
                <c:pt idx="31">
                  <c:v>663.8553005698845</c:v>
                </c:pt>
                <c:pt idx="32">
                  <c:v>776.710701666774</c:v>
                </c:pt>
                <c:pt idx="33">
                  <c:v>931.2761312984505</c:v>
                </c:pt>
                <c:pt idx="34">
                  <c:v>1045.82309544816</c:v>
                </c:pt>
                <c:pt idx="35">
                  <c:v>1063.602088070778</c:v>
                </c:pt>
                <c:pt idx="36">
                  <c:v>1242.287238866669</c:v>
                </c:pt>
                <c:pt idx="37">
                  <c:v>1257.19468573307</c:v>
                </c:pt>
                <c:pt idx="38">
                  <c:v>1250.908712304404</c:v>
                </c:pt>
                <c:pt idx="39">
                  <c:v>1374.74867482254</c:v>
                </c:pt>
              </c:numCache>
            </c:numRef>
          </c:val>
          <c:smooth val="0"/>
        </c:ser>
        <c:ser>
          <c:idx val="2"/>
          <c:order val="2"/>
          <c:tx>
            <c:strRef>
              <c:f>'201052616136524531975LonnOgSyss'!$B$88</c:f>
              <c:strCache>
                <c:ptCount val="1"/>
                <c:pt idx="0">
                  <c:v>Finansiell tjenesteyting</c:v>
                </c:pt>
              </c:strCache>
            </c:strRef>
          </c:tx>
          <c:marker>
            <c:symbol val="none"/>
          </c:marker>
          <c:cat>
            <c:strRef>
              <c:f>'201052616136524531975LonnOgSyss'!$C$85:$AP$85</c:f>
              <c:strCach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strCache>
            </c:strRef>
          </c:cat>
          <c:val>
            <c:numRef>
              <c:f>'201052616136524531975LonnOgSyss'!$C$88:$AP$88</c:f>
              <c:numCache>
                <c:formatCode>General</c:formatCode>
                <c:ptCount val="40"/>
                <c:pt idx="0">
                  <c:v>100.0</c:v>
                </c:pt>
                <c:pt idx="1">
                  <c:v>86.0</c:v>
                </c:pt>
                <c:pt idx="2">
                  <c:v>78.77599999999998</c:v>
                </c:pt>
                <c:pt idx="3">
                  <c:v>77.12170399999998</c:v>
                </c:pt>
                <c:pt idx="4">
                  <c:v>72.03167153599995</c:v>
                </c:pt>
                <c:pt idx="5">
                  <c:v>69.43853136070395</c:v>
                </c:pt>
                <c:pt idx="6">
                  <c:v>70.618986393835</c:v>
                </c:pt>
                <c:pt idx="7">
                  <c:v>71.25455727138046</c:v>
                </c:pt>
                <c:pt idx="8">
                  <c:v>70.75577537047883</c:v>
                </c:pt>
                <c:pt idx="9">
                  <c:v>65.51984799306521</c:v>
                </c:pt>
                <c:pt idx="10">
                  <c:v>62.24385559341196</c:v>
                </c:pt>
                <c:pt idx="11">
                  <c:v>66.0407307846101</c:v>
                </c:pt>
                <c:pt idx="12">
                  <c:v>64.7859568997025</c:v>
                </c:pt>
                <c:pt idx="13">
                  <c:v>61.35230118401824</c:v>
                </c:pt>
                <c:pt idx="14">
                  <c:v>61.22959658165022</c:v>
                </c:pt>
                <c:pt idx="15">
                  <c:v>62.14804053037501</c:v>
                </c:pt>
                <c:pt idx="16">
                  <c:v>63.95033370575584</c:v>
                </c:pt>
                <c:pt idx="17">
                  <c:v>64.07823437316735</c:v>
                </c:pt>
                <c:pt idx="18">
                  <c:v>64.46270377940635</c:v>
                </c:pt>
                <c:pt idx="19">
                  <c:v>62.9155988887006</c:v>
                </c:pt>
                <c:pt idx="20">
                  <c:v>60.96521532315151</c:v>
                </c:pt>
                <c:pt idx="21">
                  <c:v>64.07444130463027</c:v>
                </c:pt>
                <c:pt idx="22">
                  <c:v>74.8389474438095</c:v>
                </c:pt>
                <c:pt idx="23">
                  <c:v>76.41056534012966</c:v>
                </c:pt>
                <c:pt idx="24">
                  <c:v>83.89880074346225</c:v>
                </c:pt>
                <c:pt idx="25">
                  <c:v>84.06659834494928</c:v>
                </c:pt>
                <c:pt idx="26">
                  <c:v>75.23960551872948</c:v>
                </c:pt>
                <c:pt idx="27">
                  <c:v>80.88257593263263</c:v>
                </c:pt>
                <c:pt idx="28">
                  <c:v>88.88995094996512</c:v>
                </c:pt>
                <c:pt idx="29">
                  <c:v>92.44554898796373</c:v>
                </c:pt>
                <c:pt idx="30">
                  <c:v>100.7656483968797</c:v>
                </c:pt>
                <c:pt idx="31">
                  <c:v>110.338384994583</c:v>
                </c:pt>
                <c:pt idx="32">
                  <c:v>112.214137539492</c:v>
                </c:pt>
                <c:pt idx="33">
                  <c:v>130.6172560959683</c:v>
                </c:pt>
                <c:pt idx="34">
                  <c:v>136.7562671324803</c:v>
                </c:pt>
                <c:pt idx="35">
                  <c:v>153.98755679117</c:v>
                </c:pt>
                <c:pt idx="36">
                  <c:v>155.9893950294567</c:v>
                </c:pt>
                <c:pt idx="37">
                  <c:v>165.8167269163126</c:v>
                </c:pt>
                <c:pt idx="38">
                  <c:v>163.8269261933168</c:v>
                </c:pt>
                <c:pt idx="39">
                  <c:v>169.560868610083</c:v>
                </c:pt>
              </c:numCache>
            </c:numRef>
          </c:val>
          <c:smooth val="0"/>
        </c:ser>
        <c:ser>
          <c:idx val="3"/>
          <c:order val="3"/>
          <c:tx>
            <c:strRef>
              <c:f>'201052616136524531975LonnOgSyss'!$B$89</c:f>
              <c:strCache>
                <c:ptCount val="1"/>
                <c:pt idx="0">
                  <c:v>Forretningsmessig tjenesteyting</c:v>
                </c:pt>
              </c:strCache>
            </c:strRef>
          </c:tx>
          <c:marker>
            <c:symbol val="none"/>
          </c:marker>
          <c:cat>
            <c:strRef>
              <c:f>'201052616136524531975LonnOgSyss'!$C$85:$AP$85</c:f>
              <c:strCach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strCache>
            </c:strRef>
          </c:cat>
          <c:val>
            <c:numRef>
              <c:f>'201052616136524531975LonnOgSyss'!$C$89:$AP$89</c:f>
              <c:numCache>
                <c:formatCode>General</c:formatCode>
                <c:ptCount val="40"/>
                <c:pt idx="0">
                  <c:v>100.0</c:v>
                </c:pt>
                <c:pt idx="1">
                  <c:v>99.6</c:v>
                </c:pt>
                <c:pt idx="2">
                  <c:v>98.9028</c:v>
                </c:pt>
                <c:pt idx="3">
                  <c:v>100.0896336000005</c:v>
                </c:pt>
                <c:pt idx="4">
                  <c:v>100.590081768</c:v>
                </c:pt>
                <c:pt idx="5">
                  <c:v>104.311914793416</c:v>
                </c:pt>
                <c:pt idx="6">
                  <c:v>109.3188867034987</c:v>
                </c:pt>
                <c:pt idx="7">
                  <c:v>115.7687010190059</c:v>
                </c:pt>
                <c:pt idx="8">
                  <c:v>118.4313811424429</c:v>
                </c:pt>
                <c:pt idx="9">
                  <c:v>122.3396167201442</c:v>
                </c:pt>
                <c:pt idx="10">
                  <c:v>129.6799937233482</c:v>
                </c:pt>
                <c:pt idx="11">
                  <c:v>115.5448744075074</c:v>
                </c:pt>
                <c:pt idx="12">
                  <c:v>107.6878229477968</c:v>
                </c:pt>
                <c:pt idx="13">
                  <c:v>107.1493838330572</c:v>
                </c:pt>
                <c:pt idx="14">
                  <c:v>118.6143679031951</c:v>
                </c:pt>
                <c:pt idx="15">
                  <c:v>120.3935834217437</c:v>
                </c:pt>
                <c:pt idx="16">
                  <c:v>119.7916155046343</c:v>
                </c:pt>
                <c:pt idx="17">
                  <c:v>118.2343245030741</c:v>
                </c:pt>
                <c:pt idx="18">
                  <c:v>119.1801990990987</c:v>
                </c:pt>
                <c:pt idx="19">
                  <c:v>118.3459377054041</c:v>
                </c:pt>
                <c:pt idx="20">
                  <c:v>114.6772136365374</c:v>
                </c:pt>
                <c:pt idx="21">
                  <c:v>115.021245277447</c:v>
                </c:pt>
                <c:pt idx="22">
                  <c:v>113.7560115793951</c:v>
                </c:pt>
                <c:pt idx="23">
                  <c:v>115.6898637762448</c:v>
                </c:pt>
                <c:pt idx="24">
                  <c:v>116.0369333675735</c:v>
                </c:pt>
                <c:pt idx="25">
                  <c:v>116.2690072343087</c:v>
                </c:pt>
                <c:pt idx="26">
                  <c:v>116.9666212777145</c:v>
                </c:pt>
                <c:pt idx="27">
                  <c:v>119.0720204607134</c:v>
                </c:pt>
                <c:pt idx="28">
                  <c:v>120.7390287471634</c:v>
                </c:pt>
                <c:pt idx="29">
                  <c:v>124.3611996095793</c:v>
                </c:pt>
                <c:pt idx="30">
                  <c:v>126.4753400029404</c:v>
                </c:pt>
                <c:pt idx="31">
                  <c:v>132.4196809830793</c:v>
                </c:pt>
                <c:pt idx="32">
                  <c:v>135.0680746027409</c:v>
                </c:pt>
                <c:pt idx="33">
                  <c:v>140.6058656614503</c:v>
                </c:pt>
                <c:pt idx="34">
                  <c:v>140.8870773927778</c:v>
                </c:pt>
                <c:pt idx="35">
                  <c:v>143.4230447858461</c:v>
                </c:pt>
                <c:pt idx="36">
                  <c:v>131.375509023835</c:v>
                </c:pt>
                <c:pt idx="37">
                  <c:v>133.871643695288</c:v>
                </c:pt>
                <c:pt idx="38">
                  <c:v>128.9183928785623</c:v>
                </c:pt>
                <c:pt idx="39">
                  <c:v>125.8243514494768</c:v>
                </c:pt>
              </c:numCache>
            </c:numRef>
          </c:val>
          <c:smooth val="0"/>
        </c:ser>
        <c:ser>
          <c:idx val="4"/>
          <c:order val="4"/>
          <c:tx>
            <c:strRef>
              <c:f>'201052616136524531975LonnOgSyss'!$B$90</c:f>
              <c:strCache>
                <c:ptCount val="1"/>
                <c:pt idx="0">
                  <c:v>Industri</c:v>
                </c:pt>
              </c:strCache>
            </c:strRef>
          </c:tx>
          <c:marker>
            <c:symbol val="none"/>
          </c:marker>
          <c:cat>
            <c:strRef>
              <c:f>'201052616136524531975LonnOgSyss'!$C$85:$AP$85</c:f>
              <c:strCach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strCache>
            </c:strRef>
          </c:cat>
          <c:val>
            <c:numRef>
              <c:f>'201052616136524531975LonnOgSyss'!$C$90:$AP$90</c:f>
              <c:numCache>
                <c:formatCode>General</c:formatCode>
                <c:ptCount val="40"/>
                <c:pt idx="0">
                  <c:v>100.0</c:v>
                </c:pt>
                <c:pt idx="1">
                  <c:v>103.1</c:v>
                </c:pt>
                <c:pt idx="2">
                  <c:v>108.5643</c:v>
                </c:pt>
                <c:pt idx="3">
                  <c:v>115.0781579999999</c:v>
                </c:pt>
                <c:pt idx="4">
                  <c:v>119.4511280040002</c:v>
                </c:pt>
                <c:pt idx="5">
                  <c:v>118.3760678519633</c:v>
                </c:pt>
                <c:pt idx="6">
                  <c:v>121.0987174125578</c:v>
                </c:pt>
                <c:pt idx="7">
                  <c:v>122.9151981737475</c:v>
                </c:pt>
                <c:pt idx="8">
                  <c:v>125.2505869390487</c:v>
                </c:pt>
                <c:pt idx="9">
                  <c:v>134.3938797855993</c:v>
                </c:pt>
                <c:pt idx="10">
                  <c:v>132.1091838292423</c:v>
                </c:pt>
                <c:pt idx="11">
                  <c:v>131.1844195424411</c:v>
                </c:pt>
                <c:pt idx="12">
                  <c:v>136.5629807436795</c:v>
                </c:pt>
                <c:pt idx="13">
                  <c:v>140.9329961274785</c:v>
                </c:pt>
                <c:pt idx="14">
                  <c:v>149.8117748835082</c:v>
                </c:pt>
                <c:pt idx="15">
                  <c:v>154.7555634546639</c:v>
                </c:pt>
                <c:pt idx="16">
                  <c:v>152.2794744393869</c:v>
                </c:pt>
                <c:pt idx="17">
                  <c:v>159.2843302636012</c:v>
                </c:pt>
                <c:pt idx="18">
                  <c:v>157.5322026307016</c:v>
                </c:pt>
                <c:pt idx="19">
                  <c:v>161.6280398991</c:v>
                </c:pt>
                <c:pt idx="20">
                  <c:v>165.3454848167797</c:v>
                </c:pt>
                <c:pt idx="21">
                  <c:v>166.0068667560462</c:v>
                </c:pt>
                <c:pt idx="22">
                  <c:v>168.1649560238735</c:v>
                </c:pt>
                <c:pt idx="23">
                  <c:v>167.996791067851</c:v>
                </c:pt>
                <c:pt idx="24">
                  <c:v>167.8287942767832</c:v>
                </c:pt>
                <c:pt idx="25">
                  <c:v>165.8148487454618</c:v>
                </c:pt>
                <c:pt idx="26">
                  <c:v>170.7892942078256</c:v>
                </c:pt>
                <c:pt idx="27">
                  <c:v>171.1308727962395</c:v>
                </c:pt>
                <c:pt idx="28">
                  <c:v>166.681470103539</c:v>
                </c:pt>
                <c:pt idx="29">
                  <c:v>172.5153215571628</c:v>
                </c:pt>
                <c:pt idx="30">
                  <c:v>177.8632965254364</c:v>
                </c:pt>
                <c:pt idx="31">
                  <c:v>182.8434688281459</c:v>
                </c:pt>
                <c:pt idx="32">
                  <c:v>187.9630859553352</c:v>
                </c:pt>
                <c:pt idx="33">
                  <c:v>204.127911347497</c:v>
                </c:pt>
                <c:pt idx="34">
                  <c:v>216.1714581169962</c:v>
                </c:pt>
                <c:pt idx="35">
                  <c:v>223.737459151091</c:v>
                </c:pt>
                <c:pt idx="36">
                  <c:v>219.2627099680692</c:v>
                </c:pt>
                <c:pt idx="37">
                  <c:v>218.1663964182313</c:v>
                </c:pt>
                <c:pt idx="38">
                  <c:v>218.8208956074852</c:v>
                </c:pt>
                <c:pt idx="39">
                  <c:v>219.915000085521</c:v>
                </c:pt>
              </c:numCache>
            </c:numRef>
          </c:val>
          <c:smooth val="0"/>
        </c:ser>
        <c:dLbls>
          <c:showLegendKey val="0"/>
          <c:showVal val="0"/>
          <c:showCatName val="0"/>
          <c:showSerName val="0"/>
          <c:showPercent val="0"/>
          <c:showBubbleSize val="0"/>
        </c:dLbls>
        <c:marker val="1"/>
        <c:smooth val="0"/>
        <c:axId val="2119581960"/>
        <c:axId val="2119585016"/>
      </c:lineChart>
      <c:catAx>
        <c:axId val="2119581960"/>
        <c:scaling>
          <c:orientation val="minMax"/>
        </c:scaling>
        <c:delete val="0"/>
        <c:axPos val="b"/>
        <c:majorTickMark val="out"/>
        <c:minorTickMark val="none"/>
        <c:tickLblPos val="nextTo"/>
        <c:crossAx val="2119585016"/>
        <c:crosses val="autoZero"/>
        <c:auto val="1"/>
        <c:lblAlgn val="ctr"/>
        <c:lblOffset val="100"/>
        <c:noMultiLvlLbl val="0"/>
      </c:catAx>
      <c:valAx>
        <c:axId val="2119585016"/>
        <c:scaling>
          <c:orientation val="minMax"/>
        </c:scaling>
        <c:delete val="0"/>
        <c:axPos val="l"/>
        <c:majorGridlines/>
        <c:numFmt formatCode="General" sourceLinked="1"/>
        <c:majorTickMark val="out"/>
        <c:minorTickMark val="none"/>
        <c:tickLblPos val="nextTo"/>
        <c:crossAx val="2119581960"/>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'2010527103217874533556FoU4a'!$B$44</c:f>
              <c:strCache>
                <c:ptCount val="1"/>
                <c:pt idx="0">
                  <c:v>Kostnader industri</c:v>
                </c:pt>
              </c:strCache>
            </c:strRef>
          </c:tx>
          <c:marker>
            <c:symbol val="none"/>
          </c:marker>
          <c:cat>
            <c:strRef>
              <c:f>'2010527103217874533556FoU4a'!$C$43:$K$43</c:f>
              <c:strCache>
                <c:ptCount val="9"/>
                <c:pt idx="0">
                  <c:v>1995</c:v>
                </c:pt>
                <c:pt idx="1">
                  <c:v>1997</c:v>
                </c:pt>
                <c:pt idx="2">
                  <c:v>1999</c:v>
                </c:pt>
                <c:pt idx="3">
                  <c:v>2001</c:v>
                </c:pt>
                <c:pt idx="4">
                  <c:v>2002</c:v>
                </c:pt>
                <c:pt idx="5">
                  <c:v>2003</c:v>
                </c:pt>
                <c:pt idx="6">
                  <c:v>2005</c:v>
                </c:pt>
                <c:pt idx="7">
                  <c:v>2006</c:v>
                </c:pt>
                <c:pt idx="8">
                  <c:v>2007</c:v>
                </c:pt>
              </c:strCache>
            </c:strRef>
          </c:cat>
          <c:val>
            <c:numRef>
              <c:f>'2010527103217874533556FoU4a'!$C$44:$K$44</c:f>
              <c:numCache>
                <c:formatCode>General</c:formatCode>
                <c:ptCount val="9"/>
                <c:pt idx="0">
                  <c:v>58.66446893432686</c:v>
                </c:pt>
                <c:pt idx="1">
                  <c:v>52.44122965641886</c:v>
                </c:pt>
                <c:pt idx="2">
                  <c:v>49.69392033543024</c:v>
                </c:pt>
                <c:pt idx="3">
                  <c:v>52.80052641175807</c:v>
                </c:pt>
                <c:pt idx="4">
                  <c:v>51.90375420005201</c:v>
                </c:pt>
                <c:pt idx="5">
                  <c:v>53.07373247953937</c:v>
                </c:pt>
                <c:pt idx="6">
                  <c:v>49.13454982661673</c:v>
                </c:pt>
                <c:pt idx="7">
                  <c:v>48.59818604223818</c:v>
                </c:pt>
                <c:pt idx="8">
                  <c:v>47.56957029519552</c:v>
                </c:pt>
              </c:numCache>
            </c:numRef>
          </c:val>
          <c:smooth val="0"/>
        </c:ser>
        <c:ser>
          <c:idx val="1"/>
          <c:order val="1"/>
          <c:tx>
            <c:strRef>
              <c:f>'2010527103217874533556FoU4a'!$B$45</c:f>
              <c:strCache>
                <c:ptCount val="1"/>
                <c:pt idx="0">
                  <c:v>Offentlig finansiering industri</c:v>
                </c:pt>
              </c:strCache>
            </c:strRef>
          </c:tx>
          <c:marker>
            <c:symbol val="none"/>
          </c:marker>
          <c:cat>
            <c:strRef>
              <c:f>'2010527103217874533556FoU4a'!$C$43:$K$43</c:f>
              <c:strCache>
                <c:ptCount val="9"/>
                <c:pt idx="0">
                  <c:v>1995</c:v>
                </c:pt>
                <c:pt idx="1">
                  <c:v>1997</c:v>
                </c:pt>
                <c:pt idx="2">
                  <c:v>1999</c:v>
                </c:pt>
                <c:pt idx="3">
                  <c:v>2001</c:v>
                </c:pt>
                <c:pt idx="4">
                  <c:v>2002</c:v>
                </c:pt>
                <c:pt idx="5">
                  <c:v>2003</c:v>
                </c:pt>
                <c:pt idx="6">
                  <c:v>2005</c:v>
                </c:pt>
                <c:pt idx="7">
                  <c:v>2006</c:v>
                </c:pt>
                <c:pt idx="8">
                  <c:v>2007</c:v>
                </c:pt>
              </c:strCache>
            </c:strRef>
          </c:cat>
          <c:val>
            <c:numRef>
              <c:f>'2010527103217874533556FoU4a'!$C$45:$K$45</c:f>
              <c:numCache>
                <c:formatCode>General</c:formatCode>
                <c:ptCount val="9"/>
                <c:pt idx="0">
                  <c:v>69.8251672782211</c:v>
                </c:pt>
                <c:pt idx="1">
                  <c:v>72.78385197644947</c:v>
                </c:pt>
                <c:pt idx="2">
                  <c:v>77.91675210170175</c:v>
                </c:pt>
                <c:pt idx="3">
                  <c:v>58.64903502501788</c:v>
                </c:pt>
                <c:pt idx="4">
                  <c:v>62.3707622024525</c:v>
                </c:pt>
                <c:pt idx="5">
                  <c:v>67.84140969162996</c:v>
                </c:pt>
                <c:pt idx="6">
                  <c:v>62.73270108886548</c:v>
                </c:pt>
                <c:pt idx="7">
                  <c:v>70.6262316619225</c:v>
                </c:pt>
                <c:pt idx="8">
                  <c:v>57.7799321376636</c:v>
                </c:pt>
              </c:numCache>
            </c:numRef>
          </c:val>
          <c:smooth val="0"/>
        </c:ser>
        <c:ser>
          <c:idx val="2"/>
          <c:order val="2"/>
          <c:tx>
            <c:strRef>
              <c:f>'2010527103217874533556FoU4a'!$B$46</c:f>
              <c:strCache>
                <c:ptCount val="1"/>
                <c:pt idx="0">
                  <c:v>Kostnader tjenester</c:v>
                </c:pt>
              </c:strCache>
            </c:strRef>
          </c:tx>
          <c:marker>
            <c:symbol val="none"/>
          </c:marker>
          <c:cat>
            <c:strRef>
              <c:f>'2010527103217874533556FoU4a'!$C$43:$K$43</c:f>
              <c:strCache>
                <c:ptCount val="9"/>
                <c:pt idx="0">
                  <c:v>1995</c:v>
                </c:pt>
                <c:pt idx="1">
                  <c:v>1997</c:v>
                </c:pt>
                <c:pt idx="2">
                  <c:v>1999</c:v>
                </c:pt>
                <c:pt idx="3">
                  <c:v>2001</c:v>
                </c:pt>
                <c:pt idx="4">
                  <c:v>2002</c:v>
                </c:pt>
                <c:pt idx="5">
                  <c:v>2003</c:v>
                </c:pt>
                <c:pt idx="6">
                  <c:v>2005</c:v>
                </c:pt>
                <c:pt idx="7">
                  <c:v>2006</c:v>
                </c:pt>
                <c:pt idx="8">
                  <c:v>2007</c:v>
                </c:pt>
              </c:strCache>
            </c:strRef>
          </c:cat>
          <c:val>
            <c:numRef>
              <c:f>'2010527103217874533556FoU4a'!$C$46:$K$46</c:f>
              <c:numCache>
                <c:formatCode>General</c:formatCode>
                <c:ptCount val="9"/>
                <c:pt idx="0">
                  <c:v>31.16375376316255</c:v>
                </c:pt>
                <c:pt idx="1">
                  <c:v>38.89050924575628</c:v>
                </c:pt>
                <c:pt idx="2">
                  <c:v>38.94444444444371</c:v>
                </c:pt>
                <c:pt idx="3">
                  <c:v>36.3350959670834</c:v>
                </c:pt>
                <c:pt idx="4">
                  <c:v>37.31745929180599</c:v>
                </c:pt>
                <c:pt idx="5">
                  <c:v>35.7799526604392</c:v>
                </c:pt>
                <c:pt idx="6">
                  <c:v>41.37225720841917</c:v>
                </c:pt>
                <c:pt idx="7">
                  <c:v>42.11414020764629</c:v>
                </c:pt>
                <c:pt idx="8">
                  <c:v>42.17309008900165</c:v>
                </c:pt>
              </c:numCache>
            </c:numRef>
          </c:val>
          <c:smooth val="0"/>
        </c:ser>
        <c:ser>
          <c:idx val="3"/>
          <c:order val="3"/>
          <c:tx>
            <c:strRef>
              <c:f>'2010527103217874533556FoU4a'!$B$47</c:f>
              <c:strCache>
                <c:ptCount val="1"/>
                <c:pt idx="0">
                  <c:v>Offentlig finansiering tjenester</c:v>
                </c:pt>
              </c:strCache>
            </c:strRef>
          </c:tx>
          <c:marker>
            <c:symbol val="none"/>
          </c:marker>
          <c:cat>
            <c:strRef>
              <c:f>'2010527103217874533556FoU4a'!$C$43:$K$43</c:f>
              <c:strCache>
                <c:ptCount val="9"/>
                <c:pt idx="0">
                  <c:v>1995</c:v>
                </c:pt>
                <c:pt idx="1">
                  <c:v>1997</c:v>
                </c:pt>
                <c:pt idx="2">
                  <c:v>1999</c:v>
                </c:pt>
                <c:pt idx="3">
                  <c:v>2001</c:v>
                </c:pt>
                <c:pt idx="4">
                  <c:v>2002</c:v>
                </c:pt>
                <c:pt idx="5">
                  <c:v>2003</c:v>
                </c:pt>
                <c:pt idx="6">
                  <c:v>2005</c:v>
                </c:pt>
                <c:pt idx="7">
                  <c:v>2006</c:v>
                </c:pt>
                <c:pt idx="8">
                  <c:v>2007</c:v>
                </c:pt>
              </c:strCache>
            </c:strRef>
          </c:cat>
          <c:val>
            <c:numRef>
              <c:f>'2010527103217874533556FoU4a'!$C$47:$K$47</c:f>
              <c:numCache>
                <c:formatCode>General</c:formatCode>
                <c:ptCount val="9"/>
                <c:pt idx="0">
                  <c:v>27.97323548456701</c:v>
                </c:pt>
                <c:pt idx="1">
                  <c:v>23.51555929352368</c:v>
                </c:pt>
                <c:pt idx="2">
                  <c:v>20.23785113799496</c:v>
                </c:pt>
                <c:pt idx="3">
                  <c:v>36.94305456278224</c:v>
                </c:pt>
                <c:pt idx="4">
                  <c:v>33.99855734551601</c:v>
                </c:pt>
                <c:pt idx="5">
                  <c:v>26.67086217747013</c:v>
                </c:pt>
                <c:pt idx="6">
                  <c:v>31.77028451001054</c:v>
                </c:pt>
                <c:pt idx="7">
                  <c:v>25.70615283555943</c:v>
                </c:pt>
                <c:pt idx="8">
                  <c:v>34.23412506059137</c:v>
                </c:pt>
              </c:numCache>
            </c:numRef>
          </c:val>
          <c:smooth val="0"/>
        </c:ser>
        <c:dLbls>
          <c:showLegendKey val="0"/>
          <c:showVal val="0"/>
          <c:showCatName val="0"/>
          <c:showSerName val="0"/>
          <c:showPercent val="0"/>
          <c:showBubbleSize val="0"/>
        </c:dLbls>
        <c:marker val="1"/>
        <c:smooth val="0"/>
        <c:axId val="2146136328"/>
        <c:axId val="2146139448"/>
      </c:lineChart>
      <c:catAx>
        <c:axId val="2146136328"/>
        <c:scaling>
          <c:orientation val="minMax"/>
        </c:scaling>
        <c:delete val="0"/>
        <c:axPos val="b"/>
        <c:majorTickMark val="out"/>
        <c:minorTickMark val="none"/>
        <c:tickLblPos val="nextTo"/>
        <c:crossAx val="2146139448"/>
        <c:crosses val="autoZero"/>
        <c:auto val="1"/>
        <c:lblAlgn val="ctr"/>
        <c:lblOffset val="100"/>
        <c:noMultiLvlLbl val="0"/>
      </c:catAx>
      <c:valAx>
        <c:axId val="2146139448"/>
        <c:scaling>
          <c:orientation val="minMax"/>
        </c:scaling>
        <c:delete val="0"/>
        <c:axPos val="l"/>
        <c:majorGridlines/>
        <c:numFmt formatCode="General" sourceLinked="1"/>
        <c:majorTickMark val="out"/>
        <c:minorTickMark val="none"/>
        <c:tickLblPos val="nextTo"/>
        <c:crossAx val="2146136328"/>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'201052616136524531975LonnOgSyss'!$B$86</c:f>
              <c:strCache>
                <c:ptCount val="1"/>
                <c:pt idx="0">
                  <c:v>Varehandel</c:v>
                </c:pt>
              </c:strCache>
            </c:strRef>
          </c:tx>
          <c:marker>
            <c:symbol val="none"/>
          </c:marker>
          <c:cat>
            <c:strRef>
              <c:f>'201052616136524531975LonnOgSyss'!$C$85:$AP$85</c:f>
              <c:strCach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strCache>
            </c:strRef>
          </c:cat>
          <c:val>
            <c:numRef>
              <c:f>'201052616136524531975LonnOgSyss'!$C$86:$AP$86</c:f>
              <c:numCache>
                <c:formatCode>General</c:formatCode>
                <c:ptCount val="40"/>
                <c:pt idx="0">
                  <c:v>100.0</c:v>
                </c:pt>
                <c:pt idx="1">
                  <c:v>110.1</c:v>
                </c:pt>
                <c:pt idx="2">
                  <c:v>118.6878</c:v>
                </c:pt>
                <c:pt idx="3">
                  <c:v>121.654995</c:v>
                </c:pt>
                <c:pt idx="4">
                  <c:v>135.8886294150025</c:v>
                </c:pt>
                <c:pt idx="5">
                  <c:v>145.8084993622981</c:v>
                </c:pt>
                <c:pt idx="6">
                  <c:v>151.932456335513</c:v>
                </c:pt>
                <c:pt idx="7">
                  <c:v>159.3771466959514</c:v>
                </c:pt>
                <c:pt idx="8">
                  <c:v>158.4208838157771</c:v>
                </c:pt>
                <c:pt idx="9">
                  <c:v>172.5203424753814</c:v>
                </c:pt>
                <c:pt idx="10">
                  <c:v>179.0761154894442</c:v>
                </c:pt>
                <c:pt idx="11">
                  <c:v>181.0459527598257</c:v>
                </c:pt>
                <c:pt idx="12">
                  <c:v>187.0204692009024</c:v>
                </c:pt>
                <c:pt idx="13">
                  <c:v>192.2570423385276</c:v>
                </c:pt>
                <c:pt idx="14">
                  <c:v>199.7550669897302</c:v>
                </c:pt>
                <c:pt idx="15">
                  <c:v>220.1300838226827</c:v>
                </c:pt>
                <c:pt idx="16">
                  <c:v>224.5326854991349</c:v>
                </c:pt>
                <c:pt idx="17">
                  <c:v>230.8196006931095</c:v>
                </c:pt>
                <c:pt idx="18">
                  <c:v>221.5868166653877</c:v>
                </c:pt>
                <c:pt idx="19">
                  <c:v>222.9163375653803</c:v>
                </c:pt>
                <c:pt idx="20">
                  <c:v>229.157995017212</c:v>
                </c:pt>
                <c:pt idx="21">
                  <c:v>233.0536809325032</c:v>
                </c:pt>
                <c:pt idx="22">
                  <c:v>241.6766671270055</c:v>
                </c:pt>
                <c:pt idx="23">
                  <c:v>256.6606204888802</c:v>
                </c:pt>
                <c:pt idx="24">
                  <c:v>272.0602577182116</c:v>
                </c:pt>
                <c:pt idx="25">
                  <c:v>284.8470898309723</c:v>
                </c:pt>
                <c:pt idx="26">
                  <c:v>316.7499638920378</c:v>
                </c:pt>
                <c:pt idx="27">
                  <c:v>337.6554615089121</c:v>
                </c:pt>
                <c:pt idx="28">
                  <c:v>365.3432093526426</c:v>
                </c:pt>
                <c:pt idx="29">
                  <c:v>368.9966414461645</c:v>
                </c:pt>
                <c:pt idx="30">
                  <c:v>398.885369403309</c:v>
                </c:pt>
                <c:pt idx="31">
                  <c:v>426.8073452615405</c:v>
                </c:pt>
                <c:pt idx="32">
                  <c:v>439.1847582741251</c:v>
                </c:pt>
                <c:pt idx="33">
                  <c:v>458.9480723964607</c:v>
                </c:pt>
                <c:pt idx="34">
                  <c:v>477.7649433647193</c:v>
                </c:pt>
                <c:pt idx="35">
                  <c:v>494.486716382473</c:v>
                </c:pt>
                <c:pt idx="36">
                  <c:v>587.450219062387</c:v>
                </c:pt>
                <c:pt idx="37">
                  <c:v>632.6838859302035</c:v>
                </c:pt>
                <c:pt idx="38">
                  <c:v>619.3975243256564</c:v>
                </c:pt>
                <c:pt idx="39">
                  <c:v>617.5393317526835</c:v>
                </c:pt>
              </c:numCache>
            </c:numRef>
          </c:val>
          <c:smooth val="0"/>
        </c:ser>
        <c:ser>
          <c:idx val="1"/>
          <c:order val="1"/>
          <c:tx>
            <c:strRef>
              <c:f>'201052616136524531975LonnOgSyss'!$B$87</c:f>
              <c:strCache>
                <c:ptCount val="1"/>
                <c:pt idx="0">
                  <c:v>Post og telekommunikasjon</c:v>
                </c:pt>
              </c:strCache>
            </c:strRef>
          </c:tx>
          <c:marker>
            <c:symbol val="none"/>
          </c:marker>
          <c:cat>
            <c:strRef>
              <c:f>'201052616136524531975LonnOgSyss'!$C$85:$AP$85</c:f>
              <c:strCach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strCache>
            </c:strRef>
          </c:cat>
          <c:val>
            <c:numRef>
              <c:f>'201052616136524531975LonnOgSyss'!$C$87:$AP$87</c:f>
              <c:numCache>
                <c:formatCode>General</c:formatCode>
                <c:ptCount val="40"/>
                <c:pt idx="0">
                  <c:v>100.0</c:v>
                </c:pt>
                <c:pt idx="1">
                  <c:v>105.8</c:v>
                </c:pt>
                <c:pt idx="2">
                  <c:v>107.1753999999993</c:v>
                </c:pt>
                <c:pt idx="3">
                  <c:v>105.2462428</c:v>
                </c:pt>
                <c:pt idx="4">
                  <c:v>104.5095191004</c:v>
                </c:pt>
                <c:pt idx="5">
                  <c:v>108.689899864416</c:v>
                </c:pt>
                <c:pt idx="6">
                  <c:v>114.6678443569581</c:v>
                </c:pt>
                <c:pt idx="7">
                  <c:v>109.0491199834687</c:v>
                </c:pt>
                <c:pt idx="8">
                  <c:v>111.6662988630711</c:v>
                </c:pt>
                <c:pt idx="9">
                  <c:v>120.8229353698429</c:v>
                </c:pt>
                <c:pt idx="10">
                  <c:v>113.815205118392</c:v>
                </c:pt>
                <c:pt idx="11">
                  <c:v>119.6197805794287</c:v>
                </c:pt>
                <c:pt idx="12">
                  <c:v>121.1748377269615</c:v>
                </c:pt>
                <c:pt idx="13">
                  <c:v>132.5652724732971</c:v>
                </c:pt>
                <c:pt idx="14">
                  <c:v>142.2425373638463</c:v>
                </c:pt>
                <c:pt idx="15">
                  <c:v>143.949447812217</c:v>
                </c:pt>
                <c:pt idx="16">
                  <c:v>152.010616889698</c:v>
                </c:pt>
                <c:pt idx="17">
                  <c:v>157.9390309483962</c:v>
                </c:pt>
                <c:pt idx="18">
                  <c:v>172.9432388884963</c:v>
                </c:pt>
                <c:pt idx="19">
                  <c:v>185.9139818051308</c:v>
                </c:pt>
                <c:pt idx="20">
                  <c:v>208.03774563994</c:v>
                </c:pt>
                <c:pt idx="21">
                  <c:v>241.9478981792518</c:v>
                </c:pt>
                <c:pt idx="22">
                  <c:v>272.6752812480168</c:v>
                </c:pt>
                <c:pt idx="23">
                  <c:v>292.85325206037</c:v>
                </c:pt>
                <c:pt idx="24">
                  <c:v>313.6458329566563</c:v>
                </c:pt>
                <c:pt idx="25">
                  <c:v>323.6824996112693</c:v>
                </c:pt>
                <c:pt idx="26">
                  <c:v>356.0507495723963</c:v>
                </c:pt>
                <c:pt idx="27">
                  <c:v>434.0258637287523</c:v>
                </c:pt>
                <c:pt idx="28">
                  <c:v>495.6575363782335</c:v>
                </c:pt>
                <c:pt idx="29">
                  <c:v>587.3541806082068</c:v>
                </c:pt>
                <c:pt idx="30">
                  <c:v>599.6886184009791</c:v>
                </c:pt>
                <c:pt idx="31">
                  <c:v>663.8553005698845</c:v>
                </c:pt>
                <c:pt idx="32">
                  <c:v>776.710701666774</c:v>
                </c:pt>
                <c:pt idx="33">
                  <c:v>931.2761312984505</c:v>
                </c:pt>
                <c:pt idx="34">
                  <c:v>1045.82309544816</c:v>
                </c:pt>
                <c:pt idx="35">
                  <c:v>1063.602088070778</c:v>
                </c:pt>
                <c:pt idx="36">
                  <c:v>1242.287238866669</c:v>
                </c:pt>
                <c:pt idx="37">
                  <c:v>1257.19468573307</c:v>
                </c:pt>
                <c:pt idx="38">
                  <c:v>1250.908712304404</c:v>
                </c:pt>
                <c:pt idx="39">
                  <c:v>1374.74867482254</c:v>
                </c:pt>
              </c:numCache>
            </c:numRef>
          </c:val>
          <c:smooth val="0"/>
        </c:ser>
        <c:ser>
          <c:idx val="2"/>
          <c:order val="2"/>
          <c:tx>
            <c:strRef>
              <c:f>'201052616136524531975LonnOgSyss'!$B$88</c:f>
              <c:strCache>
                <c:ptCount val="1"/>
                <c:pt idx="0">
                  <c:v>Finansiell tjenesteyting</c:v>
                </c:pt>
              </c:strCache>
            </c:strRef>
          </c:tx>
          <c:marker>
            <c:symbol val="none"/>
          </c:marker>
          <c:cat>
            <c:strRef>
              <c:f>'201052616136524531975LonnOgSyss'!$C$85:$AP$85</c:f>
              <c:strCach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strCache>
            </c:strRef>
          </c:cat>
          <c:val>
            <c:numRef>
              <c:f>'201052616136524531975LonnOgSyss'!$C$88:$AP$88</c:f>
              <c:numCache>
                <c:formatCode>General</c:formatCode>
                <c:ptCount val="40"/>
                <c:pt idx="0">
                  <c:v>100.0</c:v>
                </c:pt>
                <c:pt idx="1">
                  <c:v>86.0</c:v>
                </c:pt>
                <c:pt idx="2">
                  <c:v>78.77599999999998</c:v>
                </c:pt>
                <c:pt idx="3">
                  <c:v>77.12170399999998</c:v>
                </c:pt>
                <c:pt idx="4">
                  <c:v>72.03167153599995</c:v>
                </c:pt>
                <c:pt idx="5">
                  <c:v>69.43853136070395</c:v>
                </c:pt>
                <c:pt idx="6">
                  <c:v>70.618986393835</c:v>
                </c:pt>
                <c:pt idx="7">
                  <c:v>71.25455727138046</c:v>
                </c:pt>
                <c:pt idx="8">
                  <c:v>70.75577537047877</c:v>
                </c:pt>
                <c:pt idx="9">
                  <c:v>65.51984799306521</c:v>
                </c:pt>
                <c:pt idx="10">
                  <c:v>62.24385559341196</c:v>
                </c:pt>
                <c:pt idx="11">
                  <c:v>66.0407307846101</c:v>
                </c:pt>
                <c:pt idx="12">
                  <c:v>64.7859568997025</c:v>
                </c:pt>
                <c:pt idx="13">
                  <c:v>61.35230118401824</c:v>
                </c:pt>
                <c:pt idx="14">
                  <c:v>61.22959658165022</c:v>
                </c:pt>
                <c:pt idx="15">
                  <c:v>62.14804053037501</c:v>
                </c:pt>
                <c:pt idx="16">
                  <c:v>63.95033370575584</c:v>
                </c:pt>
                <c:pt idx="17">
                  <c:v>64.07823437316735</c:v>
                </c:pt>
                <c:pt idx="18">
                  <c:v>64.46270377940635</c:v>
                </c:pt>
                <c:pt idx="19">
                  <c:v>62.9155988887006</c:v>
                </c:pt>
                <c:pt idx="20">
                  <c:v>60.96521532315153</c:v>
                </c:pt>
                <c:pt idx="21">
                  <c:v>64.07444130463023</c:v>
                </c:pt>
                <c:pt idx="22">
                  <c:v>74.8389474438095</c:v>
                </c:pt>
                <c:pt idx="23">
                  <c:v>76.41056534012966</c:v>
                </c:pt>
                <c:pt idx="24">
                  <c:v>83.89880074346225</c:v>
                </c:pt>
                <c:pt idx="25">
                  <c:v>84.06659834494928</c:v>
                </c:pt>
                <c:pt idx="26">
                  <c:v>75.23960551872948</c:v>
                </c:pt>
                <c:pt idx="27">
                  <c:v>80.8825759326326</c:v>
                </c:pt>
                <c:pt idx="28">
                  <c:v>88.88995094996512</c:v>
                </c:pt>
                <c:pt idx="29">
                  <c:v>92.44554898796373</c:v>
                </c:pt>
                <c:pt idx="30">
                  <c:v>100.7656483968797</c:v>
                </c:pt>
                <c:pt idx="31">
                  <c:v>110.338384994583</c:v>
                </c:pt>
                <c:pt idx="32">
                  <c:v>112.214137539492</c:v>
                </c:pt>
                <c:pt idx="33">
                  <c:v>130.6172560959683</c:v>
                </c:pt>
                <c:pt idx="34">
                  <c:v>136.7562671324803</c:v>
                </c:pt>
                <c:pt idx="35">
                  <c:v>153.98755679117</c:v>
                </c:pt>
                <c:pt idx="36">
                  <c:v>155.9893950294567</c:v>
                </c:pt>
                <c:pt idx="37">
                  <c:v>165.8167269163126</c:v>
                </c:pt>
                <c:pt idx="38">
                  <c:v>163.8269261933168</c:v>
                </c:pt>
                <c:pt idx="39">
                  <c:v>169.560868610083</c:v>
                </c:pt>
              </c:numCache>
            </c:numRef>
          </c:val>
          <c:smooth val="0"/>
        </c:ser>
        <c:ser>
          <c:idx val="3"/>
          <c:order val="3"/>
          <c:tx>
            <c:strRef>
              <c:f>'201052616136524531975LonnOgSyss'!$B$89</c:f>
              <c:strCache>
                <c:ptCount val="1"/>
                <c:pt idx="0">
                  <c:v>Forretningsmessig tjenesteyting</c:v>
                </c:pt>
              </c:strCache>
            </c:strRef>
          </c:tx>
          <c:marker>
            <c:symbol val="none"/>
          </c:marker>
          <c:cat>
            <c:strRef>
              <c:f>'201052616136524531975LonnOgSyss'!$C$85:$AP$85</c:f>
              <c:strCach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strCache>
            </c:strRef>
          </c:cat>
          <c:val>
            <c:numRef>
              <c:f>'201052616136524531975LonnOgSyss'!$C$89:$AP$89</c:f>
              <c:numCache>
                <c:formatCode>General</c:formatCode>
                <c:ptCount val="40"/>
                <c:pt idx="0">
                  <c:v>100.0</c:v>
                </c:pt>
                <c:pt idx="1">
                  <c:v>99.6</c:v>
                </c:pt>
                <c:pt idx="2">
                  <c:v>98.9028</c:v>
                </c:pt>
                <c:pt idx="3">
                  <c:v>100.0896336000005</c:v>
                </c:pt>
                <c:pt idx="4">
                  <c:v>100.590081768</c:v>
                </c:pt>
                <c:pt idx="5">
                  <c:v>104.311914793416</c:v>
                </c:pt>
                <c:pt idx="6">
                  <c:v>109.3188867034986</c:v>
                </c:pt>
                <c:pt idx="7">
                  <c:v>115.7687010190059</c:v>
                </c:pt>
                <c:pt idx="8">
                  <c:v>118.4313811424429</c:v>
                </c:pt>
                <c:pt idx="9">
                  <c:v>122.3396167201442</c:v>
                </c:pt>
                <c:pt idx="10">
                  <c:v>129.679993723348</c:v>
                </c:pt>
                <c:pt idx="11">
                  <c:v>115.5448744075074</c:v>
                </c:pt>
                <c:pt idx="12">
                  <c:v>107.6878229477968</c:v>
                </c:pt>
                <c:pt idx="13">
                  <c:v>107.1493838330572</c:v>
                </c:pt>
                <c:pt idx="14">
                  <c:v>118.6143679031951</c:v>
                </c:pt>
                <c:pt idx="15">
                  <c:v>120.3935834217438</c:v>
                </c:pt>
                <c:pt idx="16">
                  <c:v>119.7916155046343</c:v>
                </c:pt>
                <c:pt idx="17">
                  <c:v>118.2343245030741</c:v>
                </c:pt>
                <c:pt idx="18">
                  <c:v>119.1801990990987</c:v>
                </c:pt>
                <c:pt idx="19">
                  <c:v>118.345937705404</c:v>
                </c:pt>
                <c:pt idx="20">
                  <c:v>114.6772136365374</c:v>
                </c:pt>
                <c:pt idx="21">
                  <c:v>115.021245277447</c:v>
                </c:pt>
                <c:pt idx="22">
                  <c:v>113.7560115793951</c:v>
                </c:pt>
                <c:pt idx="23">
                  <c:v>115.6898637762448</c:v>
                </c:pt>
                <c:pt idx="24">
                  <c:v>116.0369333675735</c:v>
                </c:pt>
                <c:pt idx="25">
                  <c:v>116.2690072343087</c:v>
                </c:pt>
                <c:pt idx="26">
                  <c:v>116.9666212777145</c:v>
                </c:pt>
                <c:pt idx="27">
                  <c:v>119.0720204607134</c:v>
                </c:pt>
                <c:pt idx="28">
                  <c:v>120.7390287471634</c:v>
                </c:pt>
                <c:pt idx="29">
                  <c:v>124.3611996095793</c:v>
                </c:pt>
                <c:pt idx="30">
                  <c:v>126.4753400029403</c:v>
                </c:pt>
                <c:pt idx="31">
                  <c:v>132.4196809830793</c:v>
                </c:pt>
                <c:pt idx="32">
                  <c:v>135.0680746027409</c:v>
                </c:pt>
                <c:pt idx="33">
                  <c:v>140.6058656614503</c:v>
                </c:pt>
                <c:pt idx="34">
                  <c:v>140.887077392778</c:v>
                </c:pt>
                <c:pt idx="35">
                  <c:v>143.4230447858461</c:v>
                </c:pt>
                <c:pt idx="36">
                  <c:v>131.375509023835</c:v>
                </c:pt>
                <c:pt idx="37">
                  <c:v>133.871643695288</c:v>
                </c:pt>
                <c:pt idx="38">
                  <c:v>128.9183928785623</c:v>
                </c:pt>
                <c:pt idx="39">
                  <c:v>125.8243514494768</c:v>
                </c:pt>
              </c:numCache>
            </c:numRef>
          </c:val>
          <c:smooth val="0"/>
        </c:ser>
        <c:ser>
          <c:idx val="4"/>
          <c:order val="4"/>
          <c:tx>
            <c:strRef>
              <c:f>'201052616136524531975LonnOgSyss'!$B$90</c:f>
              <c:strCache>
                <c:ptCount val="1"/>
                <c:pt idx="0">
                  <c:v>Industri</c:v>
                </c:pt>
              </c:strCache>
            </c:strRef>
          </c:tx>
          <c:marker>
            <c:symbol val="none"/>
          </c:marker>
          <c:cat>
            <c:strRef>
              <c:f>'201052616136524531975LonnOgSyss'!$C$85:$AP$85</c:f>
              <c:strCach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strCache>
            </c:strRef>
          </c:cat>
          <c:val>
            <c:numRef>
              <c:f>'201052616136524531975LonnOgSyss'!$C$90:$AP$90</c:f>
              <c:numCache>
                <c:formatCode>General</c:formatCode>
                <c:ptCount val="40"/>
                <c:pt idx="0">
                  <c:v>100.0</c:v>
                </c:pt>
                <c:pt idx="1">
                  <c:v>103.1</c:v>
                </c:pt>
                <c:pt idx="2">
                  <c:v>108.5643</c:v>
                </c:pt>
                <c:pt idx="3">
                  <c:v>115.0781579999999</c:v>
                </c:pt>
                <c:pt idx="4">
                  <c:v>119.4511280040002</c:v>
                </c:pt>
                <c:pt idx="5">
                  <c:v>118.3760678519632</c:v>
                </c:pt>
                <c:pt idx="6">
                  <c:v>121.0987174125578</c:v>
                </c:pt>
                <c:pt idx="7">
                  <c:v>122.9151981737475</c:v>
                </c:pt>
                <c:pt idx="8">
                  <c:v>125.2505869390487</c:v>
                </c:pt>
                <c:pt idx="9">
                  <c:v>134.3938797855993</c:v>
                </c:pt>
                <c:pt idx="10">
                  <c:v>132.1091838292421</c:v>
                </c:pt>
                <c:pt idx="11">
                  <c:v>131.1844195424411</c:v>
                </c:pt>
                <c:pt idx="12">
                  <c:v>136.5629807436795</c:v>
                </c:pt>
                <c:pt idx="13">
                  <c:v>140.9329961274786</c:v>
                </c:pt>
                <c:pt idx="14">
                  <c:v>149.8117748835082</c:v>
                </c:pt>
                <c:pt idx="15">
                  <c:v>154.7555634546639</c:v>
                </c:pt>
                <c:pt idx="16">
                  <c:v>152.2794744393867</c:v>
                </c:pt>
                <c:pt idx="17">
                  <c:v>159.2843302636012</c:v>
                </c:pt>
                <c:pt idx="18">
                  <c:v>157.5322026307016</c:v>
                </c:pt>
                <c:pt idx="19">
                  <c:v>161.6280398991</c:v>
                </c:pt>
                <c:pt idx="20">
                  <c:v>165.3454848167797</c:v>
                </c:pt>
                <c:pt idx="21">
                  <c:v>166.0068667560462</c:v>
                </c:pt>
                <c:pt idx="22">
                  <c:v>168.1649560238734</c:v>
                </c:pt>
                <c:pt idx="23">
                  <c:v>167.996791067851</c:v>
                </c:pt>
                <c:pt idx="24">
                  <c:v>167.8287942767832</c:v>
                </c:pt>
                <c:pt idx="25">
                  <c:v>165.8148487454618</c:v>
                </c:pt>
                <c:pt idx="26">
                  <c:v>170.7892942078256</c:v>
                </c:pt>
                <c:pt idx="27">
                  <c:v>171.1308727962395</c:v>
                </c:pt>
                <c:pt idx="28">
                  <c:v>166.681470103539</c:v>
                </c:pt>
                <c:pt idx="29">
                  <c:v>172.5153215571628</c:v>
                </c:pt>
                <c:pt idx="30">
                  <c:v>177.8632965254364</c:v>
                </c:pt>
                <c:pt idx="31">
                  <c:v>182.8434688281459</c:v>
                </c:pt>
                <c:pt idx="32">
                  <c:v>187.9630859553352</c:v>
                </c:pt>
                <c:pt idx="33">
                  <c:v>204.127911347497</c:v>
                </c:pt>
                <c:pt idx="34">
                  <c:v>216.1714581169962</c:v>
                </c:pt>
                <c:pt idx="35">
                  <c:v>223.737459151091</c:v>
                </c:pt>
                <c:pt idx="36">
                  <c:v>219.2627099680692</c:v>
                </c:pt>
                <c:pt idx="37">
                  <c:v>218.1663964182314</c:v>
                </c:pt>
                <c:pt idx="38">
                  <c:v>218.8208956074852</c:v>
                </c:pt>
                <c:pt idx="39">
                  <c:v>219.915000085521</c:v>
                </c:pt>
              </c:numCache>
            </c:numRef>
          </c:val>
          <c:smooth val="0"/>
        </c:ser>
        <c:dLbls>
          <c:showLegendKey val="0"/>
          <c:showVal val="0"/>
          <c:showCatName val="0"/>
          <c:showSerName val="0"/>
          <c:showPercent val="0"/>
          <c:showBubbleSize val="0"/>
        </c:dLbls>
        <c:marker val="1"/>
        <c:smooth val="0"/>
        <c:axId val="2094456136"/>
        <c:axId val="2094401464"/>
      </c:lineChart>
      <c:catAx>
        <c:axId val="2094456136"/>
        <c:scaling>
          <c:orientation val="minMax"/>
        </c:scaling>
        <c:delete val="0"/>
        <c:axPos val="b"/>
        <c:majorTickMark val="out"/>
        <c:minorTickMark val="none"/>
        <c:tickLblPos val="nextTo"/>
        <c:crossAx val="2094401464"/>
        <c:crosses val="autoZero"/>
        <c:auto val="1"/>
        <c:lblAlgn val="ctr"/>
        <c:lblOffset val="100"/>
        <c:noMultiLvlLbl val="0"/>
      </c:catAx>
      <c:valAx>
        <c:axId val="2094401464"/>
        <c:scaling>
          <c:orientation val="minMax"/>
        </c:scaling>
        <c:delete val="0"/>
        <c:axPos val="l"/>
        <c:majorGridlines/>
        <c:numFmt formatCode="General" sourceLinked="1"/>
        <c:majorTickMark val="out"/>
        <c:minorTickMark val="none"/>
        <c:tickLblPos val="nextTo"/>
        <c:crossAx val="2094456136"/>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'201052616136524531975LonnOgSyss'!$B$86</c:f>
              <c:strCache>
                <c:ptCount val="1"/>
                <c:pt idx="0">
                  <c:v>Varehandel</c:v>
                </c:pt>
              </c:strCache>
            </c:strRef>
          </c:tx>
          <c:marker>
            <c:symbol val="none"/>
          </c:marker>
          <c:cat>
            <c:strRef>
              <c:f>'201052616136524531975LonnOgSyss'!$C$85:$AP$85</c:f>
              <c:strCach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strCache>
            </c:strRef>
          </c:cat>
          <c:val>
            <c:numRef>
              <c:f>'201052616136524531975LonnOgSyss'!$C$86:$AP$86</c:f>
              <c:numCache>
                <c:formatCode>General</c:formatCode>
                <c:ptCount val="40"/>
                <c:pt idx="0">
                  <c:v>100.0</c:v>
                </c:pt>
                <c:pt idx="1">
                  <c:v>110.1</c:v>
                </c:pt>
                <c:pt idx="2">
                  <c:v>118.6878</c:v>
                </c:pt>
                <c:pt idx="3">
                  <c:v>121.654995</c:v>
                </c:pt>
                <c:pt idx="4">
                  <c:v>135.8886294150026</c:v>
                </c:pt>
                <c:pt idx="5">
                  <c:v>145.8084993622982</c:v>
                </c:pt>
                <c:pt idx="6">
                  <c:v>151.932456335513</c:v>
                </c:pt>
                <c:pt idx="7">
                  <c:v>159.3771466959514</c:v>
                </c:pt>
                <c:pt idx="8">
                  <c:v>158.4208838157771</c:v>
                </c:pt>
                <c:pt idx="9">
                  <c:v>172.5203424753815</c:v>
                </c:pt>
                <c:pt idx="10">
                  <c:v>179.0761154894442</c:v>
                </c:pt>
                <c:pt idx="11">
                  <c:v>181.0459527598257</c:v>
                </c:pt>
                <c:pt idx="12">
                  <c:v>187.0204692009024</c:v>
                </c:pt>
                <c:pt idx="13">
                  <c:v>192.2570423385276</c:v>
                </c:pt>
                <c:pt idx="14">
                  <c:v>199.7550669897302</c:v>
                </c:pt>
                <c:pt idx="15">
                  <c:v>220.1300838226827</c:v>
                </c:pt>
                <c:pt idx="16">
                  <c:v>224.5326854991349</c:v>
                </c:pt>
                <c:pt idx="17">
                  <c:v>230.8196006931095</c:v>
                </c:pt>
                <c:pt idx="18">
                  <c:v>221.5868166653877</c:v>
                </c:pt>
                <c:pt idx="19">
                  <c:v>222.9163375653803</c:v>
                </c:pt>
                <c:pt idx="20">
                  <c:v>229.157995017212</c:v>
                </c:pt>
                <c:pt idx="21">
                  <c:v>233.0536809325032</c:v>
                </c:pt>
                <c:pt idx="22">
                  <c:v>241.6766671270055</c:v>
                </c:pt>
                <c:pt idx="23">
                  <c:v>256.6606204888802</c:v>
                </c:pt>
                <c:pt idx="24">
                  <c:v>272.0602577182116</c:v>
                </c:pt>
                <c:pt idx="25">
                  <c:v>284.8470898309723</c:v>
                </c:pt>
                <c:pt idx="26">
                  <c:v>316.7499638920378</c:v>
                </c:pt>
                <c:pt idx="27">
                  <c:v>337.6554615089121</c:v>
                </c:pt>
                <c:pt idx="28">
                  <c:v>365.3432093526426</c:v>
                </c:pt>
                <c:pt idx="29">
                  <c:v>368.9966414461644</c:v>
                </c:pt>
                <c:pt idx="30">
                  <c:v>398.885369403309</c:v>
                </c:pt>
                <c:pt idx="31">
                  <c:v>426.8073452615405</c:v>
                </c:pt>
                <c:pt idx="32">
                  <c:v>439.1847582741251</c:v>
                </c:pt>
                <c:pt idx="33">
                  <c:v>458.9480723964607</c:v>
                </c:pt>
                <c:pt idx="34">
                  <c:v>477.7649433647194</c:v>
                </c:pt>
                <c:pt idx="35">
                  <c:v>494.4867163824728</c:v>
                </c:pt>
                <c:pt idx="36">
                  <c:v>587.450219062387</c:v>
                </c:pt>
                <c:pt idx="37">
                  <c:v>632.683885930204</c:v>
                </c:pt>
                <c:pt idx="38">
                  <c:v>619.3975243256564</c:v>
                </c:pt>
                <c:pt idx="39">
                  <c:v>617.5393317526835</c:v>
                </c:pt>
              </c:numCache>
            </c:numRef>
          </c:val>
          <c:smooth val="0"/>
        </c:ser>
        <c:ser>
          <c:idx val="1"/>
          <c:order val="1"/>
          <c:tx>
            <c:strRef>
              <c:f>'201052616136524531975LonnOgSyss'!$B$87</c:f>
              <c:strCache>
                <c:ptCount val="1"/>
                <c:pt idx="0">
                  <c:v>Post og telekommunikasjon</c:v>
                </c:pt>
              </c:strCache>
            </c:strRef>
          </c:tx>
          <c:marker>
            <c:symbol val="none"/>
          </c:marker>
          <c:cat>
            <c:strRef>
              <c:f>'201052616136524531975LonnOgSyss'!$C$85:$AP$85</c:f>
              <c:strCach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strCache>
            </c:strRef>
          </c:cat>
          <c:val>
            <c:numRef>
              <c:f>'201052616136524531975LonnOgSyss'!$C$87:$AP$87</c:f>
              <c:numCache>
                <c:formatCode>General</c:formatCode>
                <c:ptCount val="40"/>
                <c:pt idx="0">
                  <c:v>100.0</c:v>
                </c:pt>
                <c:pt idx="1">
                  <c:v>105.8</c:v>
                </c:pt>
                <c:pt idx="2">
                  <c:v>107.1753999999992</c:v>
                </c:pt>
                <c:pt idx="3">
                  <c:v>105.2462428</c:v>
                </c:pt>
                <c:pt idx="4">
                  <c:v>104.5095191004</c:v>
                </c:pt>
                <c:pt idx="5">
                  <c:v>108.689899864416</c:v>
                </c:pt>
                <c:pt idx="6">
                  <c:v>114.6678443569581</c:v>
                </c:pt>
                <c:pt idx="7">
                  <c:v>109.0491199834687</c:v>
                </c:pt>
                <c:pt idx="8">
                  <c:v>111.6662988630711</c:v>
                </c:pt>
                <c:pt idx="9">
                  <c:v>120.8229353698429</c:v>
                </c:pt>
                <c:pt idx="10">
                  <c:v>113.815205118392</c:v>
                </c:pt>
                <c:pt idx="11">
                  <c:v>119.6197805794287</c:v>
                </c:pt>
                <c:pt idx="12">
                  <c:v>121.1748377269614</c:v>
                </c:pt>
                <c:pt idx="13">
                  <c:v>132.5652724732971</c:v>
                </c:pt>
                <c:pt idx="14">
                  <c:v>142.2425373638463</c:v>
                </c:pt>
                <c:pt idx="15">
                  <c:v>143.9494478122171</c:v>
                </c:pt>
                <c:pt idx="16">
                  <c:v>152.010616889698</c:v>
                </c:pt>
                <c:pt idx="17">
                  <c:v>157.9390309483962</c:v>
                </c:pt>
                <c:pt idx="18">
                  <c:v>172.9432388884964</c:v>
                </c:pt>
                <c:pt idx="19">
                  <c:v>185.9139818051308</c:v>
                </c:pt>
                <c:pt idx="20">
                  <c:v>208.03774563994</c:v>
                </c:pt>
                <c:pt idx="21">
                  <c:v>241.9478981792518</c:v>
                </c:pt>
                <c:pt idx="22">
                  <c:v>272.6752812480168</c:v>
                </c:pt>
                <c:pt idx="23">
                  <c:v>292.85325206037</c:v>
                </c:pt>
                <c:pt idx="24">
                  <c:v>313.6458329566563</c:v>
                </c:pt>
                <c:pt idx="25">
                  <c:v>323.6824996112693</c:v>
                </c:pt>
                <c:pt idx="26">
                  <c:v>356.0507495723963</c:v>
                </c:pt>
                <c:pt idx="27">
                  <c:v>434.0258637287523</c:v>
                </c:pt>
                <c:pt idx="28">
                  <c:v>495.6575363782335</c:v>
                </c:pt>
                <c:pt idx="29">
                  <c:v>587.3541806082068</c:v>
                </c:pt>
                <c:pt idx="30">
                  <c:v>599.6886184009791</c:v>
                </c:pt>
                <c:pt idx="31">
                  <c:v>663.8553005698845</c:v>
                </c:pt>
                <c:pt idx="32">
                  <c:v>776.710701666775</c:v>
                </c:pt>
                <c:pt idx="33">
                  <c:v>931.2761312984505</c:v>
                </c:pt>
                <c:pt idx="34">
                  <c:v>1045.82309544816</c:v>
                </c:pt>
                <c:pt idx="35">
                  <c:v>1063.602088070778</c:v>
                </c:pt>
                <c:pt idx="36">
                  <c:v>1242.287238866669</c:v>
                </c:pt>
                <c:pt idx="37">
                  <c:v>1257.19468573307</c:v>
                </c:pt>
                <c:pt idx="38">
                  <c:v>1250.908712304404</c:v>
                </c:pt>
                <c:pt idx="39">
                  <c:v>1374.74867482254</c:v>
                </c:pt>
              </c:numCache>
            </c:numRef>
          </c:val>
          <c:smooth val="0"/>
        </c:ser>
        <c:ser>
          <c:idx val="2"/>
          <c:order val="2"/>
          <c:tx>
            <c:strRef>
              <c:f>'201052616136524531975LonnOgSyss'!$B$88</c:f>
              <c:strCache>
                <c:ptCount val="1"/>
                <c:pt idx="0">
                  <c:v>Finansiell tjenesteyting</c:v>
                </c:pt>
              </c:strCache>
            </c:strRef>
          </c:tx>
          <c:marker>
            <c:symbol val="none"/>
          </c:marker>
          <c:cat>
            <c:strRef>
              <c:f>'201052616136524531975LonnOgSyss'!$C$85:$AP$85</c:f>
              <c:strCach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strCache>
            </c:strRef>
          </c:cat>
          <c:val>
            <c:numRef>
              <c:f>'201052616136524531975LonnOgSyss'!$C$88:$AP$88</c:f>
              <c:numCache>
                <c:formatCode>General</c:formatCode>
                <c:ptCount val="40"/>
                <c:pt idx="0">
                  <c:v>100.0</c:v>
                </c:pt>
                <c:pt idx="1">
                  <c:v>86.0</c:v>
                </c:pt>
                <c:pt idx="2">
                  <c:v>78.77599999999998</c:v>
                </c:pt>
                <c:pt idx="3">
                  <c:v>77.12170399999998</c:v>
                </c:pt>
                <c:pt idx="4">
                  <c:v>72.03167153599995</c:v>
                </c:pt>
                <c:pt idx="5">
                  <c:v>69.43853136070395</c:v>
                </c:pt>
                <c:pt idx="6">
                  <c:v>70.618986393835</c:v>
                </c:pt>
                <c:pt idx="7">
                  <c:v>71.25455727138046</c:v>
                </c:pt>
                <c:pt idx="8">
                  <c:v>70.75577537047872</c:v>
                </c:pt>
                <c:pt idx="9">
                  <c:v>65.51984799306521</c:v>
                </c:pt>
                <c:pt idx="10">
                  <c:v>62.24385559341196</c:v>
                </c:pt>
                <c:pt idx="11">
                  <c:v>66.0407307846101</c:v>
                </c:pt>
                <c:pt idx="12">
                  <c:v>64.7859568997025</c:v>
                </c:pt>
                <c:pt idx="13">
                  <c:v>61.35230118401824</c:v>
                </c:pt>
                <c:pt idx="14">
                  <c:v>61.22959658165022</c:v>
                </c:pt>
                <c:pt idx="15">
                  <c:v>62.14804053037501</c:v>
                </c:pt>
                <c:pt idx="16">
                  <c:v>63.95033370575584</c:v>
                </c:pt>
                <c:pt idx="17">
                  <c:v>64.07823437316735</c:v>
                </c:pt>
                <c:pt idx="18">
                  <c:v>64.46270377940635</c:v>
                </c:pt>
                <c:pt idx="19">
                  <c:v>62.9155988887006</c:v>
                </c:pt>
                <c:pt idx="20">
                  <c:v>60.96521532315156</c:v>
                </c:pt>
                <c:pt idx="21">
                  <c:v>64.0744413046302</c:v>
                </c:pt>
                <c:pt idx="22">
                  <c:v>74.8389474438095</c:v>
                </c:pt>
                <c:pt idx="23">
                  <c:v>76.41056534012966</c:v>
                </c:pt>
                <c:pt idx="24">
                  <c:v>83.89880074346225</c:v>
                </c:pt>
                <c:pt idx="25">
                  <c:v>84.06659834494928</c:v>
                </c:pt>
                <c:pt idx="26">
                  <c:v>75.23960551872948</c:v>
                </c:pt>
                <c:pt idx="27">
                  <c:v>80.88257593263253</c:v>
                </c:pt>
                <c:pt idx="28">
                  <c:v>88.88995094996512</c:v>
                </c:pt>
                <c:pt idx="29">
                  <c:v>92.44554898796373</c:v>
                </c:pt>
                <c:pt idx="30">
                  <c:v>100.7656483968796</c:v>
                </c:pt>
                <c:pt idx="31">
                  <c:v>110.3383849945829</c:v>
                </c:pt>
                <c:pt idx="32">
                  <c:v>112.214137539492</c:v>
                </c:pt>
                <c:pt idx="33">
                  <c:v>130.6172560959683</c:v>
                </c:pt>
                <c:pt idx="34">
                  <c:v>136.7562671324803</c:v>
                </c:pt>
                <c:pt idx="35">
                  <c:v>153.9875567911699</c:v>
                </c:pt>
                <c:pt idx="36">
                  <c:v>155.9893950294567</c:v>
                </c:pt>
                <c:pt idx="37">
                  <c:v>165.8167269163126</c:v>
                </c:pt>
                <c:pt idx="38">
                  <c:v>163.8269261933168</c:v>
                </c:pt>
                <c:pt idx="39">
                  <c:v>169.560868610083</c:v>
                </c:pt>
              </c:numCache>
            </c:numRef>
          </c:val>
          <c:smooth val="0"/>
        </c:ser>
        <c:ser>
          <c:idx val="3"/>
          <c:order val="3"/>
          <c:tx>
            <c:strRef>
              <c:f>'201052616136524531975LonnOgSyss'!$B$89</c:f>
              <c:strCache>
                <c:ptCount val="1"/>
                <c:pt idx="0">
                  <c:v>Forretningsmessig tjenesteyting</c:v>
                </c:pt>
              </c:strCache>
            </c:strRef>
          </c:tx>
          <c:marker>
            <c:symbol val="none"/>
          </c:marker>
          <c:cat>
            <c:strRef>
              <c:f>'201052616136524531975LonnOgSyss'!$C$85:$AP$85</c:f>
              <c:strCach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strCache>
            </c:strRef>
          </c:cat>
          <c:val>
            <c:numRef>
              <c:f>'201052616136524531975LonnOgSyss'!$C$89:$AP$89</c:f>
              <c:numCache>
                <c:formatCode>General</c:formatCode>
                <c:ptCount val="40"/>
                <c:pt idx="0">
                  <c:v>100.0</c:v>
                </c:pt>
                <c:pt idx="1">
                  <c:v>99.6</c:v>
                </c:pt>
                <c:pt idx="2">
                  <c:v>98.9028</c:v>
                </c:pt>
                <c:pt idx="3">
                  <c:v>100.0896336000005</c:v>
                </c:pt>
                <c:pt idx="4">
                  <c:v>100.590081768</c:v>
                </c:pt>
                <c:pt idx="5">
                  <c:v>104.311914793416</c:v>
                </c:pt>
                <c:pt idx="6">
                  <c:v>109.3188867034986</c:v>
                </c:pt>
                <c:pt idx="7">
                  <c:v>115.7687010190059</c:v>
                </c:pt>
                <c:pt idx="8">
                  <c:v>118.4313811424428</c:v>
                </c:pt>
                <c:pt idx="9">
                  <c:v>122.3396167201442</c:v>
                </c:pt>
                <c:pt idx="10">
                  <c:v>129.6799937233479</c:v>
                </c:pt>
                <c:pt idx="11">
                  <c:v>115.5448744075074</c:v>
                </c:pt>
                <c:pt idx="12">
                  <c:v>107.6878229477968</c:v>
                </c:pt>
                <c:pt idx="13">
                  <c:v>107.1493838330572</c:v>
                </c:pt>
                <c:pt idx="14">
                  <c:v>118.6143679031951</c:v>
                </c:pt>
                <c:pt idx="15">
                  <c:v>120.3935834217438</c:v>
                </c:pt>
                <c:pt idx="16">
                  <c:v>119.7916155046343</c:v>
                </c:pt>
                <c:pt idx="17">
                  <c:v>118.2343245030741</c:v>
                </c:pt>
                <c:pt idx="18">
                  <c:v>119.1801990990987</c:v>
                </c:pt>
                <c:pt idx="19">
                  <c:v>118.345937705404</c:v>
                </c:pt>
                <c:pt idx="20">
                  <c:v>114.6772136365374</c:v>
                </c:pt>
                <c:pt idx="21">
                  <c:v>115.021245277447</c:v>
                </c:pt>
                <c:pt idx="22">
                  <c:v>113.7560115793951</c:v>
                </c:pt>
                <c:pt idx="23">
                  <c:v>115.6898637762448</c:v>
                </c:pt>
                <c:pt idx="24">
                  <c:v>116.0369333675735</c:v>
                </c:pt>
                <c:pt idx="25">
                  <c:v>116.2690072343087</c:v>
                </c:pt>
                <c:pt idx="26">
                  <c:v>116.9666212777145</c:v>
                </c:pt>
                <c:pt idx="27">
                  <c:v>119.0720204607134</c:v>
                </c:pt>
                <c:pt idx="28">
                  <c:v>120.7390287471634</c:v>
                </c:pt>
                <c:pt idx="29">
                  <c:v>124.3611996095793</c:v>
                </c:pt>
                <c:pt idx="30">
                  <c:v>126.4753400029403</c:v>
                </c:pt>
                <c:pt idx="31">
                  <c:v>132.4196809830793</c:v>
                </c:pt>
                <c:pt idx="32">
                  <c:v>135.0680746027409</c:v>
                </c:pt>
                <c:pt idx="33">
                  <c:v>140.6058656614501</c:v>
                </c:pt>
                <c:pt idx="34">
                  <c:v>140.887077392778</c:v>
                </c:pt>
                <c:pt idx="35">
                  <c:v>143.4230447858461</c:v>
                </c:pt>
                <c:pt idx="36">
                  <c:v>131.375509023835</c:v>
                </c:pt>
                <c:pt idx="37">
                  <c:v>133.871643695288</c:v>
                </c:pt>
                <c:pt idx="38">
                  <c:v>128.9183928785623</c:v>
                </c:pt>
                <c:pt idx="39">
                  <c:v>125.8243514494768</c:v>
                </c:pt>
              </c:numCache>
            </c:numRef>
          </c:val>
          <c:smooth val="0"/>
        </c:ser>
        <c:ser>
          <c:idx val="4"/>
          <c:order val="4"/>
          <c:tx>
            <c:strRef>
              <c:f>'201052616136524531975LonnOgSyss'!$B$90</c:f>
              <c:strCache>
                <c:ptCount val="1"/>
                <c:pt idx="0">
                  <c:v>Industri</c:v>
                </c:pt>
              </c:strCache>
            </c:strRef>
          </c:tx>
          <c:marker>
            <c:symbol val="none"/>
          </c:marker>
          <c:cat>
            <c:strRef>
              <c:f>'201052616136524531975LonnOgSyss'!$C$85:$AP$85</c:f>
              <c:strCache>
                <c:ptCount val="40"/>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strCache>
            </c:strRef>
          </c:cat>
          <c:val>
            <c:numRef>
              <c:f>'201052616136524531975LonnOgSyss'!$C$90:$AP$90</c:f>
              <c:numCache>
                <c:formatCode>General</c:formatCode>
                <c:ptCount val="40"/>
                <c:pt idx="0">
                  <c:v>100.0</c:v>
                </c:pt>
                <c:pt idx="1">
                  <c:v>103.1</c:v>
                </c:pt>
                <c:pt idx="2">
                  <c:v>108.5643</c:v>
                </c:pt>
                <c:pt idx="3">
                  <c:v>115.0781579999999</c:v>
                </c:pt>
                <c:pt idx="4">
                  <c:v>119.4511280040002</c:v>
                </c:pt>
                <c:pt idx="5">
                  <c:v>118.3760678519632</c:v>
                </c:pt>
                <c:pt idx="6">
                  <c:v>121.0987174125577</c:v>
                </c:pt>
                <c:pt idx="7">
                  <c:v>122.9151981737475</c:v>
                </c:pt>
                <c:pt idx="8">
                  <c:v>125.2505869390487</c:v>
                </c:pt>
                <c:pt idx="9">
                  <c:v>134.3938797855993</c:v>
                </c:pt>
                <c:pt idx="10">
                  <c:v>132.1091838292421</c:v>
                </c:pt>
                <c:pt idx="11">
                  <c:v>131.1844195424412</c:v>
                </c:pt>
                <c:pt idx="12">
                  <c:v>136.5629807436795</c:v>
                </c:pt>
                <c:pt idx="13">
                  <c:v>140.9329961274786</c:v>
                </c:pt>
                <c:pt idx="14">
                  <c:v>149.8117748835082</c:v>
                </c:pt>
                <c:pt idx="15">
                  <c:v>154.7555634546639</c:v>
                </c:pt>
                <c:pt idx="16">
                  <c:v>152.2794744393867</c:v>
                </c:pt>
                <c:pt idx="17">
                  <c:v>159.2843302636012</c:v>
                </c:pt>
                <c:pt idx="18">
                  <c:v>157.5322026307016</c:v>
                </c:pt>
                <c:pt idx="19">
                  <c:v>161.6280398991</c:v>
                </c:pt>
                <c:pt idx="20">
                  <c:v>165.3454848167797</c:v>
                </c:pt>
                <c:pt idx="21">
                  <c:v>166.0068667560462</c:v>
                </c:pt>
                <c:pt idx="22">
                  <c:v>168.1649560238733</c:v>
                </c:pt>
                <c:pt idx="23">
                  <c:v>167.996791067851</c:v>
                </c:pt>
                <c:pt idx="24">
                  <c:v>167.8287942767832</c:v>
                </c:pt>
                <c:pt idx="25">
                  <c:v>165.8148487454618</c:v>
                </c:pt>
                <c:pt idx="26">
                  <c:v>170.7892942078256</c:v>
                </c:pt>
                <c:pt idx="27">
                  <c:v>171.1308727962395</c:v>
                </c:pt>
                <c:pt idx="28">
                  <c:v>166.681470103539</c:v>
                </c:pt>
                <c:pt idx="29">
                  <c:v>172.5153215571628</c:v>
                </c:pt>
                <c:pt idx="30">
                  <c:v>177.8632965254365</c:v>
                </c:pt>
                <c:pt idx="31">
                  <c:v>182.8434688281459</c:v>
                </c:pt>
                <c:pt idx="32">
                  <c:v>187.9630859553352</c:v>
                </c:pt>
                <c:pt idx="33">
                  <c:v>204.1279113474971</c:v>
                </c:pt>
                <c:pt idx="34">
                  <c:v>216.1714581169962</c:v>
                </c:pt>
                <c:pt idx="35">
                  <c:v>223.737459151091</c:v>
                </c:pt>
                <c:pt idx="36">
                  <c:v>219.2627099680692</c:v>
                </c:pt>
                <c:pt idx="37">
                  <c:v>218.1663964182315</c:v>
                </c:pt>
                <c:pt idx="38">
                  <c:v>218.8208956074853</c:v>
                </c:pt>
                <c:pt idx="39">
                  <c:v>219.915000085521</c:v>
                </c:pt>
              </c:numCache>
            </c:numRef>
          </c:val>
          <c:smooth val="0"/>
        </c:ser>
        <c:dLbls>
          <c:showLegendKey val="0"/>
          <c:showVal val="0"/>
          <c:showCatName val="0"/>
          <c:showSerName val="0"/>
          <c:showPercent val="0"/>
          <c:showBubbleSize val="0"/>
        </c:dLbls>
        <c:marker val="1"/>
        <c:smooth val="0"/>
        <c:axId val="2119224568"/>
        <c:axId val="2119227624"/>
      </c:lineChart>
      <c:catAx>
        <c:axId val="2119224568"/>
        <c:scaling>
          <c:orientation val="minMax"/>
        </c:scaling>
        <c:delete val="0"/>
        <c:axPos val="b"/>
        <c:majorTickMark val="out"/>
        <c:minorTickMark val="none"/>
        <c:tickLblPos val="nextTo"/>
        <c:crossAx val="2119227624"/>
        <c:crosses val="autoZero"/>
        <c:auto val="1"/>
        <c:lblAlgn val="ctr"/>
        <c:lblOffset val="100"/>
        <c:noMultiLvlLbl val="0"/>
      </c:catAx>
      <c:valAx>
        <c:axId val="2119227624"/>
        <c:scaling>
          <c:orientation val="minMax"/>
        </c:scaling>
        <c:delete val="0"/>
        <c:axPos val="l"/>
        <c:majorGridlines/>
        <c:numFmt formatCode="General" sourceLinked="1"/>
        <c:majorTickMark val="out"/>
        <c:minorTickMark val="none"/>
        <c:tickLblPos val="nextTo"/>
        <c:crossAx val="2119224568"/>
        <c:crosses val="autoZero"/>
        <c:crossBetween val="between"/>
      </c:valAx>
    </c:plotArea>
    <c:legend>
      <c:legendPos val="r"/>
      <c:layout/>
      <c:overlay val="0"/>
    </c:legend>
    <c:plotVisOnly val="1"/>
    <c:dispBlanksAs val="gap"/>
    <c:showDLblsOverMax val="0"/>
  </c:chart>
  <c:txPr>
    <a:bodyPr/>
    <a:lstStyle/>
    <a:p>
      <a:pPr>
        <a:defRPr sz="800"/>
      </a:pPr>
      <a:endParaRPr lang="nb-NO"/>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Sheet1!$B$55</c:f>
              <c:strCache>
                <c:ptCount val="1"/>
                <c:pt idx="0">
                  <c:v>Andel foretak med innovasjon</c:v>
                </c:pt>
              </c:strCache>
            </c:strRef>
          </c:tx>
          <c:invertIfNegative val="0"/>
          <c:cat>
            <c:strRef>
              <c:f>Sheet1!$A$56:$A$60</c:f>
              <c:strCache>
                <c:ptCount val="5"/>
                <c:pt idx="0">
                  <c:v>Varehandel</c:v>
                </c:pt>
                <c:pt idx="1">
                  <c:v>Post og telekommunikasjon</c:v>
                </c:pt>
                <c:pt idx="2">
                  <c:v>Finansiell tjenesteyting</c:v>
                </c:pt>
                <c:pt idx="3">
                  <c:v>Forretningsmessig tjenesteyting</c:v>
                </c:pt>
                <c:pt idx="4">
                  <c:v>Industri</c:v>
                </c:pt>
              </c:strCache>
            </c:strRef>
          </c:cat>
          <c:val>
            <c:numRef>
              <c:f>Sheet1!$B$56:$B$60</c:f>
              <c:numCache>
                <c:formatCode>General</c:formatCode>
                <c:ptCount val="5"/>
                <c:pt idx="0">
                  <c:v>28.0</c:v>
                </c:pt>
                <c:pt idx="1">
                  <c:v>56.0</c:v>
                </c:pt>
                <c:pt idx="2">
                  <c:v>25.0</c:v>
                </c:pt>
                <c:pt idx="3">
                  <c:v>47.0</c:v>
                </c:pt>
                <c:pt idx="4">
                  <c:v>38.0</c:v>
                </c:pt>
              </c:numCache>
            </c:numRef>
          </c:val>
        </c:ser>
        <c:dLbls>
          <c:showLegendKey val="0"/>
          <c:showVal val="0"/>
          <c:showCatName val="0"/>
          <c:showSerName val="0"/>
          <c:showPercent val="0"/>
          <c:showBubbleSize val="0"/>
        </c:dLbls>
        <c:gapWidth val="150"/>
        <c:axId val="-2127037960"/>
        <c:axId val="-2125978952"/>
      </c:barChart>
      <c:catAx>
        <c:axId val="-2127037960"/>
        <c:scaling>
          <c:orientation val="minMax"/>
        </c:scaling>
        <c:delete val="0"/>
        <c:axPos val="b"/>
        <c:majorTickMark val="out"/>
        <c:minorTickMark val="none"/>
        <c:tickLblPos val="nextTo"/>
        <c:crossAx val="-2125978952"/>
        <c:crosses val="autoZero"/>
        <c:auto val="1"/>
        <c:lblAlgn val="ctr"/>
        <c:lblOffset val="100"/>
        <c:noMultiLvlLbl val="0"/>
      </c:catAx>
      <c:valAx>
        <c:axId val="-2125978952"/>
        <c:scaling>
          <c:orientation val="minMax"/>
        </c:scaling>
        <c:delete val="0"/>
        <c:axPos val="l"/>
        <c:majorGridlines/>
        <c:numFmt formatCode="General" sourceLinked="1"/>
        <c:majorTickMark val="out"/>
        <c:minorTickMark val="none"/>
        <c:tickLblPos val="nextTo"/>
        <c:crossAx val="-2127037960"/>
        <c:crosses val="autoZero"/>
        <c:crossBetween val="between"/>
      </c:valAx>
    </c:plotArea>
    <c:plotVisOnly val="1"/>
    <c:dispBlanksAs val="gap"/>
    <c:showDLblsOverMax val="0"/>
  </c:chart>
  <c:txPr>
    <a:bodyPr/>
    <a:lstStyle/>
    <a:p>
      <a:pPr>
        <a:defRPr sz="600"/>
      </a:pPr>
      <a:endParaRPr lang="nb-NO"/>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'2010529125216914537761FoU3a'!$C$32</c:f>
              <c:strCache>
                <c:ptCount val="1"/>
                <c:pt idx="0">
                  <c:v>Tjenesteyting</c:v>
                </c:pt>
              </c:strCache>
            </c:strRef>
          </c:tx>
          <c:invertIfNegative val="0"/>
          <c:cat>
            <c:strRef>
              <c:f>'2010529125216914537761FoU3a'!$B$33:$B$40</c:f>
              <c:strCache>
                <c:ptCount val="8"/>
                <c:pt idx="0">
                  <c:v>Foretak i samme konsern*</c:v>
                </c:pt>
                <c:pt idx="1">
                  <c:v>Leverandører*</c:v>
                </c:pt>
                <c:pt idx="2">
                  <c:v>Kunder/klienter*</c:v>
                </c:pt>
                <c:pt idx="3">
                  <c:v>Konkurrenter</c:v>
                </c:pt>
                <c:pt idx="4">
                  <c:v>Konsulenter</c:v>
                </c:pt>
                <c:pt idx="5">
                  <c:v>Fou-foretak*</c:v>
                </c:pt>
                <c:pt idx="6">
                  <c:v>UoH</c:v>
                </c:pt>
                <c:pt idx="7">
                  <c:v>Forskningsinstitutter</c:v>
                </c:pt>
              </c:strCache>
            </c:strRef>
          </c:cat>
          <c:val>
            <c:numRef>
              <c:f>'2010529125216914537761FoU3a'!$C$33:$C$40</c:f>
              <c:numCache>
                <c:formatCode>General</c:formatCode>
                <c:ptCount val="8"/>
                <c:pt idx="0">
                  <c:v>2.79</c:v>
                </c:pt>
                <c:pt idx="1">
                  <c:v>2.6</c:v>
                </c:pt>
                <c:pt idx="2">
                  <c:v>2.849999999999999</c:v>
                </c:pt>
                <c:pt idx="3">
                  <c:v>1.45</c:v>
                </c:pt>
                <c:pt idx="4">
                  <c:v>1.9</c:v>
                </c:pt>
                <c:pt idx="5">
                  <c:v>1.79</c:v>
                </c:pt>
                <c:pt idx="6">
                  <c:v>2.08</c:v>
                </c:pt>
                <c:pt idx="7">
                  <c:v>2.2</c:v>
                </c:pt>
              </c:numCache>
            </c:numRef>
          </c:val>
        </c:ser>
        <c:ser>
          <c:idx val="1"/>
          <c:order val="1"/>
          <c:tx>
            <c:strRef>
              <c:f>'2010529125216914537761FoU3a'!$D$32</c:f>
              <c:strCache>
                <c:ptCount val="1"/>
                <c:pt idx="0">
                  <c:v>Alle andre</c:v>
                </c:pt>
              </c:strCache>
            </c:strRef>
          </c:tx>
          <c:invertIfNegative val="0"/>
          <c:cat>
            <c:strRef>
              <c:f>'2010529125216914537761FoU3a'!$B$33:$B$40</c:f>
              <c:strCache>
                <c:ptCount val="8"/>
                <c:pt idx="0">
                  <c:v>Foretak i samme konsern*</c:v>
                </c:pt>
                <c:pt idx="1">
                  <c:v>Leverandører*</c:v>
                </c:pt>
                <c:pt idx="2">
                  <c:v>Kunder/klienter*</c:v>
                </c:pt>
                <c:pt idx="3">
                  <c:v>Konkurrenter</c:v>
                </c:pt>
                <c:pt idx="4">
                  <c:v>Konsulenter</c:v>
                </c:pt>
                <c:pt idx="5">
                  <c:v>Fou-foretak*</c:v>
                </c:pt>
                <c:pt idx="6">
                  <c:v>UoH</c:v>
                </c:pt>
                <c:pt idx="7">
                  <c:v>Forskningsinstitutter</c:v>
                </c:pt>
              </c:strCache>
            </c:strRef>
          </c:cat>
          <c:val>
            <c:numRef>
              <c:f>'2010529125216914537761FoU3a'!$D$33:$D$40</c:f>
              <c:numCache>
                <c:formatCode>General</c:formatCode>
                <c:ptCount val="8"/>
                <c:pt idx="0">
                  <c:v>2.61</c:v>
                </c:pt>
                <c:pt idx="1">
                  <c:v>2.76</c:v>
                </c:pt>
                <c:pt idx="2">
                  <c:v>2.75</c:v>
                </c:pt>
                <c:pt idx="3">
                  <c:v>1.37</c:v>
                </c:pt>
                <c:pt idx="4">
                  <c:v>1.91</c:v>
                </c:pt>
                <c:pt idx="5">
                  <c:v>2.05</c:v>
                </c:pt>
                <c:pt idx="6">
                  <c:v>2.11</c:v>
                </c:pt>
                <c:pt idx="7">
                  <c:v>2.29</c:v>
                </c:pt>
              </c:numCache>
            </c:numRef>
          </c:val>
        </c:ser>
        <c:dLbls>
          <c:showLegendKey val="0"/>
          <c:showVal val="0"/>
          <c:showCatName val="0"/>
          <c:showSerName val="0"/>
          <c:showPercent val="0"/>
          <c:showBubbleSize val="0"/>
        </c:dLbls>
        <c:gapWidth val="150"/>
        <c:axId val="-2129033368"/>
        <c:axId val="2140813896"/>
      </c:barChart>
      <c:catAx>
        <c:axId val="-2129033368"/>
        <c:scaling>
          <c:orientation val="minMax"/>
        </c:scaling>
        <c:delete val="0"/>
        <c:axPos val="b"/>
        <c:majorTickMark val="out"/>
        <c:minorTickMark val="none"/>
        <c:tickLblPos val="nextTo"/>
        <c:crossAx val="2140813896"/>
        <c:crosses val="autoZero"/>
        <c:auto val="1"/>
        <c:lblAlgn val="ctr"/>
        <c:lblOffset val="100"/>
        <c:noMultiLvlLbl val="0"/>
      </c:catAx>
      <c:valAx>
        <c:axId val="2140813896"/>
        <c:scaling>
          <c:orientation val="minMax"/>
          <c:min val="1.0"/>
        </c:scaling>
        <c:delete val="0"/>
        <c:axPos val="l"/>
        <c:majorGridlines/>
        <c:numFmt formatCode="General" sourceLinked="1"/>
        <c:majorTickMark val="out"/>
        <c:minorTickMark val="none"/>
        <c:tickLblPos val="nextTo"/>
        <c:crossAx val="-2129033368"/>
        <c:crosses val="autoZero"/>
        <c:crossBetween val="between"/>
      </c:valAx>
    </c:plotArea>
    <c:legend>
      <c:legendPos val="r"/>
      <c:layout/>
      <c:overlay val="0"/>
    </c:legend>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charset="0"/>
              </a:defRPr>
            </a:lvl1pPr>
          </a:lstStyle>
          <a:p>
            <a:pPr>
              <a:defRPr/>
            </a:pPr>
            <a:endParaRPr lang="nb-NO"/>
          </a:p>
        </p:txBody>
      </p:sp>
      <p:sp>
        <p:nvSpPr>
          <p:cNvPr id="2765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Arial" charset="0"/>
              </a:defRPr>
            </a:lvl1pPr>
          </a:lstStyle>
          <a:p>
            <a:pPr>
              <a:defRPr/>
            </a:pPr>
            <a:endParaRPr lang="nb-NO"/>
          </a:p>
        </p:txBody>
      </p:sp>
      <p:sp>
        <p:nvSpPr>
          <p:cNvPr id="2765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latin typeface="Arial" charset="0"/>
              </a:defRPr>
            </a:lvl1pPr>
          </a:lstStyle>
          <a:p>
            <a:pPr>
              <a:defRPr/>
            </a:pPr>
            <a:endParaRPr lang="nb-NO"/>
          </a:p>
        </p:txBody>
      </p:sp>
      <p:sp>
        <p:nvSpPr>
          <p:cNvPr id="2765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latin typeface="Arial" charset="0"/>
              </a:defRPr>
            </a:lvl1pPr>
          </a:lstStyle>
          <a:p>
            <a:pPr>
              <a:defRPr/>
            </a:pPr>
            <a:fld id="{45B7294E-3E57-47F7-98FA-2ECBB733F8D1}" type="slidenum">
              <a:rPr lang="nb-NO"/>
              <a:pPr>
                <a:defRPr/>
              </a:pPr>
              <a:t>‹#›</a:t>
            </a:fld>
            <a:endParaRPr lang="nb-NO"/>
          </a:p>
        </p:txBody>
      </p:sp>
    </p:spTree>
    <p:extLst>
      <p:ext uri="{BB962C8B-B14F-4D97-AF65-F5344CB8AC3E}">
        <p14:creationId xmlns:p14="http://schemas.microsoft.com/office/powerpoint/2010/main" val="7021545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charset="0"/>
              </a:defRPr>
            </a:lvl1pPr>
          </a:lstStyle>
          <a:p>
            <a:pPr>
              <a:defRPr/>
            </a:pPr>
            <a:endParaRPr lang="en-US"/>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atin typeface="Arial" charset="0"/>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Klikk for å redigere tekststiler i malen</a:t>
            </a:r>
          </a:p>
          <a:p>
            <a:pPr lvl="1"/>
            <a:r>
              <a:rPr lang="en-US" noProof="0" smtClean="0"/>
              <a:t>Andre nivå</a:t>
            </a:r>
          </a:p>
          <a:p>
            <a:pPr lvl="2"/>
            <a:r>
              <a:rPr lang="en-US" noProof="0" smtClean="0"/>
              <a:t>Tredje nivå</a:t>
            </a:r>
          </a:p>
          <a:p>
            <a:pPr lvl="3"/>
            <a:r>
              <a:rPr lang="en-US" noProof="0" smtClean="0"/>
              <a:t>Fjerde nivå</a:t>
            </a:r>
          </a:p>
          <a:p>
            <a:pPr lvl="4"/>
            <a:r>
              <a:rPr lang="en-US" noProof="0" smtClean="0"/>
              <a:t>Femte nivå</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latin typeface="Arial" charset="0"/>
              </a:defRPr>
            </a:lvl1pPr>
          </a:lstStyle>
          <a:p>
            <a:pPr>
              <a:defRPr/>
            </a:pPr>
            <a:fld id="{55F95A31-D360-4CC9-B33B-E1439B2780A8}" type="slidenum">
              <a:rPr lang="en-US"/>
              <a:pPr>
                <a:defRPr/>
              </a:pPr>
              <a:t>‹#›</a:t>
            </a:fld>
            <a:endParaRPr lang="en-US"/>
          </a:p>
        </p:txBody>
      </p:sp>
    </p:spTree>
    <p:extLst>
      <p:ext uri="{BB962C8B-B14F-4D97-AF65-F5344CB8AC3E}">
        <p14:creationId xmlns:p14="http://schemas.microsoft.com/office/powerpoint/2010/main" val="7807121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76804"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65FA707F-E232-404B-BBF3-7165D93C0975}" type="slidenum">
              <a:rPr lang="en-US">
                <a:latin typeface="Arial" charset="0"/>
              </a:rPr>
              <a:pPr eaLnBrk="1" hangingPunct="1"/>
              <a:t>5</a:t>
            </a:fld>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87044"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7F2B514B-A571-A742-A996-DE5DF5335EB7}" type="slidenum">
              <a:rPr lang="en-US">
                <a:latin typeface="Arial" charset="0"/>
              </a:rPr>
              <a:pPr eaLnBrk="1" hangingPunct="1"/>
              <a:t>14</a:t>
            </a:fld>
            <a:endParaRPr lang="en-US">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latin typeface="Calibri" charset="0"/>
              <a:ea typeface="ＭＳ Ｐゴシック" charset="0"/>
              <a:cs typeface="ＭＳ Ｐゴシック" charset="0"/>
            </a:endParaRPr>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B6B7F6E-E0EF-C147-8E42-0633ABDB6775}" type="slidenum">
              <a:rPr lang="en-US">
                <a:latin typeface="Calibri" charset="0"/>
              </a:rPr>
              <a:pPr eaLnBrk="1" hangingPunct="1"/>
              <a:t>15</a:t>
            </a:fld>
            <a:endParaRPr lang="en-US">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88068"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B855DDFF-A78E-6E40-8034-AF08FAA07622}" type="slidenum">
              <a:rPr lang="en-US">
                <a:latin typeface="Arial" charset="0"/>
              </a:rPr>
              <a:pPr eaLnBrk="1" hangingPunct="1"/>
              <a:t>16</a:t>
            </a:fld>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89092"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B1119FF6-6BAD-DA45-9644-9A77268BD5EB}" type="slidenum">
              <a:rPr lang="en-US">
                <a:latin typeface="Arial" charset="0"/>
              </a:rPr>
              <a:pPr eaLnBrk="1" hangingPunct="1"/>
              <a:t>17</a:t>
            </a:fld>
            <a:endParaRPr lang="en-US">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90116"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8E9DF59F-029F-574A-A5C8-F4DB513AD04E}" type="slidenum">
              <a:rPr lang="en-US">
                <a:latin typeface="Arial" charset="0"/>
              </a:rPr>
              <a:pPr eaLnBrk="1" hangingPunct="1"/>
              <a:t>18</a:t>
            </a:fld>
            <a:endParaRPr lang="en-US">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92164"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A9EDED09-0F3E-2947-ADD7-9ECEEAED9C31}" type="slidenum">
              <a:rPr lang="en-US">
                <a:latin typeface="Arial" charset="0"/>
              </a:rPr>
              <a:pPr eaLnBrk="1" hangingPunct="1"/>
              <a:t>19</a:t>
            </a:fld>
            <a:endParaRPr lang="en-US">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93188"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E8A90367-6A52-7440-BD69-532672B9ED1A}" type="slidenum">
              <a:rPr lang="en-US">
                <a:latin typeface="Arial" charset="0"/>
              </a:rPr>
              <a:pPr eaLnBrk="1" hangingPunct="1"/>
              <a:t>20</a:t>
            </a:fld>
            <a:endParaRPr lang="en-US">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90116"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24DA3F82-62DD-0347-A10A-94FECEC8FC3D}" type="slidenum">
              <a:rPr lang="en-US">
                <a:latin typeface="Arial" charset="0"/>
              </a:rPr>
              <a:pPr eaLnBrk="1" hangingPunct="1"/>
              <a:t>21</a:t>
            </a:fld>
            <a:endParaRPr lang="en-US">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94212"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AF30FB81-7D70-F444-83CD-CE2EC675E588}" type="slidenum">
              <a:rPr lang="en-US">
                <a:latin typeface="Arial" charset="0"/>
              </a:rPr>
              <a:pPr eaLnBrk="1" hangingPunct="1"/>
              <a:t>22</a:t>
            </a:fld>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4"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C74B6A26-72C0-C14C-928A-8490A0D35B9D}" type="slidenum">
              <a:rPr lang="en-US">
                <a:latin typeface="Arial" charset="0"/>
              </a:rPr>
              <a:pPr eaLnBrk="1" hangingPunct="1"/>
              <a:t>23</a:t>
            </a:fld>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77828"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19B4FBFE-8818-7442-B6F1-0C08AE383D06}" type="slidenum">
              <a:rPr lang="nb-NO">
                <a:latin typeface="Arial" charset="0"/>
              </a:rPr>
              <a:pPr eaLnBrk="1" hangingPunct="1"/>
              <a:t>6</a:t>
            </a:fld>
            <a:endParaRPr lang="nb-NO">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96260"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9F8A66D5-034F-7941-81E3-37DBE126C5DC}" type="slidenum">
              <a:rPr lang="en-US">
                <a:latin typeface="Arial" charset="0"/>
              </a:rPr>
              <a:pPr eaLnBrk="1" hangingPunct="1"/>
              <a:t>24</a:t>
            </a:fld>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95236"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E3C79FD7-2907-2944-9949-1AA5836C2F84}" type="slidenum">
              <a:rPr lang="en-US">
                <a:latin typeface="Arial" charset="0"/>
              </a:rPr>
              <a:pPr eaLnBrk="1" hangingPunct="1"/>
              <a:t>25</a:t>
            </a:fld>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97284"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29C309FB-9DE6-7A46-A6D0-D355137B898E}" type="slidenum">
              <a:rPr lang="en-US">
                <a:latin typeface="Arial" charset="0"/>
              </a:rPr>
              <a:pPr eaLnBrk="1" hangingPunct="1"/>
              <a:t>26</a:t>
            </a:fld>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98308"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1D47609C-FB71-4E47-90B5-C125E95314FA}" type="slidenum">
              <a:rPr lang="en-US">
                <a:latin typeface="Arial" charset="0"/>
              </a:rPr>
              <a:pPr eaLnBrk="1" hangingPunct="1"/>
              <a:t>27</a:t>
            </a:fld>
            <a:endParaRPr lang="en-US">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99332"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BE99AE6E-2100-B74F-B7B8-D7CA93E7D8E6}" type="slidenum">
              <a:rPr lang="en-US">
                <a:latin typeface="Arial" charset="0"/>
              </a:rPr>
              <a:pPr eaLnBrk="1" hangingPunct="1"/>
              <a:t>28</a:t>
            </a:fld>
            <a:endParaRPr lang="en-US">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115716"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064073B1-5F99-1041-8FBF-5FD37F7DEB7B}" type="slidenum">
              <a:rPr lang="en-US">
                <a:latin typeface="Arial" charset="0"/>
              </a:rPr>
              <a:pPr eaLnBrk="1" hangingPunct="1"/>
              <a:t>31</a:t>
            </a:fld>
            <a:endParaRPr lang="en-US">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116740"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B9FF0301-EBC5-D249-82B2-2935B021991B}" type="slidenum">
              <a:rPr lang="en-US">
                <a:latin typeface="Arial" charset="0"/>
              </a:rPr>
              <a:pPr eaLnBrk="1" hangingPunct="1"/>
              <a:t>32</a:t>
            </a:fld>
            <a:endParaRPr lang="en-US">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117764"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BEAD9AD9-0702-8A4A-A3E9-32D0D2FCC11D}" type="slidenum">
              <a:rPr lang="en-US">
                <a:latin typeface="Arial" charset="0"/>
              </a:rPr>
              <a:pPr eaLnBrk="1" hangingPunct="1"/>
              <a:t>33</a:t>
            </a:fld>
            <a:endParaRPr lang="en-US">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119812"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EE15053C-9AF9-E14A-9087-9C05D1BC0F36}" type="slidenum">
              <a:rPr lang="en-US">
                <a:latin typeface="Arial" charset="0"/>
              </a:rPr>
              <a:pPr eaLnBrk="1" hangingPunct="1"/>
              <a:t>34</a:t>
            </a:fld>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119812"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36E743F6-8506-9542-AD42-B32E59209BB4}" type="slidenum">
              <a:rPr lang="en-US">
                <a:latin typeface="Arial" charset="0"/>
              </a:rPr>
              <a:pPr eaLnBrk="1" hangingPunct="1"/>
              <a:t>35</a:t>
            </a:fld>
            <a:endParaRPr lang="en-US">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80900"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45F04F27-6048-F649-A24E-C81E22690016}" type="slidenum">
              <a:rPr lang="en-US">
                <a:latin typeface="Arial" charset="0"/>
              </a:rPr>
              <a:pPr eaLnBrk="1" hangingPunct="1"/>
              <a:t>7</a:t>
            </a:fld>
            <a:endParaRPr 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120836"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04414368-A749-E141-B483-9F9568B1913C}" type="slidenum">
              <a:rPr lang="en-US">
                <a:latin typeface="Arial" charset="0"/>
              </a:rPr>
              <a:pPr eaLnBrk="1" hangingPunct="1"/>
              <a:t>36</a:t>
            </a:fld>
            <a:endParaRPr lang="en-US">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60420"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E0E59C6B-597A-2046-A81A-C8CD95F6DD51}" type="slidenum">
              <a:rPr lang="en-US">
                <a:latin typeface="Arial" charset="0"/>
              </a:rPr>
              <a:pPr eaLnBrk="1" hangingPunct="1"/>
              <a:t>38</a:t>
            </a:fld>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61444"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CEE4A3C7-E67F-C843-803E-1578F99C3A59}" type="slidenum">
              <a:rPr lang="en-US">
                <a:latin typeface="Arial" charset="0"/>
              </a:rPr>
              <a:pPr eaLnBrk="1" hangingPunct="1"/>
              <a:t>39</a:t>
            </a:fld>
            <a:endParaRPr lang="en-US">
              <a:latin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70660"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47CCDD85-9604-2247-BDE5-4028512069E7}" type="slidenum">
              <a:rPr lang="en-US">
                <a:latin typeface="Arial" charset="0"/>
              </a:rPr>
              <a:pPr eaLnBrk="1" hangingPunct="1"/>
              <a:t>40</a:t>
            </a:fld>
            <a:endParaRPr lang="en-US">
              <a:latin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62468"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D7E6387B-88E2-3B44-8375-3DACF4FD1F3D}" type="slidenum">
              <a:rPr lang="en-US">
                <a:latin typeface="Arial" charset="0"/>
              </a:rPr>
              <a:pPr eaLnBrk="1" hangingPunct="1"/>
              <a:t>41</a:t>
            </a:fld>
            <a:endParaRPr lang="en-US">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71684"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C1D35D7A-C97D-2B4D-92B8-AAF49D4F666F}" type="slidenum">
              <a:rPr lang="en-US">
                <a:latin typeface="Arial" charset="0"/>
              </a:rPr>
              <a:pPr eaLnBrk="1" hangingPunct="1"/>
              <a:t>42</a:t>
            </a:fld>
            <a:endParaRPr 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72708"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DB5EBAA4-3A04-E849-A5B1-1843C33478B2}" type="slidenum">
              <a:rPr lang="en-US">
                <a:latin typeface="Arial" charset="0"/>
              </a:rPr>
              <a:pPr eaLnBrk="1" hangingPunct="1"/>
              <a:t>43</a:t>
            </a:fld>
            <a:endParaRPr 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64516"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5D7CE187-B7CC-FD47-ACD2-2818C63E4B01}" type="slidenum">
              <a:rPr lang="en-US">
                <a:latin typeface="Arial" charset="0"/>
              </a:rPr>
              <a:pPr eaLnBrk="1" hangingPunct="1"/>
              <a:t>44</a:t>
            </a:fld>
            <a:endParaRPr lang="en-US">
              <a:latin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a:ln/>
        </p:spPr>
      </p:sp>
      <p:sp>
        <p:nvSpPr>
          <p:cNvPr id="160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73732"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584012E9-3A9D-AE41-89C5-728E965F002A}" type="slidenum">
              <a:rPr lang="en-US">
                <a:latin typeface="Arial" charset="0"/>
              </a:rPr>
              <a:pPr eaLnBrk="1" hangingPunct="1"/>
              <a:t>45</a:t>
            </a:fld>
            <a:endParaRPr lang="en-US">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4"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8AA7A04D-2E2A-EB45-AC2C-258AA5D2347C}" type="slidenum">
              <a:rPr lang="en-US">
                <a:latin typeface="Arial" charset="0"/>
              </a:rPr>
              <a:pPr eaLnBrk="1" hangingPunct="1"/>
              <a:t>46</a:t>
            </a:fld>
            <a:endParaRPr lang="en-US">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81924"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3FB1CC21-DC5B-634C-B3DF-A435958406A2}" type="slidenum">
              <a:rPr lang="en-US">
                <a:latin typeface="Arial" charset="0"/>
              </a:rPr>
              <a:pPr eaLnBrk="1" hangingPunct="1"/>
              <a:t>8</a:t>
            </a:fld>
            <a:endParaRPr lang="en-US">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4"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01EBAA27-F83C-004A-A2A5-98CC6A7655D9}" type="slidenum">
              <a:rPr lang="en-US">
                <a:latin typeface="Arial" charset="0"/>
              </a:rPr>
              <a:pPr eaLnBrk="1" hangingPunct="1"/>
              <a:t>47</a:t>
            </a:fld>
            <a:endParaRPr lang="en-US">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4"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9011E056-E990-EB42-8ABD-5A00FFA230A7}" type="slidenum">
              <a:rPr lang="en-US">
                <a:latin typeface="Arial" charset="0"/>
              </a:rPr>
              <a:pPr eaLnBrk="1" hangingPunct="1"/>
              <a:t>48</a:t>
            </a:fld>
            <a:endParaRPr lang="en-US">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4"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74241925-8B53-BC46-9CC9-8489B215C625}" type="slidenum">
              <a:rPr lang="en-US">
                <a:latin typeface="Arial" charset="0"/>
              </a:rPr>
              <a:pPr eaLnBrk="1" hangingPunct="1"/>
              <a:t>49</a:t>
            </a:fld>
            <a:endParaRPr lang="en-US">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68612"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B887096F-74B3-9346-AAE8-3CF1ED17E84F}" type="slidenum">
              <a:rPr lang="en-US">
                <a:latin typeface="Arial" charset="0"/>
              </a:rPr>
              <a:pPr eaLnBrk="1" hangingPunct="1"/>
              <a:t>50</a:t>
            </a:fld>
            <a:endParaRPr lang="en-US">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75780"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4AAB25EA-C234-B344-AF98-D6F44CDD93C8}" type="slidenum">
              <a:rPr lang="en-US">
                <a:latin typeface="Arial" charset="0"/>
              </a:rPr>
              <a:pPr eaLnBrk="1" hangingPunct="1"/>
              <a:t>51</a:t>
            </a:fld>
            <a:endParaRPr lang="en-US">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82948"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AAB466D9-0747-E546-BFCE-F92F8DD44D7A}" type="slidenum">
              <a:rPr lang="en-US">
                <a:latin typeface="Arial" charset="0"/>
              </a:rPr>
              <a:pPr eaLnBrk="1" hangingPunct="1"/>
              <a:t>9</a:t>
            </a:fld>
            <a:endParaRPr lang="en-US">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83972"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77B37EF0-A4D0-9441-9E57-B19131A97569}" type="slidenum">
              <a:rPr lang="en-US">
                <a:latin typeface="Arial" charset="0"/>
              </a:rPr>
              <a:pPr eaLnBrk="1" hangingPunct="1"/>
              <a:t>10</a:t>
            </a:fld>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84996"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5D51F229-DDD0-1449-88E4-EBDC091C2408}" type="slidenum">
              <a:rPr lang="en-US">
                <a:latin typeface="Arial" charset="0"/>
              </a:rPr>
              <a:pPr eaLnBrk="1" hangingPunct="1"/>
              <a:t>11</a:t>
            </a:fld>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4"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9BCF2D1A-DDF4-4D46-9878-269D6E50C80D}" type="slidenum">
              <a:rPr lang="en-US">
                <a:latin typeface="Arial" charset="0"/>
              </a:rPr>
              <a:pPr eaLnBrk="1" hangingPunct="1"/>
              <a:t>12</a:t>
            </a:fld>
            <a:endParaRPr lang="en-US">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nb-NO"/>
          </a:p>
        </p:txBody>
      </p:sp>
      <p:sp>
        <p:nvSpPr>
          <p:cNvPr id="86020" name="Slide Number Placeholder 3"/>
          <p:cNvSpPr>
            <a:spLocks noGrp="1"/>
          </p:cNvSpPr>
          <p:nvPr>
            <p:ph type="sldNum" sz="quarter" idx="5"/>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010BBF1A-F066-534A-BC91-35AF150A9F80}" type="slidenum">
              <a:rPr lang="en-US">
                <a:latin typeface="Arial" charset="0"/>
              </a:rPr>
              <a:pPr eaLnBrk="1" hangingPunct="1"/>
              <a:t>13</a:t>
            </a:fld>
            <a:endParaRPr lang="en-US">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4"/>
          <p:cNvSpPr>
            <a:spLocks noChangeShapeType="1"/>
          </p:cNvSpPr>
          <p:nvPr/>
        </p:nvSpPr>
        <p:spPr bwMode="auto">
          <a:xfrm>
            <a:off x="179388" y="836613"/>
            <a:ext cx="8785225" cy="0"/>
          </a:xfrm>
          <a:prstGeom prst="line">
            <a:avLst/>
          </a:prstGeom>
          <a:noFill/>
          <a:ln w="9525">
            <a:solidFill>
              <a:srgbClr val="00306A"/>
            </a:solidFill>
            <a:round/>
            <a:headEnd/>
            <a:tailEnd/>
          </a:ln>
          <a:effectLst/>
        </p:spPr>
        <p:txBody>
          <a:bodyPr/>
          <a:lstStyle/>
          <a:p>
            <a:pPr>
              <a:defRPr/>
            </a:pPr>
            <a:endParaRPr lang="en-GB"/>
          </a:p>
        </p:txBody>
      </p:sp>
      <p:pic>
        <p:nvPicPr>
          <p:cNvPr id="5" name="Picture 11" descr="cems-logorams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6275388"/>
            <a:ext cx="2592387"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500938" y="6334125"/>
            <a:ext cx="1477962" cy="307975"/>
          </a:xfrm>
          <a:prstGeom prst="rect">
            <a:avLst/>
          </a:prstGeom>
          <a:noFill/>
        </p:spPr>
        <p:txBody>
          <a:bodyPr wrap="none">
            <a:spAutoFit/>
          </a:bodyPr>
          <a:lstStyle/>
          <a:p>
            <a:pPr>
              <a:defRPr/>
            </a:pPr>
            <a:r>
              <a:rPr lang="en-GB" sz="1400" b="1" dirty="0">
                <a:solidFill>
                  <a:srgbClr val="00306A"/>
                </a:solidFill>
                <a:latin typeface="+mj-lt"/>
                <a:ea typeface="+mj-ea"/>
                <a:cs typeface="+mj-cs"/>
              </a:rPr>
              <a:t>www.nhh.no</a:t>
            </a:r>
          </a:p>
        </p:txBody>
      </p:sp>
      <p:pic>
        <p:nvPicPr>
          <p:cNvPr id="7" name="Picture 16" descr="NHH_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392113"/>
            <a:ext cx="153511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1" name="Rectangle 7"/>
          <p:cNvSpPr>
            <a:spLocks noGrp="1" noChangeArrowheads="1"/>
          </p:cNvSpPr>
          <p:nvPr>
            <p:ph type="ctrTitle"/>
          </p:nvPr>
        </p:nvSpPr>
        <p:spPr>
          <a:xfrm>
            <a:off x="1403350" y="1196975"/>
            <a:ext cx="6769100" cy="1470025"/>
          </a:xfrm>
        </p:spPr>
        <p:txBody>
          <a:bodyPr/>
          <a:lstStyle>
            <a:lvl1pPr>
              <a:defRPr sz="2800">
                <a:solidFill>
                  <a:srgbClr val="00306A"/>
                </a:solidFill>
              </a:defRPr>
            </a:lvl1pPr>
          </a:lstStyle>
          <a:p>
            <a:r>
              <a:rPr lang="en-US" smtClean="0"/>
              <a:t>Click to edit Master title style</a:t>
            </a:r>
            <a:endParaRPr lang="nb-NO" dirty="0"/>
          </a:p>
        </p:txBody>
      </p:sp>
      <p:sp>
        <p:nvSpPr>
          <p:cNvPr id="26632" name="Rectangle 8"/>
          <p:cNvSpPr>
            <a:spLocks noGrp="1" noChangeArrowheads="1"/>
          </p:cNvSpPr>
          <p:nvPr>
            <p:ph type="subTitle" idx="1"/>
          </p:nvPr>
        </p:nvSpPr>
        <p:spPr>
          <a:xfrm>
            <a:off x="1403350" y="2708275"/>
            <a:ext cx="6769100" cy="792163"/>
          </a:xfrm>
        </p:spPr>
        <p:txBody>
          <a:bodyPr/>
          <a:lstStyle>
            <a:lvl1pPr marL="0" indent="0">
              <a:buFontTx/>
              <a:buNone/>
              <a:defRPr b="1">
                <a:solidFill>
                  <a:srgbClr val="9E9FA3"/>
                </a:solidFill>
              </a:defRPr>
            </a:lvl1pPr>
          </a:lstStyle>
          <a:p>
            <a:r>
              <a:rPr lang="en-US" smtClean="0"/>
              <a:t>Click to edit Master subtitle style</a:t>
            </a:r>
            <a:endParaRPr lang="nb-NO"/>
          </a:p>
        </p:txBody>
      </p:sp>
      <p:sp>
        <p:nvSpPr>
          <p:cNvPr id="8" name="Rectangle 9"/>
          <p:cNvSpPr>
            <a:spLocks noGrp="1" noChangeArrowheads="1"/>
          </p:cNvSpPr>
          <p:nvPr>
            <p:ph type="dt" sz="half" idx="10"/>
          </p:nvPr>
        </p:nvSpPr>
        <p:spPr>
          <a:xfrm>
            <a:off x="1403350" y="3717925"/>
            <a:ext cx="2592388" cy="215900"/>
          </a:xfrm>
        </p:spPr>
        <p:txBody>
          <a:bodyPr/>
          <a:lstStyle>
            <a:lvl1pPr algn="l">
              <a:defRPr sz="1200"/>
            </a:lvl1pPr>
          </a:lstStyle>
          <a:p>
            <a:pPr>
              <a:defRPr/>
            </a:pPr>
            <a:fld id="{12535D4A-F271-4102-899D-F4F80F84F099}" type="datetime1">
              <a:rPr lang="nb-NO"/>
              <a:pPr>
                <a:defRPr/>
              </a:pPr>
              <a:t>12.04.13</a:t>
            </a:fld>
            <a:endParaRPr lang="nb-NO"/>
          </a:p>
        </p:txBody>
      </p:sp>
      <p:sp>
        <p:nvSpPr>
          <p:cNvPr id="9" name="Rectangle 10"/>
          <p:cNvSpPr>
            <a:spLocks noGrp="1" noChangeArrowheads="1"/>
          </p:cNvSpPr>
          <p:nvPr>
            <p:ph type="ftr" sz="quarter" idx="11"/>
          </p:nvPr>
        </p:nvSpPr>
        <p:spPr>
          <a:xfrm>
            <a:off x="1403350" y="3500438"/>
            <a:ext cx="6769100" cy="217487"/>
          </a:xfrm>
        </p:spPr>
        <p:txBody>
          <a:bodyPr/>
          <a:lstStyle>
            <a:lvl1pPr>
              <a:defRPr sz="1200"/>
            </a:lvl1pPr>
          </a:lstStyle>
          <a:p>
            <a:pPr>
              <a:defRPr/>
            </a:pPr>
            <a:r>
              <a:rPr lang="nb-NO"/>
              <a:t>Fornavn Etternavn, navn@nhh.no</a:t>
            </a:r>
          </a:p>
        </p:txBody>
      </p:sp>
    </p:spTree>
    <p:extLst>
      <p:ext uri="{BB962C8B-B14F-4D97-AF65-F5344CB8AC3E}">
        <p14:creationId xmlns:p14="http://schemas.microsoft.com/office/powerpoint/2010/main" val="2939909164"/>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A7DB0F78-5994-4151-862D-084D7C3AE703}" type="datetime1">
              <a:rPr lang="nb-NO"/>
              <a:pPr>
                <a:defRPr/>
              </a:pPr>
              <a:t>12.04.13</a:t>
            </a:fld>
            <a:endParaRPr lang="nb-NO"/>
          </a:p>
        </p:txBody>
      </p:sp>
      <p:sp>
        <p:nvSpPr>
          <p:cNvPr id="5" name="Rectangle 5"/>
          <p:cNvSpPr>
            <a:spLocks noGrp="1" noChangeArrowheads="1"/>
          </p:cNvSpPr>
          <p:nvPr>
            <p:ph type="ftr" sz="quarter" idx="11"/>
          </p:nvPr>
        </p:nvSpPr>
        <p:spPr>
          <a:ln/>
        </p:spPr>
        <p:txBody>
          <a:bodyPr/>
          <a:lstStyle>
            <a:lvl1pPr>
              <a:defRPr/>
            </a:lvl1pPr>
          </a:lstStyle>
          <a:p>
            <a:pPr>
              <a:defRPr/>
            </a:pPr>
            <a:r>
              <a:rPr lang="nb-NO"/>
              <a:t>Fornavn Etternavn, navn@nhh.no</a:t>
            </a:r>
          </a:p>
        </p:txBody>
      </p:sp>
      <p:sp>
        <p:nvSpPr>
          <p:cNvPr id="6" name="Rectangle 6"/>
          <p:cNvSpPr>
            <a:spLocks noGrp="1" noChangeArrowheads="1"/>
          </p:cNvSpPr>
          <p:nvPr>
            <p:ph type="sldNum" sz="quarter" idx="12"/>
          </p:nvPr>
        </p:nvSpPr>
        <p:spPr>
          <a:ln/>
        </p:spPr>
        <p:txBody>
          <a:bodyPr/>
          <a:lstStyle>
            <a:lvl1pPr>
              <a:defRPr/>
            </a:lvl1pPr>
          </a:lstStyle>
          <a:p>
            <a:pPr>
              <a:defRPr/>
            </a:pPr>
            <a:fld id="{AC9AADFB-3B38-4066-AA98-7BF260114C34}" type="slidenum">
              <a:rPr lang="nb-NO"/>
              <a:pPr>
                <a:defRPr/>
              </a:pPr>
              <a:t>‹#›</a:t>
            </a:fld>
            <a:endParaRPr lang="nb-NO"/>
          </a:p>
        </p:txBody>
      </p:sp>
    </p:spTree>
    <p:extLst>
      <p:ext uri="{BB962C8B-B14F-4D97-AF65-F5344CB8AC3E}">
        <p14:creationId xmlns:p14="http://schemas.microsoft.com/office/powerpoint/2010/main" val="3657518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0038" y="850900"/>
            <a:ext cx="2036762" cy="56737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539750" y="850900"/>
            <a:ext cx="5957888" cy="56737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C89B9940-E155-4EA0-B4D7-9CDCAA8FB3D2}" type="datetime1">
              <a:rPr lang="nb-NO"/>
              <a:pPr>
                <a:defRPr/>
              </a:pPr>
              <a:t>12.04.13</a:t>
            </a:fld>
            <a:endParaRPr lang="nb-NO"/>
          </a:p>
        </p:txBody>
      </p:sp>
      <p:sp>
        <p:nvSpPr>
          <p:cNvPr id="5" name="Rectangle 5"/>
          <p:cNvSpPr>
            <a:spLocks noGrp="1" noChangeArrowheads="1"/>
          </p:cNvSpPr>
          <p:nvPr>
            <p:ph type="ftr" sz="quarter" idx="11"/>
          </p:nvPr>
        </p:nvSpPr>
        <p:spPr>
          <a:ln/>
        </p:spPr>
        <p:txBody>
          <a:bodyPr/>
          <a:lstStyle>
            <a:lvl1pPr>
              <a:defRPr/>
            </a:lvl1pPr>
          </a:lstStyle>
          <a:p>
            <a:pPr>
              <a:defRPr/>
            </a:pPr>
            <a:r>
              <a:rPr lang="nb-NO"/>
              <a:t>Fornavn Etternavn, navn@nhh.no</a:t>
            </a:r>
          </a:p>
        </p:txBody>
      </p:sp>
      <p:sp>
        <p:nvSpPr>
          <p:cNvPr id="6" name="Rectangle 6"/>
          <p:cNvSpPr>
            <a:spLocks noGrp="1" noChangeArrowheads="1"/>
          </p:cNvSpPr>
          <p:nvPr>
            <p:ph type="sldNum" sz="quarter" idx="12"/>
          </p:nvPr>
        </p:nvSpPr>
        <p:spPr>
          <a:ln/>
        </p:spPr>
        <p:txBody>
          <a:bodyPr/>
          <a:lstStyle>
            <a:lvl1pPr>
              <a:defRPr/>
            </a:lvl1pPr>
          </a:lstStyle>
          <a:p>
            <a:pPr>
              <a:defRPr/>
            </a:pPr>
            <a:fld id="{AD0FC0AE-BF04-48A8-8187-1BFDB0B28268}" type="slidenum">
              <a:rPr lang="nb-NO"/>
              <a:pPr>
                <a:defRPr/>
              </a:pPr>
              <a:t>‹#›</a:t>
            </a:fld>
            <a:endParaRPr lang="nb-NO"/>
          </a:p>
        </p:txBody>
      </p:sp>
    </p:spTree>
    <p:extLst>
      <p:ext uri="{BB962C8B-B14F-4D97-AF65-F5344CB8AC3E}">
        <p14:creationId xmlns:p14="http://schemas.microsoft.com/office/powerpoint/2010/main" val="3150008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tellysbilde">
    <p:spTree>
      <p:nvGrpSpPr>
        <p:cNvPr id="1" name=""/>
        <p:cNvGrpSpPr/>
        <p:nvPr/>
      </p:nvGrpSpPr>
      <p:grpSpPr>
        <a:xfrm>
          <a:off x="0" y="0"/>
          <a:ext cx="0" cy="0"/>
          <a:chOff x="0" y="0"/>
          <a:chExt cx="0" cy="0"/>
        </a:xfrm>
      </p:grpSpPr>
      <p:pic>
        <p:nvPicPr>
          <p:cNvPr id="3" name="Bild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6648" y="5814672"/>
            <a:ext cx="3717359" cy="1061573"/>
          </a:xfrm>
          <a:prstGeom prst="rect">
            <a:avLst/>
          </a:prstGeom>
        </p:spPr>
      </p:pic>
      <p:pic>
        <p:nvPicPr>
          <p:cNvPr id="4" name="Bil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8723" y="610587"/>
            <a:ext cx="712842" cy="1412667"/>
          </a:xfrm>
          <a:prstGeom prst="rect">
            <a:avLst/>
          </a:prstGeom>
        </p:spPr>
      </p:pic>
      <p:sp>
        <p:nvSpPr>
          <p:cNvPr id="5" name="Tittel 1"/>
          <p:cNvSpPr>
            <a:spLocks noGrp="1"/>
          </p:cNvSpPr>
          <p:nvPr>
            <p:ph type="ctrTitle" hasCustomPrompt="1"/>
          </p:nvPr>
        </p:nvSpPr>
        <p:spPr>
          <a:xfrm>
            <a:off x="1019682" y="1364977"/>
            <a:ext cx="6533363" cy="2880942"/>
          </a:xfrm>
        </p:spPr>
        <p:txBody>
          <a:bodyPr anchor="b">
            <a:noAutofit/>
          </a:bodyPr>
          <a:lstStyle>
            <a:lvl1pPr>
              <a:defRPr sz="3600" b="0" cap="all" baseline="0">
                <a:solidFill>
                  <a:srgbClr val="003A54"/>
                </a:solidFill>
              </a:defRPr>
            </a:lvl1pPr>
          </a:lstStyle>
          <a:p>
            <a:r>
              <a:rPr lang="nb-NO" dirty="0" smtClean="0"/>
              <a:t>Tittel</a:t>
            </a:r>
            <a:endParaRPr lang="nb-NO" dirty="0"/>
          </a:p>
        </p:txBody>
      </p:sp>
      <p:sp>
        <p:nvSpPr>
          <p:cNvPr id="6" name="Plassholder for tekst 8"/>
          <p:cNvSpPr>
            <a:spLocks noGrp="1"/>
          </p:cNvSpPr>
          <p:nvPr>
            <p:ph type="body" sz="quarter" idx="10" hasCustomPrompt="1"/>
          </p:nvPr>
        </p:nvSpPr>
        <p:spPr>
          <a:xfrm>
            <a:off x="1019544" y="4243481"/>
            <a:ext cx="6534882" cy="829353"/>
          </a:xfrm>
        </p:spPr>
        <p:txBody>
          <a:bodyPr>
            <a:normAutofit/>
          </a:bodyPr>
          <a:lstStyle>
            <a:lvl1pPr marL="0" indent="0">
              <a:buNone/>
              <a:defRPr sz="1800" cap="none" normalizeH="0" baseline="0">
                <a:solidFill>
                  <a:srgbClr val="A89449"/>
                </a:solidFill>
              </a:defRPr>
            </a:lvl1pPr>
          </a:lstStyle>
          <a:p>
            <a:pPr lvl="0"/>
            <a:r>
              <a:rPr lang="nb-NO" dirty="0" smtClean="0"/>
              <a:t>Undertittel</a:t>
            </a:r>
            <a:endParaRPr lang="nb-NO" dirty="0"/>
          </a:p>
        </p:txBody>
      </p:sp>
    </p:spTree>
    <p:extLst>
      <p:ext uri="{BB962C8B-B14F-4D97-AF65-F5344CB8AC3E}">
        <p14:creationId xmlns:p14="http://schemas.microsoft.com/office/powerpoint/2010/main" val="101521005"/>
      </p:ext>
    </p:extLst>
  </p:cSld>
  <p:clrMapOvr>
    <a:masterClrMapping/>
  </p:clrMapOvr>
  <p:timing>
    <p:tnLst>
      <p:par>
        <p:cTn xmlns:p14="http://schemas.microsoft.com/office/powerpoint/2010/main" id="1" dur="indefinite" restart="never" nodeType="tmRoot"/>
      </p:par>
    </p:tnLst>
  </p:timing>
  <p:hf hdr="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Plassholder for dato 3"/>
          <p:cNvSpPr>
            <a:spLocks noGrp="1"/>
          </p:cNvSpPr>
          <p:nvPr>
            <p:ph type="dt" sz="half" idx="10"/>
          </p:nvPr>
        </p:nvSpPr>
        <p:spPr/>
        <p:txBody>
          <a:bodyPr/>
          <a:lstStyle/>
          <a:p>
            <a:pPr>
              <a:defRPr/>
            </a:pPr>
            <a:fld id="{7D2B5ADC-5046-430C-8E68-927C7DF3D6DA}" type="datetime1">
              <a:rPr lang="nb-NO" smtClean="0"/>
              <a:pPr>
                <a:defRPr/>
              </a:pPr>
              <a:t>12.04.13</a:t>
            </a:fld>
            <a:endParaRPr lang="nb-NO"/>
          </a:p>
        </p:txBody>
      </p:sp>
      <p:sp>
        <p:nvSpPr>
          <p:cNvPr id="5" name="Plassholder for bunntekst 4"/>
          <p:cNvSpPr>
            <a:spLocks noGrp="1"/>
          </p:cNvSpPr>
          <p:nvPr>
            <p:ph type="ftr" sz="quarter" idx="11"/>
          </p:nvPr>
        </p:nvSpPr>
        <p:spPr/>
        <p:txBody>
          <a:bodyPr/>
          <a:lstStyle/>
          <a:p>
            <a:pPr>
              <a:defRPr/>
            </a:pPr>
            <a:r>
              <a:rPr lang="nb-NO" smtClean="0"/>
              <a:t>Fornavn Etternavn, navn@nhh.no</a:t>
            </a:r>
            <a:endParaRPr lang="nb-NO"/>
          </a:p>
        </p:txBody>
      </p:sp>
      <p:sp>
        <p:nvSpPr>
          <p:cNvPr id="6" name="Plassholder for lysbildenummer 5"/>
          <p:cNvSpPr>
            <a:spLocks noGrp="1"/>
          </p:cNvSpPr>
          <p:nvPr>
            <p:ph type="sldNum" sz="quarter" idx="12"/>
          </p:nvPr>
        </p:nvSpPr>
        <p:spPr/>
        <p:txBody>
          <a:bodyPr/>
          <a:lstStyle/>
          <a:p>
            <a:pPr>
              <a:defRPr/>
            </a:pPr>
            <a:fld id="{B6A3E77D-D2A7-4B27-8896-F10B38D5F123}" type="slidenum">
              <a:rPr lang="nb-NO" smtClean="0"/>
              <a:pPr>
                <a:defRPr/>
              </a:pPr>
              <a:t>‹#›</a:t>
            </a:fld>
            <a:endParaRPr lang="nb-NO"/>
          </a:p>
        </p:txBody>
      </p:sp>
    </p:spTree>
    <p:extLst>
      <p:ext uri="{BB962C8B-B14F-4D97-AF65-F5344CB8AC3E}">
        <p14:creationId xmlns:p14="http://schemas.microsoft.com/office/powerpoint/2010/main" val="2595784755"/>
      </p:ext>
    </p:extLst>
  </p:cSld>
  <p:clrMapOvr>
    <a:masterClrMapping/>
  </p:clrMapOvr>
  <p:timing>
    <p:tnLst>
      <p:par>
        <p:cTn xmlns:p14="http://schemas.microsoft.com/office/powerpoint/2010/main" id="1" dur="indefinite" restart="never" nodeType="tmRoot"/>
      </p:par>
    </p:tnLst>
  </p:timing>
  <p:hf hdr="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tellysbilde #2">
    <p:spTree>
      <p:nvGrpSpPr>
        <p:cNvPr id="1" name=""/>
        <p:cNvGrpSpPr/>
        <p:nvPr/>
      </p:nvGrpSpPr>
      <p:grpSpPr>
        <a:xfrm>
          <a:off x="0" y="0"/>
          <a:ext cx="0" cy="0"/>
          <a:chOff x="0" y="0"/>
          <a:chExt cx="0" cy="0"/>
        </a:xfrm>
      </p:grpSpPr>
      <p:sp>
        <p:nvSpPr>
          <p:cNvPr id="10" name="Plassholder for bilde 7"/>
          <p:cNvSpPr>
            <a:spLocks noGrp="1"/>
          </p:cNvSpPr>
          <p:nvPr>
            <p:ph type="pic" sz="quarter" idx="14" hasCustomPrompt="1"/>
          </p:nvPr>
        </p:nvSpPr>
        <p:spPr>
          <a:xfrm>
            <a:off x="736695" y="2275823"/>
            <a:ext cx="3824896" cy="3849634"/>
          </a:xfrm>
          <a:blipFill dpi="0" rotWithShape="1">
            <a:blip r:embed="rId2"/>
            <a:srcRect/>
            <a:tile tx="0" ty="0" sx="100000" sy="100000" flip="none" algn="tl"/>
          </a:blipFill>
        </p:spPr>
        <p:txBody>
          <a:bodyPr tIns="1393371"/>
          <a:lstStyle>
            <a:lvl1pPr marL="0" indent="0" algn="ctr">
              <a:buNone/>
              <a:defRPr baseline="0">
                <a:solidFill>
                  <a:schemeClr val="bg1"/>
                </a:solidFill>
              </a:defRPr>
            </a:lvl1pPr>
          </a:lstStyle>
          <a:p>
            <a:r>
              <a:rPr lang="nb-NO" dirty="0" smtClean="0"/>
              <a:t>Sett inn bilde</a:t>
            </a:r>
            <a:endParaRPr lang="nb-NO" dirty="0"/>
          </a:p>
        </p:txBody>
      </p:sp>
      <p:pic>
        <p:nvPicPr>
          <p:cNvPr id="11" name="Bild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695" y="604057"/>
            <a:ext cx="651186" cy="1290481"/>
          </a:xfrm>
          <a:prstGeom prst="rect">
            <a:avLst/>
          </a:prstGeom>
        </p:spPr>
      </p:pic>
      <p:sp>
        <p:nvSpPr>
          <p:cNvPr id="14" name="Rektangel 13"/>
          <p:cNvSpPr/>
          <p:nvPr/>
        </p:nvSpPr>
        <p:spPr>
          <a:xfrm>
            <a:off x="4627367" y="2275823"/>
            <a:ext cx="3834762" cy="3849634"/>
          </a:xfrm>
          <a:prstGeom prst="rect">
            <a:avLst/>
          </a:prstGeom>
          <a:solidFill>
            <a:srgbClr val="2F718E"/>
          </a:solidFill>
          <a:ln>
            <a:noFill/>
          </a:ln>
        </p:spPr>
        <p:style>
          <a:lnRef idx="2">
            <a:schemeClr val="accent1">
              <a:shade val="50000"/>
            </a:schemeClr>
          </a:lnRef>
          <a:fillRef idx="1">
            <a:schemeClr val="accent1"/>
          </a:fillRef>
          <a:effectRef idx="0">
            <a:schemeClr val="accent1"/>
          </a:effectRef>
          <a:fontRef idx="minor">
            <a:schemeClr val="lt1"/>
          </a:fontRef>
        </p:style>
        <p:txBody>
          <a:bodyPr lIns="83274" tIns="41637" rIns="83274" bIns="41637" rtlCol="0" anchor="ctr"/>
          <a:lstStyle/>
          <a:p>
            <a:pPr algn="ctr"/>
            <a:endParaRPr lang="nb-NO" dirty="0" err="1" smtClean="0">
              <a:solidFill>
                <a:srgbClr val="00314A"/>
              </a:solidFill>
            </a:endParaRPr>
          </a:p>
        </p:txBody>
      </p:sp>
      <p:sp>
        <p:nvSpPr>
          <p:cNvPr id="2" name="Tittel 1"/>
          <p:cNvSpPr>
            <a:spLocks noGrp="1"/>
          </p:cNvSpPr>
          <p:nvPr>
            <p:ph type="title"/>
          </p:nvPr>
        </p:nvSpPr>
        <p:spPr>
          <a:xfrm>
            <a:off x="4872933" y="2528127"/>
            <a:ext cx="3382953" cy="1358047"/>
          </a:xfrm>
        </p:spPr>
        <p:txBody>
          <a:bodyPr anchor="t">
            <a:normAutofit/>
          </a:bodyPr>
          <a:lstStyle>
            <a:lvl1pPr>
              <a:defRPr sz="2200" b="0" cap="none" baseline="0">
                <a:solidFill>
                  <a:schemeClr val="bg1"/>
                </a:solidFill>
              </a:defRPr>
            </a:lvl1pPr>
          </a:lstStyle>
          <a:p>
            <a:r>
              <a:rPr lang="nb-NO" smtClean="0"/>
              <a:t>Klikk for å redigere tittelstil</a:t>
            </a:r>
            <a:endParaRPr lang="nb-NO" dirty="0"/>
          </a:p>
        </p:txBody>
      </p:sp>
    </p:spTree>
    <p:extLst>
      <p:ext uri="{BB962C8B-B14F-4D97-AF65-F5344CB8AC3E}">
        <p14:creationId xmlns:p14="http://schemas.microsoft.com/office/powerpoint/2010/main" val="936229821"/>
      </p:ext>
    </p:extLst>
  </p:cSld>
  <p:clrMapOvr>
    <a:masterClrMapping/>
  </p:clrMapOvr>
  <p:timing>
    <p:tnLst>
      <p:par>
        <p:cTn xmlns:p14="http://schemas.microsoft.com/office/powerpoint/2010/main" id="1" dur="indefinite" restart="never" nodeType="tmRoot"/>
      </p:par>
    </p:tnLst>
  </p:timing>
  <p:hf hdr="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tellysbilde #3">
    <p:spTree>
      <p:nvGrpSpPr>
        <p:cNvPr id="1" name=""/>
        <p:cNvGrpSpPr/>
        <p:nvPr/>
      </p:nvGrpSpPr>
      <p:grpSpPr>
        <a:xfrm>
          <a:off x="0" y="0"/>
          <a:ext cx="0" cy="0"/>
          <a:chOff x="0" y="0"/>
          <a:chExt cx="0" cy="0"/>
        </a:xfrm>
      </p:grpSpPr>
      <p:pic>
        <p:nvPicPr>
          <p:cNvPr id="11" name="Bild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695" y="604057"/>
            <a:ext cx="651186" cy="1290481"/>
          </a:xfrm>
          <a:prstGeom prst="rect">
            <a:avLst/>
          </a:prstGeom>
        </p:spPr>
      </p:pic>
      <p:sp>
        <p:nvSpPr>
          <p:cNvPr id="14" name="Rektangel 13"/>
          <p:cNvSpPr/>
          <p:nvPr/>
        </p:nvSpPr>
        <p:spPr>
          <a:xfrm>
            <a:off x="4627367" y="2275823"/>
            <a:ext cx="3834762" cy="3849634"/>
          </a:xfrm>
          <a:prstGeom prst="rect">
            <a:avLst/>
          </a:prstGeom>
          <a:solidFill>
            <a:srgbClr val="BCBDC0"/>
          </a:solidFill>
          <a:ln>
            <a:noFill/>
          </a:ln>
        </p:spPr>
        <p:style>
          <a:lnRef idx="2">
            <a:schemeClr val="accent1">
              <a:shade val="50000"/>
            </a:schemeClr>
          </a:lnRef>
          <a:fillRef idx="1">
            <a:schemeClr val="accent1"/>
          </a:fillRef>
          <a:effectRef idx="0">
            <a:schemeClr val="accent1"/>
          </a:effectRef>
          <a:fontRef idx="minor">
            <a:schemeClr val="lt1"/>
          </a:fontRef>
        </p:style>
        <p:txBody>
          <a:bodyPr lIns="83274" tIns="41637" rIns="83274" bIns="41637" rtlCol="0" anchor="ctr"/>
          <a:lstStyle/>
          <a:p>
            <a:pPr algn="ctr"/>
            <a:endParaRPr lang="nb-NO" dirty="0" err="1" smtClean="0">
              <a:solidFill>
                <a:srgbClr val="00314A"/>
              </a:solidFill>
            </a:endParaRPr>
          </a:p>
        </p:txBody>
      </p:sp>
      <p:sp>
        <p:nvSpPr>
          <p:cNvPr id="2" name="Tittel 1"/>
          <p:cNvSpPr>
            <a:spLocks noGrp="1"/>
          </p:cNvSpPr>
          <p:nvPr>
            <p:ph type="title"/>
          </p:nvPr>
        </p:nvSpPr>
        <p:spPr>
          <a:xfrm>
            <a:off x="4872933" y="2528127"/>
            <a:ext cx="3382953" cy="1358047"/>
          </a:xfrm>
        </p:spPr>
        <p:txBody>
          <a:bodyPr anchor="t">
            <a:normAutofit/>
          </a:bodyPr>
          <a:lstStyle>
            <a:lvl1pPr>
              <a:defRPr sz="2200" b="0" cap="none" baseline="0">
                <a:solidFill>
                  <a:srgbClr val="003A54"/>
                </a:solidFill>
              </a:defRPr>
            </a:lvl1pPr>
          </a:lstStyle>
          <a:p>
            <a:r>
              <a:rPr lang="nb-NO" smtClean="0"/>
              <a:t>Klikk for å redigere tittelstil</a:t>
            </a:r>
            <a:endParaRPr lang="nb-NO" dirty="0"/>
          </a:p>
        </p:txBody>
      </p:sp>
      <p:sp>
        <p:nvSpPr>
          <p:cNvPr id="9" name="Plassholder for bilde 7"/>
          <p:cNvSpPr>
            <a:spLocks noGrp="1"/>
          </p:cNvSpPr>
          <p:nvPr>
            <p:ph type="pic" sz="quarter" idx="14" hasCustomPrompt="1"/>
          </p:nvPr>
        </p:nvSpPr>
        <p:spPr>
          <a:xfrm>
            <a:off x="736695" y="2275823"/>
            <a:ext cx="3824896" cy="3849634"/>
          </a:xfrm>
          <a:blipFill dpi="0" rotWithShape="1">
            <a:blip r:embed="rId3"/>
            <a:srcRect/>
            <a:tile tx="0" ty="0" sx="100000" sy="100000" flip="none" algn="tl"/>
          </a:blipFill>
        </p:spPr>
        <p:txBody>
          <a:bodyPr tIns="1393371"/>
          <a:lstStyle>
            <a:lvl1pPr marL="0" indent="0" algn="ctr">
              <a:buNone/>
              <a:defRPr baseline="0">
                <a:solidFill>
                  <a:schemeClr val="bg1"/>
                </a:solidFill>
              </a:defRPr>
            </a:lvl1pPr>
          </a:lstStyle>
          <a:p>
            <a:r>
              <a:rPr lang="nb-NO" dirty="0" smtClean="0"/>
              <a:t>Sett inn bilde</a:t>
            </a:r>
            <a:endParaRPr lang="nb-NO" dirty="0"/>
          </a:p>
        </p:txBody>
      </p:sp>
    </p:spTree>
    <p:extLst>
      <p:ext uri="{BB962C8B-B14F-4D97-AF65-F5344CB8AC3E}">
        <p14:creationId xmlns:p14="http://schemas.microsoft.com/office/powerpoint/2010/main" val="2075874964"/>
      </p:ext>
    </p:extLst>
  </p:cSld>
  <p:clrMapOvr>
    <a:masterClrMapping/>
  </p:clrMapOvr>
  <p:timing>
    <p:tnLst>
      <p:par>
        <p:cTn xmlns:p14="http://schemas.microsoft.com/office/powerpoint/2010/main" id="1" dur="indefinite" restart="never" nodeType="tmRoot"/>
      </p:par>
    </p:tnLst>
  </p:timing>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2" y="4406901"/>
            <a:ext cx="7876720" cy="1362075"/>
          </a:xfrm>
        </p:spPr>
        <p:txBody>
          <a:bodyPr anchor="t"/>
          <a:lstStyle>
            <a:lvl1pPr algn="l">
              <a:defRPr sz="4000" b="1" cap="all"/>
            </a:lvl1pPr>
          </a:lstStyle>
          <a:p>
            <a:r>
              <a:rPr lang="nb-NO" smtClean="0"/>
              <a:t>Klikk for å redigere tittelstil</a:t>
            </a:r>
            <a:endParaRPr lang="nb-NO" dirty="0"/>
          </a:p>
        </p:txBody>
      </p:sp>
      <p:sp>
        <p:nvSpPr>
          <p:cNvPr id="3" name="Plassholder for tekst 2"/>
          <p:cNvSpPr>
            <a:spLocks noGrp="1"/>
          </p:cNvSpPr>
          <p:nvPr>
            <p:ph type="body" idx="1"/>
          </p:nvPr>
        </p:nvSpPr>
        <p:spPr>
          <a:xfrm>
            <a:off x="722313" y="2906713"/>
            <a:ext cx="7876720"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2" indent="0">
              <a:buNone/>
              <a:defRPr sz="1400">
                <a:solidFill>
                  <a:schemeClr val="tx1">
                    <a:tint val="75000"/>
                  </a:schemeClr>
                </a:solidFill>
              </a:defRPr>
            </a:lvl6pPr>
            <a:lvl7pPr marL="2743059" indent="0">
              <a:buNone/>
              <a:defRPr sz="1400">
                <a:solidFill>
                  <a:schemeClr val="tx1">
                    <a:tint val="75000"/>
                  </a:schemeClr>
                </a:solidFill>
              </a:defRPr>
            </a:lvl7pPr>
            <a:lvl8pPr marL="3200235" indent="0">
              <a:buNone/>
              <a:defRPr sz="1400">
                <a:solidFill>
                  <a:schemeClr val="tx1">
                    <a:tint val="75000"/>
                  </a:schemeClr>
                </a:solidFill>
              </a:defRPr>
            </a:lvl8pPr>
            <a:lvl9pPr marL="3657412"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pPr>
              <a:defRPr/>
            </a:pPr>
            <a:fld id="{7D2B5ADC-5046-430C-8E68-927C7DF3D6DA}" type="datetime1">
              <a:rPr lang="nb-NO" smtClean="0"/>
              <a:pPr>
                <a:defRPr/>
              </a:pPr>
              <a:t>12.04.13</a:t>
            </a:fld>
            <a:endParaRPr lang="nb-NO"/>
          </a:p>
        </p:txBody>
      </p:sp>
      <p:sp>
        <p:nvSpPr>
          <p:cNvPr id="5" name="Plassholder for bunntekst 4"/>
          <p:cNvSpPr>
            <a:spLocks noGrp="1"/>
          </p:cNvSpPr>
          <p:nvPr>
            <p:ph type="ftr" sz="quarter" idx="11"/>
          </p:nvPr>
        </p:nvSpPr>
        <p:spPr/>
        <p:txBody>
          <a:bodyPr/>
          <a:lstStyle/>
          <a:p>
            <a:pPr>
              <a:defRPr/>
            </a:pPr>
            <a:r>
              <a:rPr lang="nb-NO" smtClean="0"/>
              <a:t>Fornavn Etternavn, navn@nhh.no</a:t>
            </a:r>
            <a:endParaRPr lang="nb-NO"/>
          </a:p>
        </p:txBody>
      </p:sp>
      <p:sp>
        <p:nvSpPr>
          <p:cNvPr id="6" name="Plassholder for lysbildenummer 5"/>
          <p:cNvSpPr>
            <a:spLocks noGrp="1"/>
          </p:cNvSpPr>
          <p:nvPr>
            <p:ph type="sldNum" sz="quarter" idx="12"/>
          </p:nvPr>
        </p:nvSpPr>
        <p:spPr/>
        <p:txBody>
          <a:bodyPr/>
          <a:lstStyle/>
          <a:p>
            <a:pPr>
              <a:defRPr/>
            </a:pPr>
            <a:fld id="{B6A3E77D-D2A7-4B27-8896-F10B38D5F123}" type="slidenum">
              <a:rPr lang="nb-NO" smtClean="0"/>
              <a:pPr>
                <a:defRPr/>
              </a:pPr>
              <a:t>‹#›</a:t>
            </a:fld>
            <a:endParaRPr lang="nb-NO"/>
          </a:p>
        </p:txBody>
      </p:sp>
    </p:spTree>
    <p:extLst>
      <p:ext uri="{BB962C8B-B14F-4D97-AF65-F5344CB8AC3E}">
        <p14:creationId xmlns:p14="http://schemas.microsoft.com/office/powerpoint/2010/main" val="2660654147"/>
      </p:ext>
    </p:extLst>
  </p:cSld>
  <p:clrMapOvr>
    <a:masterClrMapping/>
  </p:clrMapOvr>
  <p:timing>
    <p:tnLst>
      <p:par>
        <p:cTn xmlns:p14="http://schemas.microsoft.com/office/powerpoint/2010/main" id="1" dur="indefinite" restart="never" nodeType="tmRoot"/>
      </p:par>
    </p:tnLst>
  </p:timing>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dirty="0"/>
          </a:p>
        </p:txBody>
      </p:sp>
      <p:sp>
        <p:nvSpPr>
          <p:cNvPr id="5" name="Plassholder for dato 4"/>
          <p:cNvSpPr>
            <a:spLocks noGrp="1"/>
          </p:cNvSpPr>
          <p:nvPr>
            <p:ph type="dt" sz="half" idx="10"/>
          </p:nvPr>
        </p:nvSpPr>
        <p:spPr/>
        <p:txBody>
          <a:bodyPr/>
          <a:lstStyle/>
          <a:p>
            <a:pPr>
              <a:defRPr/>
            </a:pPr>
            <a:fld id="{7D2B5ADC-5046-430C-8E68-927C7DF3D6DA}" type="datetime1">
              <a:rPr lang="nb-NO" smtClean="0"/>
              <a:pPr>
                <a:defRPr/>
              </a:pPr>
              <a:t>12.04.13</a:t>
            </a:fld>
            <a:endParaRPr lang="nb-NO"/>
          </a:p>
        </p:txBody>
      </p:sp>
      <p:sp>
        <p:nvSpPr>
          <p:cNvPr id="6" name="Plassholder for bunntekst 5"/>
          <p:cNvSpPr>
            <a:spLocks noGrp="1"/>
          </p:cNvSpPr>
          <p:nvPr>
            <p:ph type="ftr" sz="quarter" idx="11"/>
          </p:nvPr>
        </p:nvSpPr>
        <p:spPr/>
        <p:txBody>
          <a:bodyPr/>
          <a:lstStyle/>
          <a:p>
            <a:pPr>
              <a:defRPr/>
            </a:pPr>
            <a:r>
              <a:rPr lang="nb-NO" smtClean="0"/>
              <a:t>Fornavn Etternavn, navn@nhh.no</a:t>
            </a:r>
            <a:endParaRPr lang="nb-NO"/>
          </a:p>
        </p:txBody>
      </p:sp>
      <p:sp>
        <p:nvSpPr>
          <p:cNvPr id="7" name="Plassholder for lysbildenummer 6"/>
          <p:cNvSpPr>
            <a:spLocks noGrp="1"/>
          </p:cNvSpPr>
          <p:nvPr>
            <p:ph type="sldNum" sz="quarter" idx="12"/>
          </p:nvPr>
        </p:nvSpPr>
        <p:spPr/>
        <p:txBody>
          <a:bodyPr/>
          <a:lstStyle/>
          <a:p>
            <a:pPr>
              <a:defRPr/>
            </a:pPr>
            <a:fld id="{B6A3E77D-D2A7-4B27-8896-F10B38D5F123}" type="slidenum">
              <a:rPr lang="nb-NO" smtClean="0"/>
              <a:pPr>
                <a:defRPr/>
              </a:pPr>
              <a:t>‹#›</a:t>
            </a:fld>
            <a:endParaRPr lang="nb-NO"/>
          </a:p>
        </p:txBody>
      </p:sp>
      <p:sp>
        <p:nvSpPr>
          <p:cNvPr id="8" name="Plassholder for innhold 2"/>
          <p:cNvSpPr>
            <a:spLocks noGrp="1"/>
          </p:cNvSpPr>
          <p:nvPr>
            <p:ph idx="1"/>
          </p:nvPr>
        </p:nvSpPr>
        <p:spPr>
          <a:xfrm>
            <a:off x="730117" y="2066852"/>
            <a:ext cx="3913694" cy="3807444"/>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9" name="Plassholder for innhold 2"/>
          <p:cNvSpPr>
            <a:spLocks noGrp="1"/>
          </p:cNvSpPr>
          <p:nvPr>
            <p:ph idx="13"/>
          </p:nvPr>
        </p:nvSpPr>
        <p:spPr>
          <a:xfrm>
            <a:off x="4768787" y="2066852"/>
            <a:ext cx="3828184" cy="3807444"/>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Tree>
    <p:extLst>
      <p:ext uri="{BB962C8B-B14F-4D97-AF65-F5344CB8AC3E}">
        <p14:creationId xmlns:p14="http://schemas.microsoft.com/office/powerpoint/2010/main" val="286600558"/>
      </p:ext>
    </p:extLst>
  </p:cSld>
  <p:clrMapOvr>
    <a:masterClrMapping/>
  </p:clrMapOvr>
  <p:timing>
    <p:tnLst>
      <p:par>
        <p:cTn xmlns:p14="http://schemas.microsoft.com/office/powerpoint/2010/main" id="1" dur="indefinite" restart="never" nodeType="tmRoot"/>
      </p:par>
    </p:tnLst>
  </p:timing>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o innholdsdeler #2">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5" name="Plassholder for dato 4"/>
          <p:cNvSpPr>
            <a:spLocks noGrp="1"/>
          </p:cNvSpPr>
          <p:nvPr>
            <p:ph type="dt" sz="half" idx="10"/>
          </p:nvPr>
        </p:nvSpPr>
        <p:spPr/>
        <p:txBody>
          <a:bodyPr/>
          <a:lstStyle/>
          <a:p>
            <a:pPr>
              <a:defRPr/>
            </a:pPr>
            <a:fld id="{7D2B5ADC-5046-430C-8E68-927C7DF3D6DA}" type="datetime1">
              <a:rPr lang="nb-NO" smtClean="0"/>
              <a:pPr>
                <a:defRPr/>
              </a:pPr>
              <a:t>12.04.13</a:t>
            </a:fld>
            <a:endParaRPr lang="nb-NO"/>
          </a:p>
        </p:txBody>
      </p:sp>
      <p:sp>
        <p:nvSpPr>
          <p:cNvPr id="6" name="Plassholder for bunntekst 5"/>
          <p:cNvSpPr>
            <a:spLocks noGrp="1"/>
          </p:cNvSpPr>
          <p:nvPr>
            <p:ph type="ftr" sz="quarter" idx="11"/>
          </p:nvPr>
        </p:nvSpPr>
        <p:spPr/>
        <p:txBody>
          <a:bodyPr/>
          <a:lstStyle/>
          <a:p>
            <a:pPr>
              <a:defRPr/>
            </a:pPr>
            <a:r>
              <a:rPr lang="nb-NO" smtClean="0"/>
              <a:t>Fornavn Etternavn, navn@nhh.no</a:t>
            </a:r>
            <a:endParaRPr lang="nb-NO"/>
          </a:p>
        </p:txBody>
      </p:sp>
      <p:sp>
        <p:nvSpPr>
          <p:cNvPr id="7" name="Plassholder for lysbildenummer 6"/>
          <p:cNvSpPr>
            <a:spLocks noGrp="1"/>
          </p:cNvSpPr>
          <p:nvPr>
            <p:ph type="sldNum" sz="quarter" idx="12"/>
          </p:nvPr>
        </p:nvSpPr>
        <p:spPr/>
        <p:txBody>
          <a:bodyPr/>
          <a:lstStyle/>
          <a:p>
            <a:pPr>
              <a:defRPr/>
            </a:pPr>
            <a:fld id="{B6A3E77D-D2A7-4B27-8896-F10B38D5F123}" type="slidenum">
              <a:rPr lang="nb-NO" smtClean="0"/>
              <a:pPr>
                <a:defRPr/>
              </a:pPr>
              <a:t>‹#›</a:t>
            </a:fld>
            <a:endParaRPr lang="nb-NO"/>
          </a:p>
        </p:txBody>
      </p:sp>
      <p:sp>
        <p:nvSpPr>
          <p:cNvPr id="12" name="Plassholder for innhold 2"/>
          <p:cNvSpPr>
            <a:spLocks noGrp="1"/>
          </p:cNvSpPr>
          <p:nvPr>
            <p:ph idx="1"/>
          </p:nvPr>
        </p:nvSpPr>
        <p:spPr>
          <a:xfrm>
            <a:off x="730117" y="2066852"/>
            <a:ext cx="3870939" cy="3843104"/>
          </a:xfrm>
          <a:solidFill>
            <a:schemeClr val="accent5"/>
          </a:solidFill>
        </p:spPr>
        <p:txBody>
          <a:bodyPr lIns="163926" tIns="163926" rIns="163926" bIns="163926"/>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13" name="Plassholder for innhold 2"/>
          <p:cNvSpPr>
            <a:spLocks noGrp="1"/>
          </p:cNvSpPr>
          <p:nvPr>
            <p:ph idx="13"/>
          </p:nvPr>
        </p:nvSpPr>
        <p:spPr>
          <a:xfrm>
            <a:off x="4713865" y="2066852"/>
            <a:ext cx="3870939" cy="3843104"/>
          </a:xfrm>
          <a:solidFill>
            <a:srgbClr val="BCBDC0"/>
          </a:solidFill>
        </p:spPr>
        <p:txBody>
          <a:bodyPr lIns="163926" tIns="163926" rIns="163926" bIns="163926"/>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Tree>
    <p:extLst>
      <p:ext uri="{BB962C8B-B14F-4D97-AF65-F5344CB8AC3E}">
        <p14:creationId xmlns:p14="http://schemas.microsoft.com/office/powerpoint/2010/main" val="936229821"/>
      </p:ext>
    </p:extLst>
  </p:cSld>
  <p:clrMapOvr>
    <a:masterClrMapping/>
  </p:clrMapOvr>
  <p:timing>
    <p:tnLst>
      <p:par>
        <p:cTn xmlns:p14="http://schemas.microsoft.com/office/powerpoint/2010/main" id="1" dur="indefinite" restart="never" nodeType="tmRoot"/>
      </p:par>
    </p:tnLst>
  </p:timing>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730118" y="2066852"/>
            <a:ext cx="3870939" cy="70507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2" indent="0">
              <a:buNone/>
              <a:defRPr sz="1600" b="1"/>
            </a:lvl6pPr>
            <a:lvl7pPr marL="2743059" indent="0">
              <a:buNone/>
              <a:defRPr sz="1600" b="1"/>
            </a:lvl7pPr>
            <a:lvl8pPr marL="3200235" indent="0">
              <a:buNone/>
              <a:defRPr sz="1600" b="1"/>
            </a:lvl8pPr>
            <a:lvl9pPr marL="3657412" indent="0">
              <a:buNone/>
              <a:defRPr sz="1600" b="1"/>
            </a:lvl9pPr>
          </a:lstStyle>
          <a:p>
            <a:pPr lvl="0"/>
            <a:r>
              <a:rPr lang="nb-NO" smtClean="0"/>
              <a:t>Klikk for å redigere tekststiler i malen</a:t>
            </a:r>
          </a:p>
        </p:txBody>
      </p:sp>
      <p:sp>
        <p:nvSpPr>
          <p:cNvPr id="5" name="Plassholder for tekst 4"/>
          <p:cNvSpPr>
            <a:spLocks noGrp="1"/>
          </p:cNvSpPr>
          <p:nvPr>
            <p:ph type="body" sz="quarter" idx="3"/>
          </p:nvPr>
        </p:nvSpPr>
        <p:spPr>
          <a:xfrm>
            <a:off x="4712877" y="2066852"/>
            <a:ext cx="3870939" cy="70507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2" indent="0">
              <a:buNone/>
              <a:defRPr sz="1600" b="1"/>
            </a:lvl6pPr>
            <a:lvl7pPr marL="2743059" indent="0">
              <a:buNone/>
              <a:defRPr sz="1600" b="1"/>
            </a:lvl7pPr>
            <a:lvl8pPr marL="3200235" indent="0">
              <a:buNone/>
              <a:defRPr sz="1600" b="1"/>
            </a:lvl8pPr>
            <a:lvl9pPr marL="3657412" indent="0">
              <a:buNone/>
              <a:defRPr sz="1600" b="1"/>
            </a:lvl9pPr>
          </a:lstStyle>
          <a:p>
            <a:pPr lvl="0"/>
            <a:r>
              <a:rPr lang="nb-NO" smtClean="0"/>
              <a:t>Klikk for å redigere tekststiler i malen</a:t>
            </a:r>
          </a:p>
        </p:txBody>
      </p:sp>
      <p:sp>
        <p:nvSpPr>
          <p:cNvPr id="7" name="Plassholder for dato 6"/>
          <p:cNvSpPr>
            <a:spLocks noGrp="1"/>
          </p:cNvSpPr>
          <p:nvPr>
            <p:ph type="dt" sz="half" idx="10"/>
          </p:nvPr>
        </p:nvSpPr>
        <p:spPr/>
        <p:txBody>
          <a:bodyPr/>
          <a:lstStyle/>
          <a:p>
            <a:pPr>
              <a:defRPr/>
            </a:pPr>
            <a:fld id="{7D2B5ADC-5046-430C-8E68-927C7DF3D6DA}" type="datetime1">
              <a:rPr lang="nb-NO" smtClean="0"/>
              <a:pPr>
                <a:defRPr/>
              </a:pPr>
              <a:t>12.04.13</a:t>
            </a:fld>
            <a:endParaRPr lang="nb-NO"/>
          </a:p>
        </p:txBody>
      </p:sp>
      <p:sp>
        <p:nvSpPr>
          <p:cNvPr id="8" name="Plassholder for bunntekst 7"/>
          <p:cNvSpPr>
            <a:spLocks noGrp="1"/>
          </p:cNvSpPr>
          <p:nvPr>
            <p:ph type="ftr" sz="quarter" idx="11"/>
          </p:nvPr>
        </p:nvSpPr>
        <p:spPr/>
        <p:txBody>
          <a:bodyPr/>
          <a:lstStyle/>
          <a:p>
            <a:pPr>
              <a:defRPr/>
            </a:pPr>
            <a:r>
              <a:rPr lang="nb-NO" smtClean="0"/>
              <a:t>Fornavn Etternavn, navn@nhh.no</a:t>
            </a:r>
            <a:endParaRPr lang="nb-NO"/>
          </a:p>
        </p:txBody>
      </p:sp>
      <p:sp>
        <p:nvSpPr>
          <p:cNvPr id="9" name="Plassholder for lysbildenummer 8"/>
          <p:cNvSpPr>
            <a:spLocks noGrp="1"/>
          </p:cNvSpPr>
          <p:nvPr>
            <p:ph type="sldNum" sz="quarter" idx="12"/>
          </p:nvPr>
        </p:nvSpPr>
        <p:spPr/>
        <p:txBody>
          <a:bodyPr/>
          <a:lstStyle/>
          <a:p>
            <a:pPr>
              <a:defRPr/>
            </a:pPr>
            <a:fld id="{B6A3E77D-D2A7-4B27-8896-F10B38D5F123}" type="slidenum">
              <a:rPr lang="nb-NO" smtClean="0"/>
              <a:pPr>
                <a:defRPr/>
              </a:pPr>
              <a:t>‹#›</a:t>
            </a:fld>
            <a:endParaRPr lang="nb-NO"/>
          </a:p>
        </p:txBody>
      </p:sp>
      <p:sp>
        <p:nvSpPr>
          <p:cNvPr id="12" name="Plassholder for innhold 2"/>
          <p:cNvSpPr>
            <a:spLocks noGrp="1"/>
          </p:cNvSpPr>
          <p:nvPr>
            <p:ph idx="13"/>
          </p:nvPr>
        </p:nvSpPr>
        <p:spPr>
          <a:xfrm>
            <a:off x="730117" y="2775893"/>
            <a:ext cx="3870939" cy="3472006"/>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13" name="Plassholder for innhold 2"/>
          <p:cNvSpPr>
            <a:spLocks noGrp="1"/>
          </p:cNvSpPr>
          <p:nvPr>
            <p:ph idx="14"/>
          </p:nvPr>
        </p:nvSpPr>
        <p:spPr>
          <a:xfrm>
            <a:off x="4712877" y="2775893"/>
            <a:ext cx="3870939" cy="3472006"/>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Tree>
    <p:extLst>
      <p:ext uri="{BB962C8B-B14F-4D97-AF65-F5344CB8AC3E}">
        <p14:creationId xmlns:p14="http://schemas.microsoft.com/office/powerpoint/2010/main" val="483200189"/>
      </p:ext>
    </p:extLst>
  </p:cSld>
  <p:clrMapOvr>
    <a:masterClrMapping/>
  </p:clrMapOvr>
  <p:timing>
    <p:tnLst>
      <p:par>
        <p:cTn xmlns:p14="http://schemas.microsoft.com/office/powerpoint/2010/main" id="1" dur="indefinite" restart="never" nodeType="tmRoot"/>
      </p:par>
    </p:tnLst>
  </p:timing>
  <p:hf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3BB219F5-C22A-40C3-B361-780D0506E27D}" type="datetime1">
              <a:rPr lang="nb-NO"/>
              <a:pPr>
                <a:defRPr/>
              </a:pPr>
              <a:t>12.04.13</a:t>
            </a:fld>
            <a:endParaRPr lang="nb-NO"/>
          </a:p>
        </p:txBody>
      </p:sp>
      <p:sp>
        <p:nvSpPr>
          <p:cNvPr id="5" name="Rectangle 5"/>
          <p:cNvSpPr>
            <a:spLocks noGrp="1" noChangeArrowheads="1"/>
          </p:cNvSpPr>
          <p:nvPr>
            <p:ph type="ftr" sz="quarter" idx="11"/>
          </p:nvPr>
        </p:nvSpPr>
        <p:spPr>
          <a:ln/>
        </p:spPr>
        <p:txBody>
          <a:bodyPr/>
          <a:lstStyle>
            <a:lvl1pPr>
              <a:defRPr/>
            </a:lvl1pPr>
          </a:lstStyle>
          <a:p>
            <a:pPr>
              <a:defRPr/>
            </a:pPr>
            <a:r>
              <a:rPr lang="nb-NO"/>
              <a:t>Fornavn Etternavn, navn@nhh.no</a:t>
            </a:r>
          </a:p>
        </p:txBody>
      </p:sp>
      <p:sp>
        <p:nvSpPr>
          <p:cNvPr id="6" name="Rectangle 6"/>
          <p:cNvSpPr>
            <a:spLocks noGrp="1" noChangeArrowheads="1"/>
          </p:cNvSpPr>
          <p:nvPr>
            <p:ph type="sldNum" sz="quarter" idx="12"/>
          </p:nvPr>
        </p:nvSpPr>
        <p:spPr>
          <a:ln/>
        </p:spPr>
        <p:txBody>
          <a:bodyPr/>
          <a:lstStyle>
            <a:lvl1pPr>
              <a:defRPr/>
            </a:lvl1pPr>
          </a:lstStyle>
          <a:p>
            <a:pPr>
              <a:defRPr/>
            </a:pPr>
            <a:fld id="{FA3D1193-D3DD-493A-8E71-0BD9EADA2FAE}" type="slidenum">
              <a:rPr lang="nb-NO"/>
              <a:pPr>
                <a:defRPr/>
              </a:pPr>
              <a:t>‹#›</a:t>
            </a:fld>
            <a:endParaRPr lang="nb-NO"/>
          </a:p>
        </p:txBody>
      </p:sp>
    </p:spTree>
    <p:extLst>
      <p:ext uri="{BB962C8B-B14F-4D97-AF65-F5344CB8AC3E}">
        <p14:creationId xmlns:p14="http://schemas.microsoft.com/office/powerpoint/2010/main" val="3242492301"/>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tort bilde">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rgbClr val="003A54"/>
                </a:solidFill>
              </a:defRPr>
            </a:lvl1pPr>
          </a:lstStyle>
          <a:p>
            <a:r>
              <a:rPr lang="nb-NO" smtClean="0"/>
              <a:t>Klikk for å redigere tittelstil</a:t>
            </a:r>
            <a:endParaRPr lang="nb-NO" dirty="0"/>
          </a:p>
        </p:txBody>
      </p:sp>
      <p:sp>
        <p:nvSpPr>
          <p:cNvPr id="4" name="Plassholder for dato 3"/>
          <p:cNvSpPr>
            <a:spLocks noGrp="1"/>
          </p:cNvSpPr>
          <p:nvPr>
            <p:ph type="dt" sz="half" idx="10"/>
          </p:nvPr>
        </p:nvSpPr>
        <p:spPr/>
        <p:txBody>
          <a:bodyPr/>
          <a:lstStyle/>
          <a:p>
            <a:pPr>
              <a:defRPr/>
            </a:pPr>
            <a:fld id="{7D2B5ADC-5046-430C-8E68-927C7DF3D6DA}" type="datetime1">
              <a:rPr lang="nb-NO" smtClean="0"/>
              <a:pPr>
                <a:defRPr/>
              </a:pPr>
              <a:t>12.04.13</a:t>
            </a:fld>
            <a:endParaRPr lang="nb-NO"/>
          </a:p>
        </p:txBody>
      </p:sp>
      <p:sp>
        <p:nvSpPr>
          <p:cNvPr id="5" name="Plassholder for bunntekst 4"/>
          <p:cNvSpPr>
            <a:spLocks noGrp="1"/>
          </p:cNvSpPr>
          <p:nvPr>
            <p:ph type="ftr" sz="quarter" idx="11"/>
          </p:nvPr>
        </p:nvSpPr>
        <p:spPr/>
        <p:txBody>
          <a:bodyPr/>
          <a:lstStyle/>
          <a:p>
            <a:pPr>
              <a:defRPr/>
            </a:pPr>
            <a:r>
              <a:rPr lang="nb-NO" smtClean="0"/>
              <a:t>Fornavn Etternavn, navn@nhh.no</a:t>
            </a:r>
            <a:endParaRPr lang="nb-NO"/>
          </a:p>
        </p:txBody>
      </p:sp>
      <p:sp>
        <p:nvSpPr>
          <p:cNvPr id="6" name="Plassholder for lysbildenummer 5"/>
          <p:cNvSpPr>
            <a:spLocks noGrp="1"/>
          </p:cNvSpPr>
          <p:nvPr>
            <p:ph type="sldNum" sz="quarter" idx="12"/>
          </p:nvPr>
        </p:nvSpPr>
        <p:spPr/>
        <p:txBody>
          <a:bodyPr/>
          <a:lstStyle/>
          <a:p>
            <a:pPr>
              <a:defRPr/>
            </a:pPr>
            <a:fld id="{B6A3E77D-D2A7-4B27-8896-F10B38D5F123}" type="slidenum">
              <a:rPr lang="nb-NO" smtClean="0"/>
              <a:pPr>
                <a:defRPr/>
              </a:pPr>
              <a:t>‹#›</a:t>
            </a:fld>
            <a:endParaRPr lang="nb-NO"/>
          </a:p>
        </p:txBody>
      </p:sp>
      <p:sp>
        <p:nvSpPr>
          <p:cNvPr id="8" name="Plassholder for bilde 7"/>
          <p:cNvSpPr>
            <a:spLocks noGrp="1"/>
          </p:cNvSpPr>
          <p:nvPr>
            <p:ph type="pic" sz="quarter" idx="13" hasCustomPrompt="1"/>
          </p:nvPr>
        </p:nvSpPr>
        <p:spPr>
          <a:xfrm>
            <a:off x="576599" y="2066852"/>
            <a:ext cx="8018139" cy="3957385"/>
          </a:xfrm>
          <a:solidFill>
            <a:schemeClr val="accent2"/>
          </a:solidFill>
        </p:spPr>
        <p:txBody>
          <a:bodyPr tIns="1475334"/>
          <a:lstStyle>
            <a:lvl1pPr marL="0" indent="0" algn="ctr">
              <a:buNone/>
              <a:defRPr baseline="0"/>
            </a:lvl1pPr>
          </a:lstStyle>
          <a:p>
            <a:r>
              <a:rPr lang="nb-NO" dirty="0" smtClean="0"/>
              <a:t>Sett inn bilde</a:t>
            </a:r>
            <a:endParaRPr lang="nb-NO" dirty="0"/>
          </a:p>
        </p:txBody>
      </p:sp>
    </p:spTree>
    <p:extLst>
      <p:ext uri="{BB962C8B-B14F-4D97-AF65-F5344CB8AC3E}">
        <p14:creationId xmlns:p14="http://schemas.microsoft.com/office/powerpoint/2010/main" val="3165234332"/>
      </p:ext>
    </p:extLst>
  </p:cSld>
  <p:clrMapOvr>
    <a:masterClrMapping/>
  </p:clrMapOvr>
  <p:timing>
    <p:tnLst>
      <p:par>
        <p:cTn xmlns:p14="http://schemas.microsoft.com/office/powerpoint/2010/main" id="1" dur="indefinite" restart="never" nodeType="tmRoot"/>
      </p:par>
    </p:tnLst>
  </p:timing>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 bild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rgbClr val="003A54"/>
                </a:solidFill>
              </a:defRPr>
            </a:lvl1pPr>
          </a:lstStyle>
          <a:p>
            <a:r>
              <a:rPr lang="nb-NO" smtClean="0"/>
              <a:t>Klikk for å redigere tittelstil</a:t>
            </a:r>
            <a:endParaRPr lang="nb-NO" dirty="0"/>
          </a:p>
        </p:txBody>
      </p:sp>
      <p:sp>
        <p:nvSpPr>
          <p:cNvPr id="4" name="Plassholder for dato 3"/>
          <p:cNvSpPr>
            <a:spLocks noGrp="1"/>
          </p:cNvSpPr>
          <p:nvPr>
            <p:ph type="dt" sz="half" idx="10"/>
          </p:nvPr>
        </p:nvSpPr>
        <p:spPr/>
        <p:txBody>
          <a:bodyPr/>
          <a:lstStyle/>
          <a:p>
            <a:pPr>
              <a:defRPr/>
            </a:pPr>
            <a:fld id="{7D2B5ADC-5046-430C-8E68-927C7DF3D6DA}" type="datetime1">
              <a:rPr lang="nb-NO" smtClean="0"/>
              <a:pPr>
                <a:defRPr/>
              </a:pPr>
              <a:t>12.04.13</a:t>
            </a:fld>
            <a:endParaRPr lang="nb-NO"/>
          </a:p>
        </p:txBody>
      </p:sp>
      <p:sp>
        <p:nvSpPr>
          <p:cNvPr id="5" name="Plassholder for bunntekst 4"/>
          <p:cNvSpPr>
            <a:spLocks noGrp="1"/>
          </p:cNvSpPr>
          <p:nvPr>
            <p:ph type="ftr" sz="quarter" idx="11"/>
          </p:nvPr>
        </p:nvSpPr>
        <p:spPr/>
        <p:txBody>
          <a:bodyPr/>
          <a:lstStyle/>
          <a:p>
            <a:pPr>
              <a:defRPr/>
            </a:pPr>
            <a:r>
              <a:rPr lang="nb-NO" smtClean="0"/>
              <a:t>Fornavn Etternavn, navn@nhh.no</a:t>
            </a:r>
            <a:endParaRPr lang="nb-NO"/>
          </a:p>
        </p:txBody>
      </p:sp>
      <p:sp>
        <p:nvSpPr>
          <p:cNvPr id="6" name="Plassholder for lysbildenummer 5"/>
          <p:cNvSpPr>
            <a:spLocks noGrp="1"/>
          </p:cNvSpPr>
          <p:nvPr>
            <p:ph type="sldNum" sz="quarter" idx="12"/>
          </p:nvPr>
        </p:nvSpPr>
        <p:spPr/>
        <p:txBody>
          <a:bodyPr/>
          <a:lstStyle/>
          <a:p>
            <a:pPr>
              <a:defRPr/>
            </a:pPr>
            <a:fld id="{B6A3E77D-D2A7-4B27-8896-F10B38D5F123}" type="slidenum">
              <a:rPr lang="nb-NO" smtClean="0"/>
              <a:pPr>
                <a:defRPr/>
              </a:pPr>
              <a:t>‹#›</a:t>
            </a:fld>
            <a:endParaRPr lang="nb-NO"/>
          </a:p>
        </p:txBody>
      </p:sp>
      <p:sp>
        <p:nvSpPr>
          <p:cNvPr id="8" name="Plassholder for bilde 7"/>
          <p:cNvSpPr>
            <a:spLocks noGrp="1"/>
          </p:cNvSpPr>
          <p:nvPr>
            <p:ph type="pic" sz="quarter" idx="13" hasCustomPrompt="1"/>
          </p:nvPr>
        </p:nvSpPr>
        <p:spPr>
          <a:xfrm>
            <a:off x="576599" y="2066852"/>
            <a:ext cx="3946582" cy="3957385"/>
          </a:xfrm>
          <a:solidFill>
            <a:schemeClr val="accent2"/>
          </a:solidFill>
        </p:spPr>
        <p:txBody>
          <a:bodyPr tIns="1475334"/>
          <a:lstStyle>
            <a:lvl1pPr marL="0" indent="0" algn="ctr">
              <a:buNone/>
              <a:defRPr baseline="0"/>
            </a:lvl1pPr>
          </a:lstStyle>
          <a:p>
            <a:r>
              <a:rPr lang="nb-NO" dirty="0" smtClean="0"/>
              <a:t>Sett inn bilde</a:t>
            </a:r>
            <a:endParaRPr lang="nb-NO" dirty="0"/>
          </a:p>
        </p:txBody>
      </p:sp>
      <p:sp>
        <p:nvSpPr>
          <p:cNvPr id="7" name="Plassholder for bilde 7"/>
          <p:cNvSpPr>
            <a:spLocks noGrp="1"/>
          </p:cNvSpPr>
          <p:nvPr>
            <p:ph type="pic" sz="quarter" idx="14" hasCustomPrompt="1"/>
          </p:nvPr>
        </p:nvSpPr>
        <p:spPr>
          <a:xfrm>
            <a:off x="4643056" y="2066852"/>
            <a:ext cx="3946582" cy="3957385"/>
          </a:xfrm>
          <a:solidFill>
            <a:schemeClr val="accent2"/>
          </a:solidFill>
        </p:spPr>
        <p:txBody>
          <a:bodyPr tIns="1475334"/>
          <a:lstStyle>
            <a:lvl1pPr marL="0" indent="0" algn="ctr">
              <a:buNone/>
              <a:defRPr baseline="0"/>
            </a:lvl1pPr>
          </a:lstStyle>
          <a:p>
            <a:r>
              <a:rPr lang="nb-NO" dirty="0" smtClean="0"/>
              <a:t>Sett inn bilde</a:t>
            </a:r>
            <a:endParaRPr lang="nb-NO" dirty="0"/>
          </a:p>
        </p:txBody>
      </p:sp>
    </p:spTree>
    <p:extLst>
      <p:ext uri="{BB962C8B-B14F-4D97-AF65-F5344CB8AC3E}">
        <p14:creationId xmlns:p14="http://schemas.microsoft.com/office/powerpoint/2010/main" val="3285146292"/>
      </p:ext>
    </p:extLst>
  </p:cSld>
  <p:clrMapOvr>
    <a:masterClrMapping/>
  </p:clrMapOvr>
  <p:timing>
    <p:tnLst>
      <p:par>
        <p:cTn xmlns:p14="http://schemas.microsoft.com/office/powerpoint/2010/main" id="1" dur="indefinite" restart="never" nodeType="tmRoot"/>
      </p:par>
    </p:tnLst>
  </p:timing>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o bilde - t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rgbClr val="003A54"/>
                </a:solidFill>
              </a:defRPr>
            </a:lvl1pPr>
          </a:lstStyle>
          <a:p>
            <a:r>
              <a:rPr lang="nb-NO" smtClean="0"/>
              <a:t>Klikk for å redigere tittelstil</a:t>
            </a:r>
            <a:endParaRPr lang="nb-NO" dirty="0"/>
          </a:p>
        </p:txBody>
      </p:sp>
      <p:sp>
        <p:nvSpPr>
          <p:cNvPr id="4" name="Plassholder for dato 3"/>
          <p:cNvSpPr>
            <a:spLocks noGrp="1"/>
          </p:cNvSpPr>
          <p:nvPr>
            <p:ph type="dt" sz="half" idx="10"/>
          </p:nvPr>
        </p:nvSpPr>
        <p:spPr/>
        <p:txBody>
          <a:bodyPr/>
          <a:lstStyle/>
          <a:p>
            <a:pPr>
              <a:defRPr/>
            </a:pPr>
            <a:fld id="{7D2B5ADC-5046-430C-8E68-927C7DF3D6DA}" type="datetime1">
              <a:rPr lang="nb-NO" smtClean="0"/>
              <a:pPr>
                <a:defRPr/>
              </a:pPr>
              <a:t>12.04.13</a:t>
            </a:fld>
            <a:endParaRPr lang="nb-NO"/>
          </a:p>
        </p:txBody>
      </p:sp>
      <p:sp>
        <p:nvSpPr>
          <p:cNvPr id="5" name="Plassholder for bunntekst 4"/>
          <p:cNvSpPr>
            <a:spLocks noGrp="1"/>
          </p:cNvSpPr>
          <p:nvPr>
            <p:ph type="ftr" sz="quarter" idx="11"/>
          </p:nvPr>
        </p:nvSpPr>
        <p:spPr/>
        <p:txBody>
          <a:bodyPr/>
          <a:lstStyle/>
          <a:p>
            <a:pPr>
              <a:defRPr/>
            </a:pPr>
            <a:r>
              <a:rPr lang="nb-NO" smtClean="0"/>
              <a:t>Fornavn Etternavn, navn@nhh.no</a:t>
            </a:r>
            <a:endParaRPr lang="nb-NO"/>
          </a:p>
        </p:txBody>
      </p:sp>
      <p:sp>
        <p:nvSpPr>
          <p:cNvPr id="6" name="Plassholder for lysbildenummer 5"/>
          <p:cNvSpPr>
            <a:spLocks noGrp="1"/>
          </p:cNvSpPr>
          <p:nvPr>
            <p:ph type="sldNum" sz="quarter" idx="12"/>
          </p:nvPr>
        </p:nvSpPr>
        <p:spPr/>
        <p:txBody>
          <a:bodyPr/>
          <a:lstStyle/>
          <a:p>
            <a:pPr>
              <a:defRPr/>
            </a:pPr>
            <a:fld id="{B6A3E77D-D2A7-4B27-8896-F10B38D5F123}" type="slidenum">
              <a:rPr lang="nb-NO" smtClean="0"/>
              <a:pPr>
                <a:defRPr/>
              </a:pPr>
              <a:t>‹#›</a:t>
            </a:fld>
            <a:endParaRPr lang="nb-NO"/>
          </a:p>
        </p:txBody>
      </p:sp>
      <p:sp>
        <p:nvSpPr>
          <p:cNvPr id="8" name="Plassholder for bilde 7"/>
          <p:cNvSpPr>
            <a:spLocks noGrp="1"/>
          </p:cNvSpPr>
          <p:nvPr>
            <p:ph type="pic" sz="quarter" idx="13" hasCustomPrompt="1"/>
          </p:nvPr>
        </p:nvSpPr>
        <p:spPr>
          <a:xfrm>
            <a:off x="576599" y="2066852"/>
            <a:ext cx="4002492" cy="3957385"/>
          </a:xfrm>
          <a:solidFill>
            <a:schemeClr val="accent2"/>
          </a:solidFill>
        </p:spPr>
        <p:txBody>
          <a:bodyPr tIns="1475334"/>
          <a:lstStyle>
            <a:lvl1pPr marL="0" indent="0" algn="ctr">
              <a:buNone/>
              <a:defRPr baseline="0"/>
            </a:lvl1pPr>
          </a:lstStyle>
          <a:p>
            <a:r>
              <a:rPr lang="nb-NO" dirty="0" smtClean="0"/>
              <a:t>Sett inn bilde</a:t>
            </a:r>
            <a:endParaRPr lang="nb-NO" dirty="0"/>
          </a:p>
        </p:txBody>
      </p:sp>
      <p:sp>
        <p:nvSpPr>
          <p:cNvPr id="7" name="Plassholder for bilde 7"/>
          <p:cNvSpPr>
            <a:spLocks noGrp="1"/>
          </p:cNvSpPr>
          <p:nvPr>
            <p:ph type="pic" sz="quarter" idx="14" hasCustomPrompt="1"/>
          </p:nvPr>
        </p:nvSpPr>
        <p:spPr>
          <a:xfrm>
            <a:off x="4585574" y="2066852"/>
            <a:ext cx="4002492" cy="3957385"/>
          </a:xfrm>
          <a:solidFill>
            <a:schemeClr val="accent2"/>
          </a:solidFill>
        </p:spPr>
        <p:txBody>
          <a:bodyPr tIns="1475334"/>
          <a:lstStyle>
            <a:lvl1pPr marL="0" indent="0" algn="ctr">
              <a:buNone/>
              <a:defRPr baseline="0"/>
            </a:lvl1pPr>
          </a:lstStyle>
          <a:p>
            <a:r>
              <a:rPr lang="nb-NO" dirty="0" smtClean="0"/>
              <a:t>Sett inn bilde</a:t>
            </a:r>
            <a:endParaRPr lang="nb-NO" dirty="0"/>
          </a:p>
        </p:txBody>
      </p:sp>
    </p:spTree>
    <p:extLst>
      <p:ext uri="{BB962C8B-B14F-4D97-AF65-F5344CB8AC3E}">
        <p14:creationId xmlns:p14="http://schemas.microsoft.com/office/powerpoint/2010/main" val="1294425165"/>
      </p:ext>
    </p:extLst>
  </p:cSld>
  <p:clrMapOvr>
    <a:masterClrMapping/>
  </p:clrMapOvr>
  <p:timing>
    <p:tnLst>
      <p:par>
        <p:cTn xmlns:p14="http://schemas.microsoft.com/office/powerpoint/2010/main" id="1" dur="indefinite" restart="never" nodeType="tmRoot"/>
      </p:par>
    </p:tnLst>
  </p:timing>
  <p:hf hdr="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pPr>
              <a:defRPr/>
            </a:pPr>
            <a:fld id="{7D2B5ADC-5046-430C-8E68-927C7DF3D6DA}" type="datetime1">
              <a:rPr lang="nb-NO" smtClean="0"/>
              <a:pPr>
                <a:defRPr/>
              </a:pPr>
              <a:t>12.04.13</a:t>
            </a:fld>
            <a:endParaRPr lang="nb-NO"/>
          </a:p>
        </p:txBody>
      </p:sp>
      <p:sp>
        <p:nvSpPr>
          <p:cNvPr id="4" name="Plassholder for bunntekst 3"/>
          <p:cNvSpPr>
            <a:spLocks noGrp="1"/>
          </p:cNvSpPr>
          <p:nvPr>
            <p:ph type="ftr" sz="quarter" idx="11"/>
          </p:nvPr>
        </p:nvSpPr>
        <p:spPr/>
        <p:txBody>
          <a:bodyPr/>
          <a:lstStyle/>
          <a:p>
            <a:pPr>
              <a:defRPr/>
            </a:pPr>
            <a:r>
              <a:rPr lang="nb-NO" smtClean="0"/>
              <a:t>Fornavn Etternavn, navn@nhh.no</a:t>
            </a:r>
            <a:endParaRPr lang="nb-NO"/>
          </a:p>
        </p:txBody>
      </p:sp>
      <p:sp>
        <p:nvSpPr>
          <p:cNvPr id="5" name="Plassholder for lysbildenummer 4"/>
          <p:cNvSpPr>
            <a:spLocks noGrp="1"/>
          </p:cNvSpPr>
          <p:nvPr>
            <p:ph type="sldNum" sz="quarter" idx="12"/>
          </p:nvPr>
        </p:nvSpPr>
        <p:spPr/>
        <p:txBody>
          <a:bodyPr/>
          <a:lstStyle/>
          <a:p>
            <a:pPr>
              <a:defRPr/>
            </a:pPr>
            <a:fld id="{B6A3E77D-D2A7-4B27-8896-F10B38D5F123}" type="slidenum">
              <a:rPr lang="nb-NO" smtClean="0"/>
              <a:pPr>
                <a:defRPr/>
              </a:pPr>
              <a:t>‹#›</a:t>
            </a:fld>
            <a:endParaRPr lang="nb-NO"/>
          </a:p>
        </p:txBody>
      </p:sp>
    </p:spTree>
    <p:extLst>
      <p:ext uri="{BB962C8B-B14F-4D97-AF65-F5344CB8AC3E}">
        <p14:creationId xmlns:p14="http://schemas.microsoft.com/office/powerpoint/2010/main" val="1762821291"/>
      </p:ext>
    </p:extLst>
  </p:cSld>
  <p:clrMapOvr>
    <a:masterClrMapping/>
  </p:clrMapOvr>
  <p:timing>
    <p:tnLst>
      <p:par>
        <p:cTn xmlns:p14="http://schemas.microsoft.com/office/powerpoint/2010/main" id="1" dur="indefinite" restart="never" nodeType="tmRoot"/>
      </p:par>
    </p:tnLst>
  </p:timing>
  <p:hf hdr="0"/>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pPr>
              <a:defRPr/>
            </a:pPr>
            <a:fld id="{7D2B5ADC-5046-430C-8E68-927C7DF3D6DA}" type="datetime1">
              <a:rPr lang="nb-NO" smtClean="0"/>
              <a:pPr>
                <a:defRPr/>
              </a:pPr>
              <a:t>12.04.13</a:t>
            </a:fld>
            <a:endParaRPr lang="nb-NO"/>
          </a:p>
        </p:txBody>
      </p:sp>
      <p:sp>
        <p:nvSpPr>
          <p:cNvPr id="3" name="Plassholder for bunntekst 2"/>
          <p:cNvSpPr>
            <a:spLocks noGrp="1"/>
          </p:cNvSpPr>
          <p:nvPr>
            <p:ph type="ftr" sz="quarter" idx="11"/>
          </p:nvPr>
        </p:nvSpPr>
        <p:spPr/>
        <p:txBody>
          <a:bodyPr/>
          <a:lstStyle/>
          <a:p>
            <a:pPr>
              <a:defRPr/>
            </a:pPr>
            <a:r>
              <a:rPr lang="nb-NO" smtClean="0"/>
              <a:t>Fornavn Etternavn, navn@nhh.no</a:t>
            </a:r>
            <a:endParaRPr lang="nb-NO"/>
          </a:p>
        </p:txBody>
      </p:sp>
      <p:sp>
        <p:nvSpPr>
          <p:cNvPr id="4" name="Plassholder for lysbildenummer 3"/>
          <p:cNvSpPr>
            <a:spLocks noGrp="1"/>
          </p:cNvSpPr>
          <p:nvPr>
            <p:ph type="sldNum" sz="quarter" idx="12"/>
          </p:nvPr>
        </p:nvSpPr>
        <p:spPr/>
        <p:txBody>
          <a:bodyPr/>
          <a:lstStyle/>
          <a:p>
            <a:pPr>
              <a:defRPr/>
            </a:pPr>
            <a:fld id="{B6A3E77D-D2A7-4B27-8896-F10B38D5F123}" type="slidenum">
              <a:rPr lang="nb-NO" smtClean="0"/>
              <a:pPr>
                <a:defRPr/>
              </a:pPr>
              <a:t>‹#›</a:t>
            </a:fld>
            <a:endParaRPr lang="nb-NO"/>
          </a:p>
        </p:txBody>
      </p:sp>
    </p:spTree>
    <p:extLst>
      <p:ext uri="{BB962C8B-B14F-4D97-AF65-F5344CB8AC3E}">
        <p14:creationId xmlns:p14="http://schemas.microsoft.com/office/powerpoint/2010/main" val="326557939"/>
      </p:ext>
    </p:extLst>
  </p:cSld>
  <p:clrMapOvr>
    <a:masterClrMapping/>
  </p:clrMapOvr>
  <p:timing>
    <p:tnLst>
      <p:par>
        <p:cTn xmlns:p14="http://schemas.microsoft.com/office/powerpoint/2010/main" id="1" dur="indefinite" restart="never" nodeType="tmRoot"/>
      </p:par>
    </p:tnLst>
  </p:timing>
  <p:hf hdr="0"/>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3276600" y="6562725"/>
            <a:ext cx="1655763" cy="207963"/>
          </a:xfrm>
          <a:prstGeom prst="rect">
            <a:avLst/>
          </a:prstGeom>
        </p:spPr>
        <p:txBody>
          <a:bodyPr vert="horz" wrap="square" lIns="91440" tIns="45720" rIns="91440" bIns="45720" numCol="1" anchor="t" anchorCtr="0" compatLnSpc="1">
            <a:prstTxWarp prst="textNoShape">
              <a:avLst/>
            </a:prstTxWarp>
          </a:bodyPr>
          <a:lstStyle>
            <a:lvl1pPr>
              <a:defRPr/>
            </a:lvl1pPr>
          </a:lstStyle>
          <a:p>
            <a:fld id="{CA62F773-FBCA-F94B-8769-CD8171EA975E}" type="datetime1">
              <a:rPr lang="nb-NO"/>
              <a:pPr/>
              <a:t>12.04.13</a:t>
            </a:fld>
            <a:endParaRPr lang="nb-NO"/>
          </a:p>
        </p:txBody>
      </p:sp>
      <p:sp>
        <p:nvSpPr>
          <p:cNvPr id="6" name="Footer Placeholder 5"/>
          <p:cNvSpPr>
            <a:spLocks noGrp="1" noChangeArrowheads="1"/>
          </p:cNvSpPr>
          <p:nvPr>
            <p:ph type="ftr" sz="quarter" idx="11"/>
          </p:nvPr>
        </p:nvSpPr>
        <p:spPr>
          <a:xfrm>
            <a:off x="4859338" y="6562725"/>
            <a:ext cx="3529012" cy="207963"/>
          </a:xfrm>
          <a:prstGeom prst="rect">
            <a:avLst/>
          </a:prstGeom>
        </p:spPr>
        <p:txBody>
          <a:bodyPr/>
          <a:lstStyle>
            <a:lvl1pPr>
              <a:defRPr>
                <a:latin typeface="Georgia" pitchFamily="18" charset="0"/>
                <a:ea typeface="+mn-ea"/>
                <a:cs typeface="+mn-cs"/>
              </a:defRPr>
            </a:lvl1pPr>
          </a:lstStyle>
          <a:p>
            <a:pPr>
              <a:defRPr/>
            </a:pPr>
            <a:r>
              <a:rPr lang="nb-NO"/>
              <a:t>Fornavn Etternavn, navn@nhh.no</a:t>
            </a:r>
          </a:p>
        </p:txBody>
      </p:sp>
      <p:sp>
        <p:nvSpPr>
          <p:cNvPr id="7" name="Rectangle 8"/>
          <p:cNvSpPr>
            <a:spLocks noGrp="1" noChangeArrowheads="1"/>
          </p:cNvSpPr>
          <p:nvPr>
            <p:ph type="sldNum" sz="quarter" idx="12"/>
          </p:nvPr>
        </p:nvSpPr>
        <p:spPr/>
        <p:txBody>
          <a:bodyPr/>
          <a:lstStyle>
            <a:lvl1pPr>
              <a:defRPr/>
            </a:lvl1pPr>
          </a:lstStyle>
          <a:p>
            <a:fld id="{F56ABE8D-E4BC-B745-890F-6FC1576D8F2A}" type="slidenum">
              <a:rPr lang="nb-NO"/>
              <a:pPr/>
              <a:t>‹#›</a:t>
            </a:fld>
            <a:endParaRPr lang="nb-NO"/>
          </a:p>
        </p:txBody>
      </p:sp>
    </p:spTree>
    <p:extLst>
      <p:ext uri="{BB962C8B-B14F-4D97-AF65-F5344CB8AC3E}">
        <p14:creationId xmlns:p14="http://schemas.microsoft.com/office/powerpoint/2010/main" val="3662820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8F6CAA0-BC1C-4F71-87AA-E6C43395072A}" type="datetime1">
              <a:rPr lang="nb-NO"/>
              <a:pPr>
                <a:defRPr/>
              </a:pPr>
              <a:t>12.04.13</a:t>
            </a:fld>
            <a:endParaRPr lang="nb-NO"/>
          </a:p>
        </p:txBody>
      </p:sp>
      <p:sp>
        <p:nvSpPr>
          <p:cNvPr id="5" name="Rectangle 5"/>
          <p:cNvSpPr>
            <a:spLocks noGrp="1" noChangeArrowheads="1"/>
          </p:cNvSpPr>
          <p:nvPr>
            <p:ph type="ftr" sz="quarter" idx="11"/>
          </p:nvPr>
        </p:nvSpPr>
        <p:spPr>
          <a:ln/>
        </p:spPr>
        <p:txBody>
          <a:bodyPr/>
          <a:lstStyle>
            <a:lvl1pPr>
              <a:defRPr/>
            </a:lvl1pPr>
          </a:lstStyle>
          <a:p>
            <a:pPr>
              <a:defRPr/>
            </a:pPr>
            <a:r>
              <a:rPr lang="nb-NO"/>
              <a:t>Fornavn Etternavn, navn@nhh.no</a:t>
            </a:r>
          </a:p>
        </p:txBody>
      </p:sp>
      <p:sp>
        <p:nvSpPr>
          <p:cNvPr id="6" name="Rectangle 6"/>
          <p:cNvSpPr>
            <a:spLocks noGrp="1" noChangeArrowheads="1"/>
          </p:cNvSpPr>
          <p:nvPr>
            <p:ph type="sldNum" sz="quarter" idx="12"/>
          </p:nvPr>
        </p:nvSpPr>
        <p:spPr>
          <a:ln/>
        </p:spPr>
        <p:txBody>
          <a:bodyPr/>
          <a:lstStyle>
            <a:lvl1pPr>
              <a:defRPr/>
            </a:lvl1pPr>
          </a:lstStyle>
          <a:p>
            <a:pPr>
              <a:defRPr/>
            </a:pPr>
            <a:fld id="{BB8E3E8B-57BF-40B4-B300-75B987BB7872}" type="slidenum">
              <a:rPr lang="nb-NO"/>
              <a:pPr>
                <a:defRPr/>
              </a:pPr>
              <a:t>‹#›</a:t>
            </a:fld>
            <a:endParaRPr lang="nb-NO"/>
          </a:p>
        </p:txBody>
      </p:sp>
    </p:spTree>
    <p:extLst>
      <p:ext uri="{BB962C8B-B14F-4D97-AF65-F5344CB8AC3E}">
        <p14:creationId xmlns:p14="http://schemas.microsoft.com/office/powerpoint/2010/main" val="618034455"/>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539750" y="1844675"/>
            <a:ext cx="3997325" cy="4679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89475" y="1844675"/>
            <a:ext cx="3997325" cy="4679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D4B7C216-689C-4238-8198-02526750A3E3}" type="datetime1">
              <a:rPr lang="nb-NO"/>
              <a:pPr>
                <a:defRPr/>
              </a:pPr>
              <a:t>12.04.13</a:t>
            </a:fld>
            <a:endParaRPr lang="nb-NO"/>
          </a:p>
        </p:txBody>
      </p:sp>
      <p:sp>
        <p:nvSpPr>
          <p:cNvPr id="6" name="Rectangle 5"/>
          <p:cNvSpPr>
            <a:spLocks noGrp="1" noChangeArrowheads="1"/>
          </p:cNvSpPr>
          <p:nvPr>
            <p:ph type="ftr" sz="quarter" idx="11"/>
          </p:nvPr>
        </p:nvSpPr>
        <p:spPr>
          <a:ln/>
        </p:spPr>
        <p:txBody>
          <a:bodyPr/>
          <a:lstStyle>
            <a:lvl1pPr>
              <a:defRPr/>
            </a:lvl1pPr>
          </a:lstStyle>
          <a:p>
            <a:pPr>
              <a:defRPr/>
            </a:pPr>
            <a:r>
              <a:rPr lang="nb-NO"/>
              <a:t>Fornavn Etternavn, navn@nhh.no</a:t>
            </a:r>
          </a:p>
        </p:txBody>
      </p:sp>
      <p:sp>
        <p:nvSpPr>
          <p:cNvPr id="7" name="Rectangle 6"/>
          <p:cNvSpPr>
            <a:spLocks noGrp="1" noChangeArrowheads="1"/>
          </p:cNvSpPr>
          <p:nvPr>
            <p:ph type="sldNum" sz="quarter" idx="12"/>
          </p:nvPr>
        </p:nvSpPr>
        <p:spPr>
          <a:ln/>
        </p:spPr>
        <p:txBody>
          <a:bodyPr/>
          <a:lstStyle>
            <a:lvl1pPr>
              <a:defRPr/>
            </a:lvl1pPr>
          </a:lstStyle>
          <a:p>
            <a:pPr>
              <a:defRPr/>
            </a:pPr>
            <a:fld id="{ECB38056-4E8A-4263-9B81-4181C74FF9E5}" type="slidenum">
              <a:rPr lang="nb-NO"/>
              <a:pPr>
                <a:defRPr/>
              </a:pPr>
              <a:t>‹#›</a:t>
            </a:fld>
            <a:endParaRPr lang="nb-NO"/>
          </a:p>
        </p:txBody>
      </p:sp>
    </p:spTree>
    <p:extLst>
      <p:ext uri="{BB962C8B-B14F-4D97-AF65-F5344CB8AC3E}">
        <p14:creationId xmlns:p14="http://schemas.microsoft.com/office/powerpoint/2010/main" val="89090112"/>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41E9ACAC-7F5E-4D21-82A7-4822716216A8}" type="datetime1">
              <a:rPr lang="nb-NO"/>
              <a:pPr>
                <a:defRPr/>
              </a:pPr>
              <a:t>12.04.13</a:t>
            </a:fld>
            <a:endParaRPr lang="nb-NO"/>
          </a:p>
        </p:txBody>
      </p:sp>
      <p:sp>
        <p:nvSpPr>
          <p:cNvPr id="8" name="Rectangle 5"/>
          <p:cNvSpPr>
            <a:spLocks noGrp="1" noChangeArrowheads="1"/>
          </p:cNvSpPr>
          <p:nvPr>
            <p:ph type="ftr" sz="quarter" idx="11"/>
          </p:nvPr>
        </p:nvSpPr>
        <p:spPr>
          <a:ln/>
        </p:spPr>
        <p:txBody>
          <a:bodyPr/>
          <a:lstStyle>
            <a:lvl1pPr>
              <a:defRPr/>
            </a:lvl1pPr>
          </a:lstStyle>
          <a:p>
            <a:pPr>
              <a:defRPr/>
            </a:pPr>
            <a:r>
              <a:rPr lang="nb-NO"/>
              <a:t>Fornavn Etternavn, navn@nhh.no</a:t>
            </a:r>
          </a:p>
        </p:txBody>
      </p:sp>
      <p:sp>
        <p:nvSpPr>
          <p:cNvPr id="9" name="Rectangle 6"/>
          <p:cNvSpPr>
            <a:spLocks noGrp="1" noChangeArrowheads="1"/>
          </p:cNvSpPr>
          <p:nvPr>
            <p:ph type="sldNum" sz="quarter" idx="12"/>
          </p:nvPr>
        </p:nvSpPr>
        <p:spPr>
          <a:ln/>
        </p:spPr>
        <p:txBody>
          <a:bodyPr/>
          <a:lstStyle>
            <a:lvl1pPr>
              <a:defRPr/>
            </a:lvl1pPr>
          </a:lstStyle>
          <a:p>
            <a:pPr>
              <a:defRPr/>
            </a:pPr>
            <a:fld id="{652723A5-72EA-4FFF-AEB0-8E86A43A92E4}" type="slidenum">
              <a:rPr lang="nb-NO"/>
              <a:pPr>
                <a:defRPr/>
              </a:pPr>
              <a:t>‹#›</a:t>
            </a:fld>
            <a:endParaRPr lang="nb-NO"/>
          </a:p>
        </p:txBody>
      </p:sp>
    </p:spTree>
    <p:extLst>
      <p:ext uri="{BB962C8B-B14F-4D97-AF65-F5344CB8AC3E}">
        <p14:creationId xmlns:p14="http://schemas.microsoft.com/office/powerpoint/2010/main" val="1983675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38FD4C52-DCD0-4BDF-B57B-A6CEFB010817}" type="datetime1">
              <a:rPr lang="nb-NO"/>
              <a:pPr>
                <a:defRPr/>
              </a:pPr>
              <a:t>12.04.13</a:t>
            </a:fld>
            <a:endParaRPr lang="nb-NO"/>
          </a:p>
        </p:txBody>
      </p:sp>
      <p:sp>
        <p:nvSpPr>
          <p:cNvPr id="4" name="Rectangle 5"/>
          <p:cNvSpPr>
            <a:spLocks noGrp="1" noChangeArrowheads="1"/>
          </p:cNvSpPr>
          <p:nvPr>
            <p:ph type="ftr" sz="quarter" idx="11"/>
          </p:nvPr>
        </p:nvSpPr>
        <p:spPr>
          <a:ln/>
        </p:spPr>
        <p:txBody>
          <a:bodyPr/>
          <a:lstStyle>
            <a:lvl1pPr>
              <a:defRPr/>
            </a:lvl1pPr>
          </a:lstStyle>
          <a:p>
            <a:pPr>
              <a:defRPr/>
            </a:pPr>
            <a:r>
              <a:rPr lang="nb-NO"/>
              <a:t>Fornavn Etternavn, navn@nhh.no</a:t>
            </a:r>
          </a:p>
        </p:txBody>
      </p:sp>
      <p:sp>
        <p:nvSpPr>
          <p:cNvPr id="5" name="Rectangle 6"/>
          <p:cNvSpPr>
            <a:spLocks noGrp="1" noChangeArrowheads="1"/>
          </p:cNvSpPr>
          <p:nvPr>
            <p:ph type="sldNum" sz="quarter" idx="12"/>
          </p:nvPr>
        </p:nvSpPr>
        <p:spPr>
          <a:ln/>
        </p:spPr>
        <p:txBody>
          <a:bodyPr/>
          <a:lstStyle>
            <a:lvl1pPr>
              <a:defRPr/>
            </a:lvl1pPr>
          </a:lstStyle>
          <a:p>
            <a:pPr>
              <a:defRPr/>
            </a:pPr>
            <a:fld id="{14DBD02C-A119-4EFE-93D7-A31C8285D349}" type="slidenum">
              <a:rPr lang="nb-NO"/>
              <a:pPr>
                <a:defRPr/>
              </a:pPr>
              <a:t>‹#›</a:t>
            </a:fld>
            <a:endParaRPr lang="nb-NO"/>
          </a:p>
        </p:txBody>
      </p:sp>
    </p:spTree>
    <p:extLst>
      <p:ext uri="{BB962C8B-B14F-4D97-AF65-F5344CB8AC3E}">
        <p14:creationId xmlns:p14="http://schemas.microsoft.com/office/powerpoint/2010/main" val="414125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6A92933-18AA-486B-A7B2-A56D0EC24B41}" type="datetime1">
              <a:rPr lang="nb-NO"/>
              <a:pPr>
                <a:defRPr/>
              </a:pPr>
              <a:t>12.04.13</a:t>
            </a:fld>
            <a:endParaRPr lang="nb-NO"/>
          </a:p>
        </p:txBody>
      </p:sp>
      <p:sp>
        <p:nvSpPr>
          <p:cNvPr id="3" name="Rectangle 5"/>
          <p:cNvSpPr>
            <a:spLocks noGrp="1" noChangeArrowheads="1"/>
          </p:cNvSpPr>
          <p:nvPr>
            <p:ph type="ftr" sz="quarter" idx="11"/>
          </p:nvPr>
        </p:nvSpPr>
        <p:spPr>
          <a:ln/>
        </p:spPr>
        <p:txBody>
          <a:bodyPr/>
          <a:lstStyle>
            <a:lvl1pPr>
              <a:defRPr/>
            </a:lvl1pPr>
          </a:lstStyle>
          <a:p>
            <a:pPr>
              <a:defRPr/>
            </a:pPr>
            <a:r>
              <a:rPr lang="nb-NO"/>
              <a:t>Fornavn Etternavn, navn@nhh.no</a:t>
            </a:r>
          </a:p>
        </p:txBody>
      </p:sp>
      <p:sp>
        <p:nvSpPr>
          <p:cNvPr id="4" name="Rectangle 6"/>
          <p:cNvSpPr>
            <a:spLocks noGrp="1" noChangeArrowheads="1"/>
          </p:cNvSpPr>
          <p:nvPr>
            <p:ph type="sldNum" sz="quarter" idx="12"/>
          </p:nvPr>
        </p:nvSpPr>
        <p:spPr>
          <a:ln/>
        </p:spPr>
        <p:txBody>
          <a:bodyPr/>
          <a:lstStyle>
            <a:lvl1pPr>
              <a:defRPr/>
            </a:lvl1pPr>
          </a:lstStyle>
          <a:p>
            <a:pPr>
              <a:defRPr/>
            </a:pPr>
            <a:fld id="{16CD10F3-DE39-49E9-8D2F-70CC405A373E}" type="slidenum">
              <a:rPr lang="nb-NO"/>
              <a:pPr>
                <a:defRPr/>
              </a:pPr>
              <a:t>‹#›</a:t>
            </a:fld>
            <a:endParaRPr lang="nb-NO"/>
          </a:p>
        </p:txBody>
      </p:sp>
    </p:spTree>
    <p:extLst>
      <p:ext uri="{BB962C8B-B14F-4D97-AF65-F5344CB8AC3E}">
        <p14:creationId xmlns:p14="http://schemas.microsoft.com/office/powerpoint/2010/main" val="1019386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F867251-C769-4F65-8176-CCDC747207C5}" type="datetime1">
              <a:rPr lang="nb-NO"/>
              <a:pPr>
                <a:defRPr/>
              </a:pPr>
              <a:t>12.04.13</a:t>
            </a:fld>
            <a:endParaRPr lang="nb-NO"/>
          </a:p>
        </p:txBody>
      </p:sp>
      <p:sp>
        <p:nvSpPr>
          <p:cNvPr id="6" name="Rectangle 5"/>
          <p:cNvSpPr>
            <a:spLocks noGrp="1" noChangeArrowheads="1"/>
          </p:cNvSpPr>
          <p:nvPr>
            <p:ph type="ftr" sz="quarter" idx="11"/>
          </p:nvPr>
        </p:nvSpPr>
        <p:spPr>
          <a:ln/>
        </p:spPr>
        <p:txBody>
          <a:bodyPr/>
          <a:lstStyle>
            <a:lvl1pPr>
              <a:defRPr/>
            </a:lvl1pPr>
          </a:lstStyle>
          <a:p>
            <a:pPr>
              <a:defRPr/>
            </a:pPr>
            <a:r>
              <a:rPr lang="nb-NO"/>
              <a:t>Fornavn Etternavn, navn@nhh.no</a:t>
            </a:r>
          </a:p>
        </p:txBody>
      </p:sp>
      <p:sp>
        <p:nvSpPr>
          <p:cNvPr id="7" name="Rectangle 6"/>
          <p:cNvSpPr>
            <a:spLocks noGrp="1" noChangeArrowheads="1"/>
          </p:cNvSpPr>
          <p:nvPr>
            <p:ph type="sldNum" sz="quarter" idx="12"/>
          </p:nvPr>
        </p:nvSpPr>
        <p:spPr>
          <a:ln/>
        </p:spPr>
        <p:txBody>
          <a:bodyPr/>
          <a:lstStyle>
            <a:lvl1pPr>
              <a:defRPr/>
            </a:lvl1pPr>
          </a:lstStyle>
          <a:p>
            <a:pPr>
              <a:defRPr/>
            </a:pPr>
            <a:fld id="{6E45646E-F3E0-4442-AE2E-933C4248404E}" type="slidenum">
              <a:rPr lang="nb-NO"/>
              <a:pPr>
                <a:defRPr/>
              </a:pPr>
              <a:t>‹#›</a:t>
            </a:fld>
            <a:endParaRPr lang="nb-NO"/>
          </a:p>
        </p:txBody>
      </p:sp>
    </p:spTree>
    <p:extLst>
      <p:ext uri="{BB962C8B-B14F-4D97-AF65-F5344CB8AC3E}">
        <p14:creationId xmlns:p14="http://schemas.microsoft.com/office/powerpoint/2010/main" val="1340516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6E4F55E-65ED-489E-966C-E422E8128B19}" type="datetime1">
              <a:rPr lang="nb-NO"/>
              <a:pPr>
                <a:defRPr/>
              </a:pPr>
              <a:t>12.04.13</a:t>
            </a:fld>
            <a:endParaRPr lang="nb-NO"/>
          </a:p>
        </p:txBody>
      </p:sp>
      <p:sp>
        <p:nvSpPr>
          <p:cNvPr id="6" name="Rectangle 5"/>
          <p:cNvSpPr>
            <a:spLocks noGrp="1" noChangeArrowheads="1"/>
          </p:cNvSpPr>
          <p:nvPr>
            <p:ph type="ftr" sz="quarter" idx="11"/>
          </p:nvPr>
        </p:nvSpPr>
        <p:spPr>
          <a:ln/>
        </p:spPr>
        <p:txBody>
          <a:bodyPr/>
          <a:lstStyle>
            <a:lvl1pPr>
              <a:defRPr/>
            </a:lvl1pPr>
          </a:lstStyle>
          <a:p>
            <a:pPr>
              <a:defRPr/>
            </a:pPr>
            <a:r>
              <a:rPr lang="nb-NO"/>
              <a:t>Fornavn Etternavn, navn@nhh.no</a:t>
            </a:r>
          </a:p>
        </p:txBody>
      </p:sp>
      <p:sp>
        <p:nvSpPr>
          <p:cNvPr id="7" name="Rectangle 6"/>
          <p:cNvSpPr>
            <a:spLocks noGrp="1" noChangeArrowheads="1"/>
          </p:cNvSpPr>
          <p:nvPr>
            <p:ph type="sldNum" sz="quarter" idx="12"/>
          </p:nvPr>
        </p:nvSpPr>
        <p:spPr>
          <a:ln/>
        </p:spPr>
        <p:txBody>
          <a:bodyPr/>
          <a:lstStyle>
            <a:lvl1pPr>
              <a:defRPr/>
            </a:lvl1pPr>
          </a:lstStyle>
          <a:p>
            <a:pPr>
              <a:defRPr/>
            </a:pPr>
            <a:fld id="{DBBB3CBB-B96A-4C97-88EE-CF3100F322BA}" type="slidenum">
              <a:rPr lang="nb-NO"/>
              <a:pPr>
                <a:defRPr/>
              </a:pPr>
              <a:t>‹#›</a:t>
            </a:fld>
            <a:endParaRPr lang="nb-NO"/>
          </a:p>
        </p:txBody>
      </p:sp>
    </p:spTree>
    <p:extLst>
      <p:ext uri="{BB962C8B-B14F-4D97-AF65-F5344CB8AC3E}">
        <p14:creationId xmlns:p14="http://schemas.microsoft.com/office/powerpoint/2010/main" val="25418433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theme" Target="../theme/theme2.xml"/><Relationship Id="rId16" Type="http://schemas.openxmlformats.org/officeDocument/2006/relationships/image" Target="../media/image3.png"/><Relationship Id="rId17"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9750" y="850900"/>
            <a:ext cx="81359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nb-NO" smtClean="0"/>
              <a:t>Klikk for å redigere tittelstil</a:t>
            </a:r>
          </a:p>
        </p:txBody>
      </p:sp>
      <p:sp>
        <p:nvSpPr>
          <p:cNvPr id="1027" name="Rectangle 3"/>
          <p:cNvSpPr>
            <a:spLocks noGrp="1" noChangeArrowheads="1"/>
          </p:cNvSpPr>
          <p:nvPr>
            <p:ph type="body" idx="1"/>
          </p:nvPr>
        </p:nvSpPr>
        <p:spPr bwMode="auto">
          <a:xfrm>
            <a:off x="539750" y="1844675"/>
            <a:ext cx="81470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p>
        </p:txBody>
      </p:sp>
      <p:sp>
        <p:nvSpPr>
          <p:cNvPr id="25604" name="Rectangle 4"/>
          <p:cNvSpPr>
            <a:spLocks noGrp="1" noChangeArrowheads="1"/>
          </p:cNvSpPr>
          <p:nvPr>
            <p:ph type="dt" sz="half" idx="2"/>
          </p:nvPr>
        </p:nvSpPr>
        <p:spPr bwMode="auto">
          <a:xfrm>
            <a:off x="3276600" y="6562725"/>
            <a:ext cx="1655763" cy="207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b="1">
                <a:solidFill>
                  <a:srgbClr val="9E9FA3"/>
                </a:solidFill>
                <a:latin typeface="+mn-lt"/>
              </a:defRPr>
            </a:lvl1pPr>
          </a:lstStyle>
          <a:p>
            <a:pPr>
              <a:defRPr/>
            </a:pPr>
            <a:fld id="{7D2B5ADC-5046-430C-8E68-927C7DF3D6DA}" type="datetime1">
              <a:rPr lang="nb-NO"/>
              <a:pPr>
                <a:defRPr/>
              </a:pPr>
              <a:t>12.04.13</a:t>
            </a:fld>
            <a:endParaRPr lang="nb-NO"/>
          </a:p>
        </p:txBody>
      </p:sp>
      <p:sp>
        <p:nvSpPr>
          <p:cNvPr id="25605" name="Rectangle 5"/>
          <p:cNvSpPr>
            <a:spLocks noGrp="1" noChangeArrowheads="1"/>
          </p:cNvSpPr>
          <p:nvPr>
            <p:ph type="ftr" sz="quarter" idx="3"/>
          </p:nvPr>
        </p:nvSpPr>
        <p:spPr bwMode="auto">
          <a:xfrm>
            <a:off x="4859338" y="6562725"/>
            <a:ext cx="3529012" cy="207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b="1">
                <a:solidFill>
                  <a:srgbClr val="9E9FA3"/>
                </a:solidFill>
                <a:latin typeface="+mn-lt"/>
              </a:defRPr>
            </a:lvl1pPr>
          </a:lstStyle>
          <a:p>
            <a:pPr>
              <a:defRPr/>
            </a:pPr>
            <a:r>
              <a:rPr lang="nb-NO"/>
              <a:t>Fornavn Etternavn, navn@nhh.no</a:t>
            </a:r>
          </a:p>
        </p:txBody>
      </p:sp>
      <p:sp>
        <p:nvSpPr>
          <p:cNvPr id="25606" name="Rectangle 6"/>
          <p:cNvSpPr>
            <a:spLocks noGrp="1" noChangeArrowheads="1"/>
          </p:cNvSpPr>
          <p:nvPr>
            <p:ph type="sldNum" sz="quarter" idx="4"/>
          </p:nvPr>
        </p:nvSpPr>
        <p:spPr bwMode="auto">
          <a:xfrm>
            <a:off x="8532813" y="6562725"/>
            <a:ext cx="503237" cy="207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b="1">
                <a:solidFill>
                  <a:srgbClr val="9E9FA3"/>
                </a:solidFill>
                <a:latin typeface="+mn-lt"/>
              </a:defRPr>
            </a:lvl1pPr>
          </a:lstStyle>
          <a:p>
            <a:pPr>
              <a:defRPr/>
            </a:pPr>
            <a:fld id="{B6A3E77D-D2A7-4B27-8896-F10B38D5F123}" type="slidenum">
              <a:rPr lang="nb-NO"/>
              <a:pPr>
                <a:defRPr/>
              </a:pPr>
              <a:t>‹#›</a:t>
            </a:fld>
            <a:endParaRPr lang="nb-NO"/>
          </a:p>
        </p:txBody>
      </p:sp>
      <p:sp>
        <p:nvSpPr>
          <p:cNvPr id="25608" name="Line 8"/>
          <p:cNvSpPr>
            <a:spLocks noChangeShapeType="1"/>
          </p:cNvSpPr>
          <p:nvPr/>
        </p:nvSpPr>
        <p:spPr bwMode="auto">
          <a:xfrm>
            <a:off x="179388" y="836613"/>
            <a:ext cx="8785225" cy="0"/>
          </a:xfrm>
          <a:prstGeom prst="line">
            <a:avLst/>
          </a:prstGeom>
          <a:noFill/>
          <a:ln w="9525">
            <a:solidFill>
              <a:srgbClr val="00306A"/>
            </a:solidFill>
            <a:round/>
            <a:headEnd/>
            <a:tailEnd/>
          </a:ln>
          <a:effectLst/>
        </p:spPr>
        <p:txBody>
          <a:bodyPr/>
          <a:lstStyle/>
          <a:p>
            <a:pPr>
              <a:defRPr/>
            </a:pPr>
            <a:endParaRPr lang="en-GB"/>
          </a:p>
        </p:txBody>
      </p:sp>
      <p:pic>
        <p:nvPicPr>
          <p:cNvPr id="1032" name="Picture 16" descr="NHH_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9388" y="392113"/>
            <a:ext cx="1535112"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8"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iming>
    <p:tnLst>
      <p:par>
        <p:cTn xmlns:p14="http://schemas.microsoft.com/office/powerpoint/2010/main" id="1" dur="indefinite" restart="never" nodeType="tmRoot"/>
      </p:par>
    </p:tnLst>
  </p:timing>
  <p:hf hdr="0"/>
  <p:txStyles>
    <p:titleStyle>
      <a:lvl1pPr algn="l" rtl="0" eaLnBrk="1" fontAlgn="base" hangingPunct="1">
        <a:spcBef>
          <a:spcPct val="0"/>
        </a:spcBef>
        <a:spcAft>
          <a:spcPct val="0"/>
        </a:spcAft>
        <a:defRPr sz="2400" b="1">
          <a:solidFill>
            <a:srgbClr val="82001E"/>
          </a:solidFill>
          <a:latin typeface="+mj-lt"/>
          <a:ea typeface="+mj-ea"/>
          <a:cs typeface="+mj-cs"/>
        </a:defRPr>
      </a:lvl1pPr>
      <a:lvl2pPr algn="l" rtl="0" eaLnBrk="1" fontAlgn="base" hangingPunct="1">
        <a:spcBef>
          <a:spcPct val="0"/>
        </a:spcBef>
        <a:spcAft>
          <a:spcPct val="0"/>
        </a:spcAft>
        <a:defRPr sz="2400" b="1">
          <a:solidFill>
            <a:srgbClr val="82001E"/>
          </a:solidFill>
          <a:latin typeface="Verdana" pitchFamily="34" charset="0"/>
        </a:defRPr>
      </a:lvl2pPr>
      <a:lvl3pPr algn="l" rtl="0" eaLnBrk="1" fontAlgn="base" hangingPunct="1">
        <a:spcBef>
          <a:spcPct val="0"/>
        </a:spcBef>
        <a:spcAft>
          <a:spcPct val="0"/>
        </a:spcAft>
        <a:defRPr sz="2400" b="1">
          <a:solidFill>
            <a:srgbClr val="82001E"/>
          </a:solidFill>
          <a:latin typeface="Verdana" pitchFamily="34" charset="0"/>
        </a:defRPr>
      </a:lvl3pPr>
      <a:lvl4pPr algn="l" rtl="0" eaLnBrk="1" fontAlgn="base" hangingPunct="1">
        <a:spcBef>
          <a:spcPct val="0"/>
        </a:spcBef>
        <a:spcAft>
          <a:spcPct val="0"/>
        </a:spcAft>
        <a:defRPr sz="2400" b="1">
          <a:solidFill>
            <a:srgbClr val="82001E"/>
          </a:solidFill>
          <a:latin typeface="Verdana" pitchFamily="34" charset="0"/>
        </a:defRPr>
      </a:lvl4pPr>
      <a:lvl5pPr algn="l" rtl="0" eaLnBrk="1" fontAlgn="base" hangingPunct="1">
        <a:spcBef>
          <a:spcPct val="0"/>
        </a:spcBef>
        <a:spcAft>
          <a:spcPct val="0"/>
        </a:spcAft>
        <a:defRPr sz="2400" b="1">
          <a:solidFill>
            <a:srgbClr val="82001E"/>
          </a:solidFill>
          <a:latin typeface="Verdana" pitchFamily="34" charset="0"/>
        </a:defRPr>
      </a:lvl5pPr>
      <a:lvl6pPr marL="457200" algn="l" rtl="0" eaLnBrk="1" fontAlgn="base" hangingPunct="1">
        <a:spcBef>
          <a:spcPct val="0"/>
        </a:spcBef>
        <a:spcAft>
          <a:spcPct val="0"/>
        </a:spcAft>
        <a:defRPr sz="2400" b="1">
          <a:solidFill>
            <a:srgbClr val="82001E"/>
          </a:solidFill>
          <a:latin typeface="Verdana" pitchFamily="34" charset="0"/>
        </a:defRPr>
      </a:lvl6pPr>
      <a:lvl7pPr marL="914400" algn="l" rtl="0" eaLnBrk="1" fontAlgn="base" hangingPunct="1">
        <a:spcBef>
          <a:spcPct val="0"/>
        </a:spcBef>
        <a:spcAft>
          <a:spcPct val="0"/>
        </a:spcAft>
        <a:defRPr sz="2400" b="1">
          <a:solidFill>
            <a:srgbClr val="82001E"/>
          </a:solidFill>
          <a:latin typeface="Verdana" pitchFamily="34" charset="0"/>
        </a:defRPr>
      </a:lvl7pPr>
      <a:lvl8pPr marL="1371600" algn="l" rtl="0" eaLnBrk="1" fontAlgn="base" hangingPunct="1">
        <a:spcBef>
          <a:spcPct val="0"/>
        </a:spcBef>
        <a:spcAft>
          <a:spcPct val="0"/>
        </a:spcAft>
        <a:defRPr sz="2400" b="1">
          <a:solidFill>
            <a:srgbClr val="82001E"/>
          </a:solidFill>
          <a:latin typeface="Verdana" pitchFamily="34" charset="0"/>
        </a:defRPr>
      </a:lvl8pPr>
      <a:lvl9pPr marL="1828800" algn="l" rtl="0" eaLnBrk="1" fontAlgn="base" hangingPunct="1">
        <a:spcBef>
          <a:spcPct val="0"/>
        </a:spcBef>
        <a:spcAft>
          <a:spcPct val="0"/>
        </a:spcAft>
        <a:defRPr sz="2400" b="1">
          <a:solidFill>
            <a:srgbClr val="82001E"/>
          </a:solidFill>
          <a:latin typeface="Verdana" pitchFamily="34" charset="0"/>
        </a:defRPr>
      </a:lvl9pPr>
    </p:titleStyle>
    <p:bodyStyle>
      <a:lvl1pPr marL="176213" indent="-176213" algn="l" rtl="0" eaLnBrk="1" fontAlgn="base" hangingPunct="1">
        <a:spcBef>
          <a:spcPct val="20000"/>
        </a:spcBef>
        <a:spcAft>
          <a:spcPct val="0"/>
        </a:spcAft>
        <a:buChar char="•"/>
        <a:defRPr>
          <a:solidFill>
            <a:schemeClr val="tx1"/>
          </a:solidFill>
          <a:latin typeface="+mn-lt"/>
          <a:ea typeface="+mn-ea"/>
          <a:cs typeface="+mn-cs"/>
        </a:defRPr>
      </a:lvl1pPr>
      <a:lvl2pPr marL="534988" indent="-176213" algn="l" rtl="0" eaLnBrk="1" fontAlgn="base" hangingPunct="1">
        <a:spcBef>
          <a:spcPct val="20000"/>
        </a:spcBef>
        <a:spcAft>
          <a:spcPct val="0"/>
        </a:spcAft>
        <a:buChar char="–"/>
        <a:defRPr sz="1700">
          <a:solidFill>
            <a:schemeClr val="tx1"/>
          </a:solidFill>
          <a:latin typeface="+mn-lt"/>
        </a:defRPr>
      </a:lvl2pPr>
      <a:lvl3pPr marL="890588" indent="-176213" algn="l" rtl="0" eaLnBrk="1" fontAlgn="base" hangingPunct="1">
        <a:spcBef>
          <a:spcPct val="20000"/>
        </a:spcBef>
        <a:spcAft>
          <a:spcPct val="0"/>
        </a:spcAft>
        <a:buChar char="•"/>
        <a:defRPr sz="1600">
          <a:solidFill>
            <a:schemeClr val="tx1"/>
          </a:solidFill>
          <a:latin typeface="+mn-lt"/>
        </a:defRPr>
      </a:lvl3pPr>
      <a:lvl4pPr marL="1255713" indent="-185738" algn="l" rtl="0" eaLnBrk="1" fontAlgn="base" hangingPunct="1">
        <a:spcBef>
          <a:spcPct val="20000"/>
        </a:spcBef>
        <a:spcAft>
          <a:spcPct val="0"/>
        </a:spcAft>
        <a:buChar char="–"/>
        <a:defRPr sz="1400">
          <a:solidFill>
            <a:schemeClr val="tx1"/>
          </a:solidFill>
          <a:latin typeface="+mn-lt"/>
        </a:defRPr>
      </a:lvl4pPr>
      <a:lvl5pPr marL="1611313" indent="-176213" algn="l" rtl="0" eaLnBrk="1" fontAlgn="base" hangingPunct="1">
        <a:spcBef>
          <a:spcPct val="20000"/>
        </a:spcBef>
        <a:spcAft>
          <a:spcPct val="0"/>
        </a:spcAft>
        <a:buChar char="»"/>
        <a:defRPr sz="1400">
          <a:solidFill>
            <a:schemeClr val="tx1"/>
          </a:solidFill>
          <a:latin typeface="+mn-lt"/>
        </a:defRPr>
      </a:lvl5pPr>
      <a:lvl6pPr marL="2068513" indent="-176213" algn="l" rtl="0" eaLnBrk="1" fontAlgn="base" hangingPunct="1">
        <a:spcBef>
          <a:spcPct val="20000"/>
        </a:spcBef>
        <a:spcAft>
          <a:spcPct val="0"/>
        </a:spcAft>
        <a:buChar char="»"/>
        <a:defRPr sz="1400">
          <a:solidFill>
            <a:schemeClr val="tx1"/>
          </a:solidFill>
          <a:latin typeface="+mn-lt"/>
        </a:defRPr>
      </a:lvl6pPr>
      <a:lvl7pPr marL="2525713" indent="-176213" algn="l" rtl="0" eaLnBrk="1" fontAlgn="base" hangingPunct="1">
        <a:spcBef>
          <a:spcPct val="20000"/>
        </a:spcBef>
        <a:spcAft>
          <a:spcPct val="0"/>
        </a:spcAft>
        <a:buChar char="»"/>
        <a:defRPr sz="1400">
          <a:solidFill>
            <a:schemeClr val="tx1"/>
          </a:solidFill>
          <a:latin typeface="+mn-lt"/>
        </a:defRPr>
      </a:lvl7pPr>
      <a:lvl8pPr marL="2982913" indent="-176213" algn="l" rtl="0" eaLnBrk="1" fontAlgn="base" hangingPunct="1">
        <a:spcBef>
          <a:spcPct val="20000"/>
        </a:spcBef>
        <a:spcAft>
          <a:spcPct val="0"/>
        </a:spcAft>
        <a:buChar char="»"/>
        <a:defRPr sz="1400">
          <a:solidFill>
            <a:schemeClr val="tx1"/>
          </a:solidFill>
          <a:latin typeface="+mn-lt"/>
        </a:defRPr>
      </a:lvl8pPr>
      <a:lvl9pPr marL="3440113" indent="-176213" algn="l" rtl="0" eaLnBrk="1" fontAlgn="base" hangingPunct="1">
        <a:spcBef>
          <a:spcPct val="20000"/>
        </a:spcBef>
        <a:spcAft>
          <a:spcPct val="0"/>
        </a:spcAft>
        <a:buChar char="»"/>
        <a:defRPr sz="14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730941" y="382229"/>
            <a:ext cx="7064459" cy="831760"/>
          </a:xfrm>
          <a:prstGeom prst="rect">
            <a:avLst/>
          </a:prstGeom>
        </p:spPr>
        <p:txBody>
          <a:bodyPr vert="horz" lIns="0" tIns="0" rIns="0" bIns="0" rtlCol="0" anchor="b">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730118" y="2066852"/>
            <a:ext cx="7840425" cy="4334069"/>
          </a:xfrm>
          <a:prstGeom prst="rect">
            <a:avLst/>
          </a:prstGeom>
        </p:spPr>
        <p:txBody>
          <a:bodyPr vert="horz" lIns="0" tIns="0" rIns="0" bIns="0" rtlCol="0" anchor="t">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4" name="Plassholder for dato 3"/>
          <p:cNvSpPr>
            <a:spLocks noGrp="1"/>
          </p:cNvSpPr>
          <p:nvPr>
            <p:ph type="dt" sz="half" idx="2"/>
          </p:nvPr>
        </p:nvSpPr>
        <p:spPr>
          <a:xfrm>
            <a:off x="0" y="0"/>
            <a:ext cx="0" cy="0"/>
          </a:xfrm>
          <a:prstGeom prst="rect">
            <a:avLst/>
          </a:prstGeom>
        </p:spPr>
        <p:txBody>
          <a:bodyPr vert="horz" lIns="0" tIns="0" rIns="0" bIns="0" rtlCol="0" anchor="t"/>
          <a:lstStyle>
            <a:lvl1pPr algn="l">
              <a:defRPr sz="100">
                <a:solidFill>
                  <a:schemeClr val="bg1"/>
                </a:solidFill>
              </a:defRPr>
            </a:lvl1pPr>
          </a:lstStyle>
          <a:p>
            <a:pPr>
              <a:defRPr/>
            </a:pPr>
            <a:fld id="{7D2B5ADC-5046-430C-8E68-927C7DF3D6DA}" type="datetime1">
              <a:rPr lang="nb-NO" smtClean="0"/>
              <a:pPr>
                <a:defRPr/>
              </a:pPr>
              <a:t>12.04.13</a:t>
            </a:fld>
            <a:endParaRPr lang="nb-NO"/>
          </a:p>
        </p:txBody>
      </p:sp>
      <p:sp>
        <p:nvSpPr>
          <p:cNvPr id="5" name="Plassholder for bunntekst 4"/>
          <p:cNvSpPr>
            <a:spLocks noGrp="1"/>
          </p:cNvSpPr>
          <p:nvPr>
            <p:ph type="ftr" sz="quarter" idx="3"/>
          </p:nvPr>
        </p:nvSpPr>
        <p:spPr>
          <a:xfrm>
            <a:off x="0" y="0"/>
            <a:ext cx="0" cy="0"/>
          </a:xfrm>
          <a:prstGeom prst="rect">
            <a:avLst/>
          </a:prstGeom>
        </p:spPr>
        <p:txBody>
          <a:bodyPr vert="horz" lIns="0" tIns="0" rIns="0" bIns="0" rtlCol="0" anchor="t"/>
          <a:lstStyle>
            <a:lvl1pPr algn="l">
              <a:defRPr sz="100">
                <a:solidFill>
                  <a:schemeClr val="bg1"/>
                </a:solidFill>
              </a:defRPr>
            </a:lvl1pPr>
          </a:lstStyle>
          <a:p>
            <a:pPr>
              <a:defRPr/>
            </a:pPr>
            <a:r>
              <a:rPr lang="nb-NO" smtClean="0"/>
              <a:t>Fornavn Etternavn, navn@nhh.no</a:t>
            </a:r>
            <a:endParaRPr lang="nb-NO"/>
          </a:p>
        </p:txBody>
      </p:sp>
      <p:sp>
        <p:nvSpPr>
          <p:cNvPr id="6" name="Plassholder for lysbildenummer 5"/>
          <p:cNvSpPr>
            <a:spLocks noGrp="1"/>
          </p:cNvSpPr>
          <p:nvPr>
            <p:ph type="sldNum" sz="quarter" idx="4"/>
          </p:nvPr>
        </p:nvSpPr>
        <p:spPr>
          <a:xfrm>
            <a:off x="7944371" y="6380140"/>
            <a:ext cx="628266" cy="365125"/>
          </a:xfrm>
          <a:prstGeom prst="rect">
            <a:avLst/>
          </a:prstGeom>
        </p:spPr>
        <p:txBody>
          <a:bodyPr vert="horz" lIns="0" tIns="0" rIns="0" bIns="0" rtlCol="0" anchor="t"/>
          <a:lstStyle>
            <a:lvl1pPr algn="r">
              <a:defRPr sz="1000">
                <a:solidFill>
                  <a:srgbClr val="D0D1D3"/>
                </a:solidFill>
                <a:latin typeface="Times New Roman" pitchFamily="18" charset="0"/>
                <a:cs typeface="Times New Roman" pitchFamily="18" charset="0"/>
              </a:defRPr>
            </a:lvl1pPr>
          </a:lstStyle>
          <a:p>
            <a:pPr>
              <a:defRPr/>
            </a:pPr>
            <a:fld id="{B6A3E77D-D2A7-4B27-8896-F10B38D5F123}" type="slidenum">
              <a:rPr lang="nb-NO" smtClean="0"/>
              <a:pPr>
                <a:defRPr/>
              </a:pPr>
              <a:t>‹#›</a:t>
            </a:fld>
            <a:endParaRPr lang="nb-NO"/>
          </a:p>
        </p:txBody>
      </p:sp>
      <p:pic>
        <p:nvPicPr>
          <p:cNvPr id="8" name="Bilde 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228623" y="401616"/>
            <a:ext cx="368348" cy="729968"/>
          </a:xfrm>
          <a:prstGeom prst="rect">
            <a:avLst/>
          </a:prstGeom>
        </p:spPr>
      </p:pic>
      <p:pic>
        <p:nvPicPr>
          <p:cNvPr id="7" name="Picture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3413" y="6243003"/>
            <a:ext cx="2993379" cy="569490"/>
          </a:xfrm>
          <a:prstGeom prst="rect">
            <a:avLst/>
          </a:prstGeom>
        </p:spPr>
      </p:pic>
    </p:spTree>
    <p:extLst>
      <p:ext uri="{BB962C8B-B14F-4D97-AF65-F5344CB8AC3E}">
        <p14:creationId xmlns:p14="http://schemas.microsoft.com/office/powerpoint/2010/main" val="257106924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4" r:id="rId14"/>
  </p:sldLayoutIdLst>
  <p:timing>
    <p:tnLst>
      <p:par>
        <p:cTn xmlns:p14="http://schemas.microsoft.com/office/powerpoint/2010/main" id="1" dur="indefinite" restart="never" nodeType="tmRoot"/>
      </p:par>
    </p:tnLst>
  </p:timing>
  <p:hf hdr="0"/>
  <p:txStyles>
    <p:titleStyle>
      <a:lvl1pPr algn="l" defTabSz="914353" rtl="0" eaLnBrk="1" latinLnBrk="0" hangingPunct="1">
        <a:spcBef>
          <a:spcPct val="0"/>
        </a:spcBef>
        <a:buNone/>
        <a:defRPr sz="2700" b="0" kern="1200" cap="none" baseline="0">
          <a:solidFill>
            <a:srgbClr val="003A54"/>
          </a:solidFill>
          <a:latin typeface="+mj-lt"/>
          <a:ea typeface="+mj-ea"/>
          <a:cs typeface="+mj-cs"/>
        </a:defRPr>
      </a:lvl1pPr>
    </p:titleStyle>
    <p:bodyStyle>
      <a:lvl1pPr marL="180319" indent="-180319" algn="l" defTabSz="914353" rtl="0" eaLnBrk="1" latinLnBrk="0" hangingPunct="1">
        <a:lnSpc>
          <a:spcPct val="125000"/>
        </a:lnSpc>
        <a:spcBef>
          <a:spcPts val="0"/>
        </a:spcBef>
        <a:spcAft>
          <a:spcPts val="182"/>
        </a:spcAft>
        <a:buFont typeface="Arial" pitchFamily="34" charset="0"/>
        <a:buChar char="•"/>
        <a:defRPr sz="2500" kern="1200">
          <a:solidFill>
            <a:schemeClr val="tx1">
              <a:lumMod val="75000"/>
              <a:lumOff val="25000"/>
            </a:schemeClr>
          </a:solidFill>
          <a:latin typeface="+mn-lt"/>
          <a:ea typeface="+mn-ea"/>
          <a:cs typeface="+mn-cs"/>
        </a:defRPr>
      </a:lvl1pPr>
      <a:lvl2pPr marL="407698" indent="-164814" algn="l" defTabSz="914353" rtl="0" eaLnBrk="1" latinLnBrk="0" hangingPunct="1">
        <a:spcBef>
          <a:spcPts val="0"/>
        </a:spcBef>
        <a:buFont typeface="Georgia" pitchFamily="18" charset="0"/>
        <a:buChar char="-"/>
        <a:defRPr sz="2000" kern="1200">
          <a:solidFill>
            <a:schemeClr val="tx1">
              <a:lumMod val="75000"/>
              <a:lumOff val="25000"/>
            </a:schemeClr>
          </a:solidFill>
          <a:latin typeface="Times New Roman" pitchFamily="18" charset="0"/>
          <a:ea typeface="+mn-ea"/>
          <a:cs typeface="Times New Roman" pitchFamily="18" charset="0"/>
        </a:defRPr>
      </a:lvl2pPr>
      <a:lvl3pPr marL="572512" indent="-164814" algn="l" defTabSz="914353" rtl="0" eaLnBrk="1" latinLnBrk="0" hangingPunct="1">
        <a:spcBef>
          <a:spcPts val="0"/>
        </a:spcBef>
        <a:buFont typeface="Arial" pitchFamily="34" charset="0"/>
        <a:buChar char="•"/>
        <a:defRPr sz="2000" kern="1200">
          <a:solidFill>
            <a:schemeClr val="tx1">
              <a:lumMod val="75000"/>
              <a:lumOff val="25000"/>
            </a:schemeClr>
          </a:solidFill>
          <a:latin typeface="Times New Roman" pitchFamily="18" charset="0"/>
          <a:ea typeface="+mn-ea"/>
          <a:cs typeface="Times New Roman" pitchFamily="18" charset="0"/>
        </a:defRPr>
      </a:lvl3pPr>
      <a:lvl4pPr marL="815395" indent="-164814" algn="l" defTabSz="914353" rtl="0" eaLnBrk="1" latinLnBrk="0" hangingPunct="1">
        <a:spcBef>
          <a:spcPts val="0"/>
        </a:spcBef>
        <a:buFont typeface="Georgia" pitchFamily="18" charset="0"/>
        <a:buChar char="-"/>
        <a:defRPr sz="2000" kern="1200">
          <a:solidFill>
            <a:schemeClr val="tx1">
              <a:lumMod val="75000"/>
              <a:lumOff val="25000"/>
            </a:schemeClr>
          </a:solidFill>
          <a:latin typeface="Times New Roman" pitchFamily="18" charset="0"/>
          <a:ea typeface="+mn-ea"/>
          <a:cs typeface="Times New Roman" pitchFamily="18" charset="0"/>
        </a:defRPr>
      </a:lvl4pPr>
      <a:lvl5pPr marL="1058279" indent="-242884" algn="l" defTabSz="914353" rtl="0" eaLnBrk="1" latinLnBrk="0" hangingPunct="1">
        <a:spcBef>
          <a:spcPts val="0"/>
        </a:spcBef>
        <a:buFont typeface="Arial" pitchFamily="34" charset="0"/>
        <a:buChar char="»"/>
        <a:defRPr sz="2000" kern="1200">
          <a:solidFill>
            <a:schemeClr val="tx1">
              <a:lumMod val="75000"/>
              <a:lumOff val="25000"/>
            </a:schemeClr>
          </a:solidFill>
          <a:latin typeface="Times New Roman" pitchFamily="18" charset="0"/>
          <a:ea typeface="+mn-ea"/>
          <a:cs typeface="Times New Roman" pitchFamily="18" charset="0"/>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7"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4"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2" algn="l" defTabSz="914353" rtl="0" eaLnBrk="1" latinLnBrk="0" hangingPunct="1">
        <a:defRPr sz="1800" kern="1200">
          <a:solidFill>
            <a:schemeClr val="tx1"/>
          </a:solidFill>
          <a:latin typeface="+mn-lt"/>
          <a:ea typeface="+mn-ea"/>
          <a:cs typeface="+mn-cs"/>
        </a:defRPr>
      </a:lvl6pPr>
      <a:lvl7pPr marL="2743059" algn="l" defTabSz="914353" rtl="0" eaLnBrk="1" latinLnBrk="0" hangingPunct="1">
        <a:defRPr sz="1800" kern="1200">
          <a:solidFill>
            <a:schemeClr val="tx1"/>
          </a:solidFill>
          <a:latin typeface="+mn-lt"/>
          <a:ea typeface="+mn-ea"/>
          <a:cs typeface="+mn-cs"/>
        </a:defRPr>
      </a:lvl7pPr>
      <a:lvl8pPr marL="3200235" algn="l" defTabSz="914353" rtl="0" eaLnBrk="1" latinLnBrk="0" hangingPunct="1">
        <a:defRPr sz="1800" kern="1200">
          <a:solidFill>
            <a:schemeClr val="tx1"/>
          </a:solidFill>
          <a:latin typeface="+mn-lt"/>
          <a:ea typeface="+mn-ea"/>
          <a:cs typeface="+mn-cs"/>
        </a:defRPr>
      </a:lvl8pPr>
      <a:lvl9pPr marL="3657412" algn="l" defTabSz="91435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26.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chart" Target="../charts/char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chart" Target="../charts/char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chart" Target="../charts/char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jpe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jpeg"/><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7.png"/><Relationship Id="rId9" Type="http://schemas.openxmlformats.org/officeDocument/2006/relationships/image" Target="../media/image48.png"/><Relationship Id="rId10" Type="http://schemas.openxmlformats.org/officeDocument/2006/relationships/hyperlink" Target="http://www.youtube.com/watch?v=cCq3mmr7dwU" TargetMode="External"/><Relationship Id="rId11"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11" Type="http://schemas.openxmlformats.org/officeDocument/2006/relationships/hyperlink" Target="http://telenor.com/en/innovation/customer-experience/" TargetMode="External"/><Relationship Id="rId12" Type="http://schemas.openxmlformats.org/officeDocument/2006/relationships/image" Target="../media/image59.jpeg"/><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9" Type="http://schemas.openxmlformats.org/officeDocument/2006/relationships/image" Target="../media/image57.png"/><Relationship Id="rId10"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jpeg"/><Relationship Id="rId7" Type="http://schemas.openxmlformats.org/officeDocument/2006/relationships/image" Target="../media/image64.png"/><Relationship Id="rId8" Type="http://schemas.openxmlformats.org/officeDocument/2006/relationships/image" Target="../media/image65.pn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chart" Target="../charts/chart7.xml"/><Relationship Id="rId4" Type="http://schemas.openxmlformats.org/officeDocument/2006/relationships/chart" Target="../charts/chart8.xml"/><Relationship Id="rId5" Type="http://schemas.openxmlformats.org/officeDocument/2006/relationships/image" Target="../media/image66.jpeg"/><Relationship Id="rId6" Type="http://schemas.openxmlformats.org/officeDocument/2006/relationships/image" Target="../media/image67.png"/><Relationship Id="rId7" Type="http://schemas.openxmlformats.org/officeDocument/2006/relationships/image" Target="../media/image68.pn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11" Type="http://schemas.openxmlformats.org/officeDocument/2006/relationships/image" Target="../media/image61.png"/><Relationship Id="rId12" Type="http://schemas.openxmlformats.org/officeDocument/2006/relationships/image" Target="../media/image62.png"/><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5.png"/><Relationship Id="rId10"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6" Type="http://schemas.openxmlformats.org/officeDocument/2006/relationships/image" Target="../media/image79.jpeg"/><Relationship Id="rId7" Type="http://schemas.openxmlformats.org/officeDocument/2006/relationships/image" Target="../media/image80.png"/><Relationship Id="rId8" Type="http://schemas.openxmlformats.org/officeDocument/2006/relationships/chart" Target="../charts/chart9.xml"/><Relationship Id="rId9" Type="http://schemas.openxmlformats.org/officeDocument/2006/relationships/image" Target="../media/image81.jpe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82.wmf"/></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4" Type="http://schemas.openxmlformats.org/officeDocument/2006/relationships/image" Target="../media/image84.png"/><Relationship Id="rId5" Type="http://schemas.openxmlformats.org/officeDocument/2006/relationships/image" Target="../media/image85.png"/><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1" Type="http://schemas.openxmlformats.org/officeDocument/2006/relationships/slideLayout" Target="../slideLayouts/slideLayout25.xml"/><Relationship Id="rId2" Type="http://schemas.openxmlformats.org/officeDocument/2006/relationships/notesSlide" Target="../notesSlides/notesSlide33.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1" Type="http://schemas.openxmlformats.org/officeDocument/2006/relationships/slideLayout" Target="../slideLayouts/slideLayout13.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MG8CtKQB6Cw&amp;feature=PlayList&amp;p=38B42AE9033A411B&amp;index=0&amp;playnext=1" TargetMode="External"/><Relationship Id="rId4" Type="http://schemas.openxmlformats.org/officeDocument/2006/relationships/image" Target="../media/image92.png"/><Relationship Id="rId5" Type="http://schemas.openxmlformats.org/officeDocument/2006/relationships/hyperlink" Target="http://www.servicedesigntools.org/" TargetMode="External"/><Relationship Id="rId6" Type="http://schemas.openxmlformats.org/officeDocument/2006/relationships/image" Target="../media/image93.png"/><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94.png"/></Relationships>
</file>

<file path=ppt/slides/_rels/slide45.xml.rels><?xml version="1.0" encoding="UTF-8" standalone="yes"?>
<Relationships xmlns="http://schemas.openxmlformats.org/package/2006/relationships"><Relationship Id="rId3" Type="http://schemas.openxmlformats.org/officeDocument/2006/relationships/hyperlink" Target="http://giffgaff.com/index/offer" TargetMode="External"/><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image" Target="../media/image98.png"/><Relationship Id="rId8" Type="http://schemas.openxmlformats.org/officeDocument/2006/relationships/image" Target="../media/image99.png"/><Relationship Id="rId9" Type="http://schemas.openxmlformats.org/officeDocument/2006/relationships/image" Target="../media/image70.png"/><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10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10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102.png"/></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110.png"/><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51.xml.rels><?xml version="1.0" encoding="UTF-8" standalone="yes"?>
<Relationships xmlns="http://schemas.openxmlformats.org/package/2006/relationships"><Relationship Id="rId3" Type="http://schemas.openxmlformats.org/officeDocument/2006/relationships/hyperlink" Target="http://qsi.no/index.php?page=overview" TargetMode="External"/><Relationship Id="rId4" Type="http://schemas.openxmlformats.org/officeDocument/2006/relationships/image" Target="../media/image111.png"/><Relationship Id="rId5" Type="http://schemas.openxmlformats.org/officeDocument/2006/relationships/image" Target="../media/image112.jpe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hyperlink" Target="http://www4.ssb.no/stabas/ClassificationFrames.asp?ID=342101&amp;Language=nb" TargetMode="External"/><Relationship Id="rId4" Type="http://schemas.openxmlformats.org/officeDocument/2006/relationships/image" Target="../media/image20.pn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019546" y="1364976"/>
            <a:ext cx="6533500" cy="2881138"/>
          </a:xfrm>
        </p:spPr>
        <p:txBody>
          <a:bodyPr rtlCol="0"/>
          <a:lstStyle/>
          <a:p>
            <a:pPr>
              <a:defRPr/>
            </a:pPr>
            <a:r>
              <a:rPr lang="nb-NO" dirty="0" smtClean="0"/>
              <a:t>SERVICE INNOVATION</a:t>
            </a:r>
            <a:endParaRPr lang="nb-NO" dirty="0">
              <a:ea typeface="+mj-ea"/>
              <a:cs typeface="+mj-cs"/>
            </a:endParaRPr>
          </a:p>
        </p:txBody>
      </p:sp>
      <p:sp>
        <p:nvSpPr>
          <p:cNvPr id="9218" name="Plassholder for tekst 2"/>
          <p:cNvSpPr>
            <a:spLocks noGrp="1"/>
          </p:cNvSpPr>
          <p:nvPr>
            <p:ph type="body" sz="quarter" idx="10"/>
          </p:nvPr>
        </p:nvSpPr>
        <p:spPr>
          <a:xfrm>
            <a:off x="1019546" y="4243235"/>
            <a:ext cx="6534950" cy="829353"/>
          </a:xfrm>
        </p:spPr>
        <p:txBody>
          <a:bodyPr/>
          <a:lstStyle/>
          <a:p>
            <a:r>
              <a:rPr lang="nb-NO" dirty="0" smtClean="0"/>
              <a:t>NORSI</a:t>
            </a:r>
            <a:endParaRPr lang="nb-NO" dirty="0"/>
          </a:p>
          <a:p>
            <a:r>
              <a:rPr lang="nb-NO" dirty="0" smtClean="0"/>
              <a:t>April, 2013</a:t>
            </a:r>
            <a:endParaRPr lang="nb-NO" dirty="0"/>
          </a:p>
          <a:p>
            <a:endParaRPr lang="nb-NO" dirty="0">
              <a:latin typeface="Arial" charset="0"/>
            </a:endParaRPr>
          </a:p>
        </p:txBody>
      </p:sp>
    </p:spTree>
    <p:extLst>
      <p:ext uri="{BB962C8B-B14F-4D97-AF65-F5344CB8AC3E}">
        <p14:creationId xmlns:p14="http://schemas.microsoft.com/office/powerpoint/2010/main" val="364218474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fontScale="90000"/>
          </a:bodyPr>
          <a:lstStyle/>
          <a:p>
            <a:r>
              <a:rPr lang="nb-NO" dirty="0" err="1">
                <a:latin typeface="Verdana" charset="0"/>
              </a:rPr>
              <a:t>Categorizing</a:t>
            </a:r>
            <a:r>
              <a:rPr lang="nb-NO" dirty="0">
                <a:latin typeface="Verdana" charset="0"/>
              </a:rPr>
              <a:t> services in </a:t>
            </a:r>
            <a:r>
              <a:rPr lang="nb-NO" dirty="0" err="1">
                <a:latin typeface="Verdana" charset="0"/>
              </a:rPr>
              <a:t>research</a:t>
            </a:r>
            <a:r>
              <a:rPr lang="nb-NO" dirty="0">
                <a:latin typeface="Verdana" charset="0"/>
              </a:rPr>
              <a:t> 1 – service </a:t>
            </a:r>
            <a:r>
              <a:rPr lang="nb-NO" i="1" dirty="0" err="1" smtClean="0">
                <a:latin typeface="Verdana" charset="0"/>
              </a:rPr>
              <a:t>characteristics</a:t>
            </a:r>
            <a:r>
              <a:rPr lang="nb-NO" i="1" dirty="0" smtClean="0">
                <a:latin typeface="Verdana" charset="0"/>
              </a:rPr>
              <a:t> </a:t>
            </a:r>
            <a:r>
              <a:rPr lang="nb-NO" dirty="0" smtClean="0">
                <a:latin typeface="Verdana" charset="0"/>
              </a:rPr>
              <a:t>(</a:t>
            </a:r>
            <a:r>
              <a:rPr lang="nb-NO" dirty="0" err="1" smtClean="0">
                <a:latin typeface="Verdana" charset="0"/>
              </a:rPr>
              <a:t>Schmenner</a:t>
            </a:r>
            <a:r>
              <a:rPr lang="nb-NO" dirty="0" smtClean="0">
                <a:latin typeface="Verdana" charset="0"/>
              </a:rPr>
              <a:t>, 1986)</a:t>
            </a:r>
            <a:endParaRPr lang="nb-NO" dirty="0">
              <a:latin typeface="Verdana" charset="0"/>
            </a:endParaRPr>
          </a:p>
        </p:txBody>
      </p:sp>
      <p:sp>
        <p:nvSpPr>
          <p:cNvPr id="4" name="Slide Number Placeholder 3"/>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0A721F90-323B-CC49-8D62-13493150BAB6}" type="slidenum">
              <a:rPr lang="nb-NO" sz="900">
                <a:solidFill>
                  <a:srgbClr val="9E9FA3"/>
                </a:solidFill>
                <a:latin typeface="Verdana" charset="0"/>
              </a:rPr>
              <a:pPr eaLnBrk="1" hangingPunct="1"/>
              <a:t>10</a:t>
            </a:fld>
            <a:endParaRPr lang="nb-NO" sz="900">
              <a:solidFill>
                <a:srgbClr val="9E9FA3"/>
              </a:solidFill>
              <a:latin typeface="Verdana" charset="0"/>
            </a:endParaRPr>
          </a:p>
        </p:txBody>
      </p:sp>
      <p:pic>
        <p:nvPicPr>
          <p:cNvPr id="2355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628800"/>
            <a:ext cx="685800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647712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nb-NO" dirty="0" err="1">
                <a:latin typeface="Verdana" charset="0"/>
              </a:rPr>
              <a:t>Categorizing</a:t>
            </a:r>
            <a:r>
              <a:rPr lang="nb-NO" dirty="0">
                <a:latin typeface="Verdana" charset="0"/>
              </a:rPr>
              <a:t> services in </a:t>
            </a:r>
            <a:r>
              <a:rPr lang="nb-NO" dirty="0" err="1">
                <a:latin typeface="Verdana" charset="0"/>
              </a:rPr>
              <a:t>research</a:t>
            </a:r>
            <a:r>
              <a:rPr lang="nb-NO" dirty="0">
                <a:latin typeface="Verdana" charset="0"/>
              </a:rPr>
              <a:t> 2 – service </a:t>
            </a:r>
            <a:r>
              <a:rPr lang="nb-NO" i="1" dirty="0" err="1">
                <a:latin typeface="Verdana" charset="0"/>
              </a:rPr>
              <a:t>industry</a:t>
            </a:r>
            <a:r>
              <a:rPr lang="nb-NO" i="1" dirty="0">
                <a:latin typeface="Verdana" charset="0"/>
              </a:rPr>
              <a:t> </a:t>
            </a:r>
            <a:r>
              <a:rPr lang="nb-NO" i="1" dirty="0" err="1">
                <a:latin typeface="Verdana" charset="0"/>
              </a:rPr>
              <a:t>characteristics</a:t>
            </a:r>
            <a:endParaRPr lang="nb-NO" i="1" dirty="0">
              <a:latin typeface="Verdana" charset="0"/>
            </a:endParaRPr>
          </a:p>
        </p:txBody>
      </p:sp>
      <p:sp>
        <p:nvSpPr>
          <p:cNvPr id="24579" name="Content Placeholder 2"/>
          <p:cNvSpPr>
            <a:spLocks noGrp="1"/>
          </p:cNvSpPr>
          <p:nvPr>
            <p:ph idx="1"/>
          </p:nvPr>
        </p:nvSpPr>
        <p:spPr>
          <a:xfrm>
            <a:off x="683568" y="1700808"/>
            <a:ext cx="7840425" cy="4334069"/>
          </a:xfrm>
        </p:spPr>
        <p:txBody>
          <a:bodyPr>
            <a:normAutofit/>
          </a:bodyPr>
          <a:lstStyle/>
          <a:p>
            <a:r>
              <a:rPr lang="nb-NO" sz="2000" dirty="0" err="1">
                <a:latin typeface="Verdana" charset="0"/>
              </a:rPr>
              <a:t>Soete</a:t>
            </a:r>
            <a:r>
              <a:rPr lang="nb-NO" sz="2000" dirty="0">
                <a:latin typeface="Verdana" charset="0"/>
              </a:rPr>
              <a:t> and </a:t>
            </a:r>
            <a:r>
              <a:rPr lang="nb-NO" sz="2000" dirty="0" err="1">
                <a:latin typeface="Verdana" charset="0"/>
              </a:rPr>
              <a:t>Miozzo</a:t>
            </a:r>
            <a:r>
              <a:rPr lang="nb-NO" sz="2000" dirty="0">
                <a:latin typeface="Verdana" charset="0"/>
              </a:rPr>
              <a:t> (from </a:t>
            </a:r>
            <a:r>
              <a:rPr lang="nb-NO" sz="2000" dirty="0" err="1">
                <a:latin typeface="Verdana" charset="0"/>
              </a:rPr>
              <a:t>Pavitt</a:t>
            </a:r>
            <a:r>
              <a:rPr lang="nb-NO" sz="2000" dirty="0">
                <a:latin typeface="Verdana" charset="0"/>
              </a:rPr>
              <a:t>, 2001):</a:t>
            </a:r>
          </a:p>
          <a:p>
            <a:pPr lvl="1"/>
            <a:r>
              <a:rPr lang="nb-NO" sz="1800" dirty="0" err="1">
                <a:latin typeface="Verdana" charset="0"/>
              </a:rPr>
              <a:t>Supplier</a:t>
            </a:r>
            <a:r>
              <a:rPr lang="nb-NO" sz="1800" dirty="0">
                <a:latin typeface="Verdana" charset="0"/>
              </a:rPr>
              <a:t> </a:t>
            </a:r>
            <a:r>
              <a:rPr lang="nb-NO" sz="1800" dirty="0" err="1">
                <a:latin typeface="Verdana" charset="0"/>
              </a:rPr>
              <a:t>dominated</a:t>
            </a:r>
            <a:r>
              <a:rPr lang="nb-NO" sz="1800" dirty="0">
                <a:latin typeface="Verdana" charset="0"/>
              </a:rPr>
              <a:t> (e.g. </a:t>
            </a:r>
            <a:r>
              <a:rPr lang="nb-NO" sz="1800" dirty="0" err="1">
                <a:latin typeface="Verdana" charset="0"/>
              </a:rPr>
              <a:t>public</a:t>
            </a:r>
            <a:r>
              <a:rPr lang="nb-NO" sz="1800" dirty="0">
                <a:latin typeface="Verdana" charset="0"/>
              </a:rPr>
              <a:t> </a:t>
            </a:r>
            <a:br>
              <a:rPr lang="nb-NO" sz="1800" dirty="0">
                <a:latin typeface="Verdana" charset="0"/>
              </a:rPr>
            </a:br>
            <a:r>
              <a:rPr lang="nb-NO" sz="1800" dirty="0">
                <a:latin typeface="Verdana" charset="0"/>
              </a:rPr>
              <a:t>and personal services)</a:t>
            </a:r>
          </a:p>
          <a:p>
            <a:pPr lvl="1"/>
            <a:r>
              <a:rPr lang="nb-NO" sz="1800" dirty="0" err="1">
                <a:latin typeface="Verdana" charset="0"/>
              </a:rPr>
              <a:t>Scale</a:t>
            </a:r>
            <a:r>
              <a:rPr lang="nb-NO" sz="1800" dirty="0">
                <a:latin typeface="Verdana" charset="0"/>
              </a:rPr>
              <a:t> intensive </a:t>
            </a:r>
            <a:r>
              <a:rPr lang="nb-NO" sz="1800" dirty="0" err="1">
                <a:latin typeface="Verdana" charset="0"/>
              </a:rPr>
              <a:t>physical</a:t>
            </a:r>
            <a:r>
              <a:rPr lang="nb-NO" sz="1800" dirty="0">
                <a:latin typeface="Verdana" charset="0"/>
              </a:rPr>
              <a:t> </a:t>
            </a:r>
            <a:r>
              <a:rPr lang="nb-NO" sz="1800" dirty="0" err="1">
                <a:latin typeface="Verdana" charset="0"/>
              </a:rPr>
              <a:t>networks</a:t>
            </a:r>
            <a:r>
              <a:rPr lang="nb-NO" sz="1800" dirty="0">
                <a:latin typeface="Verdana" charset="0"/>
              </a:rPr>
              <a:t> </a:t>
            </a:r>
            <a:br>
              <a:rPr lang="nb-NO" sz="1800" dirty="0">
                <a:latin typeface="Verdana" charset="0"/>
              </a:rPr>
            </a:br>
            <a:r>
              <a:rPr lang="nb-NO" sz="1800" dirty="0">
                <a:latin typeface="Verdana" charset="0"/>
              </a:rPr>
              <a:t>(e.g. transport)</a:t>
            </a:r>
          </a:p>
          <a:p>
            <a:pPr lvl="1"/>
            <a:r>
              <a:rPr lang="nb-NO" sz="1800" dirty="0">
                <a:latin typeface="Verdana" charset="0"/>
              </a:rPr>
              <a:t>Network services (e.g. </a:t>
            </a:r>
            <a:r>
              <a:rPr lang="nb-NO" sz="1800" dirty="0" err="1">
                <a:latin typeface="Verdana" charset="0"/>
              </a:rPr>
              <a:t>telecoms</a:t>
            </a:r>
            <a:r>
              <a:rPr lang="nb-NO" sz="1800" dirty="0">
                <a:latin typeface="Verdana" charset="0"/>
              </a:rPr>
              <a:t> </a:t>
            </a:r>
            <a:br>
              <a:rPr lang="nb-NO" sz="1800" dirty="0">
                <a:latin typeface="Verdana" charset="0"/>
              </a:rPr>
            </a:br>
            <a:r>
              <a:rPr lang="nb-NO" sz="1800" dirty="0">
                <a:latin typeface="Verdana" charset="0"/>
              </a:rPr>
              <a:t>and banks)</a:t>
            </a:r>
          </a:p>
          <a:p>
            <a:pPr lvl="1"/>
            <a:r>
              <a:rPr lang="nb-NO" sz="1800" dirty="0" err="1">
                <a:latin typeface="Verdana" charset="0"/>
              </a:rPr>
              <a:t>Specialized</a:t>
            </a:r>
            <a:r>
              <a:rPr lang="nb-NO" sz="1800" dirty="0">
                <a:latin typeface="Verdana" charset="0"/>
              </a:rPr>
              <a:t> services (e.g. KIBS)</a:t>
            </a:r>
          </a:p>
          <a:p>
            <a:endParaRPr lang="nb-NO" sz="2000" dirty="0">
              <a:latin typeface="Verdana" charset="0"/>
            </a:endParaRPr>
          </a:p>
          <a:p>
            <a:r>
              <a:rPr lang="nb-NO" sz="2000" dirty="0">
                <a:latin typeface="Verdana" charset="0"/>
              </a:rPr>
              <a:t>In a </a:t>
            </a:r>
            <a:r>
              <a:rPr lang="nb-NO" sz="2000" dirty="0" err="1">
                <a:latin typeface="Verdana" charset="0"/>
              </a:rPr>
              <a:t>study</a:t>
            </a:r>
            <a:r>
              <a:rPr lang="nb-NO" sz="2000" dirty="0">
                <a:latin typeface="Verdana" charset="0"/>
              </a:rPr>
              <a:t> in 2005, Pedersen and </a:t>
            </a:r>
            <a:br>
              <a:rPr lang="nb-NO" sz="2000" dirty="0">
                <a:latin typeface="Verdana" charset="0"/>
              </a:rPr>
            </a:br>
            <a:r>
              <a:rPr lang="nb-NO" sz="2000" dirty="0">
                <a:latin typeface="Verdana" charset="0"/>
              </a:rPr>
              <a:t>Nysveen (2005) </a:t>
            </a:r>
            <a:r>
              <a:rPr lang="nb-NO" sz="2000" dirty="0" err="1">
                <a:latin typeface="Verdana" charset="0"/>
              </a:rPr>
              <a:t>identified</a:t>
            </a:r>
            <a:r>
              <a:rPr lang="nb-NO" sz="2000" dirty="0">
                <a:latin typeface="Verdana" charset="0"/>
              </a:rPr>
              <a:t> at </a:t>
            </a:r>
            <a:r>
              <a:rPr lang="nb-NO" sz="2000" dirty="0" err="1">
                <a:latin typeface="Verdana" charset="0"/>
              </a:rPr>
              <a:t>least</a:t>
            </a:r>
            <a:r>
              <a:rPr lang="nb-NO" sz="2000" dirty="0">
                <a:latin typeface="Verdana" charset="0"/>
              </a:rPr>
              <a:t> </a:t>
            </a:r>
            <a:br>
              <a:rPr lang="nb-NO" sz="2000" dirty="0">
                <a:latin typeface="Verdana" charset="0"/>
              </a:rPr>
            </a:br>
            <a:r>
              <a:rPr lang="nb-NO" sz="2000" dirty="0">
                <a:latin typeface="Verdana" charset="0"/>
              </a:rPr>
              <a:t>40 different </a:t>
            </a:r>
            <a:r>
              <a:rPr lang="nb-NO" sz="2000" dirty="0" err="1">
                <a:latin typeface="Verdana" charset="0"/>
              </a:rPr>
              <a:t>industry</a:t>
            </a:r>
            <a:r>
              <a:rPr lang="nb-NO" sz="2000" dirty="0">
                <a:latin typeface="Verdana" charset="0"/>
              </a:rPr>
              <a:t> </a:t>
            </a:r>
            <a:r>
              <a:rPr lang="nb-NO" sz="2000" dirty="0" err="1">
                <a:latin typeface="Verdana" charset="0"/>
              </a:rPr>
              <a:t>classifications</a:t>
            </a:r>
            <a:r>
              <a:rPr lang="nb-NO" sz="2000" dirty="0">
                <a:latin typeface="Verdana" charset="0"/>
              </a:rPr>
              <a:t> </a:t>
            </a:r>
            <a:br>
              <a:rPr lang="nb-NO" sz="2000" dirty="0">
                <a:latin typeface="Verdana" charset="0"/>
              </a:rPr>
            </a:br>
            <a:r>
              <a:rPr lang="nb-NO" sz="2000" dirty="0" err="1">
                <a:latin typeface="Verdana" charset="0"/>
              </a:rPr>
              <a:t>applied</a:t>
            </a:r>
            <a:r>
              <a:rPr lang="nb-NO" sz="2000" dirty="0">
                <a:latin typeface="Verdana" charset="0"/>
              </a:rPr>
              <a:t> in services</a:t>
            </a:r>
          </a:p>
          <a:p>
            <a:endParaRPr lang="nb-NO" sz="2000" dirty="0">
              <a:latin typeface="Verdana" charset="0"/>
            </a:endParaRPr>
          </a:p>
        </p:txBody>
      </p:sp>
      <p:sp>
        <p:nvSpPr>
          <p:cNvPr id="4" name="Slide Number Placeholder 3"/>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73554B05-A708-C844-9308-FC28293FE1E0}" type="slidenum">
              <a:rPr lang="nb-NO" sz="900">
                <a:solidFill>
                  <a:srgbClr val="9E9FA3"/>
                </a:solidFill>
                <a:latin typeface="Verdana" charset="0"/>
              </a:rPr>
              <a:pPr eaLnBrk="1" hangingPunct="1"/>
              <a:t>11</a:t>
            </a:fld>
            <a:endParaRPr lang="nb-NO" sz="900">
              <a:solidFill>
                <a:srgbClr val="9E9FA3"/>
              </a:solidFill>
              <a:latin typeface="Verdana" charset="0"/>
            </a:endParaRPr>
          </a:p>
        </p:txBody>
      </p:sp>
      <p:pic>
        <p:nvPicPr>
          <p:cNvPr id="245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916832"/>
            <a:ext cx="2832100"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686131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nb-NO">
                <a:latin typeface="Verdana" charset="0"/>
              </a:rPr>
              <a:t>Think – Example, when does an industry become a service industry?</a:t>
            </a:r>
          </a:p>
        </p:txBody>
      </p:sp>
      <p:sp>
        <p:nvSpPr>
          <p:cNvPr id="25603" name="Content Placeholder 2"/>
          <p:cNvSpPr>
            <a:spLocks noGrp="1"/>
          </p:cNvSpPr>
          <p:nvPr>
            <p:ph idx="1"/>
          </p:nvPr>
        </p:nvSpPr>
        <p:spPr>
          <a:xfrm>
            <a:off x="5508104" y="1772816"/>
            <a:ext cx="2601913" cy="4535487"/>
          </a:xfrm>
        </p:spPr>
        <p:txBody>
          <a:bodyPr>
            <a:normAutofit lnSpcReduction="10000"/>
          </a:bodyPr>
          <a:lstStyle/>
          <a:p>
            <a:r>
              <a:rPr lang="nb-NO" sz="1600" dirty="0">
                <a:latin typeface="Verdana" charset="0"/>
              </a:rPr>
              <a:t>In </a:t>
            </a:r>
            <a:r>
              <a:rPr lang="nb-NO" sz="1600" dirty="0" err="1">
                <a:latin typeface="Verdana" charset="0"/>
              </a:rPr>
              <a:t>previous</a:t>
            </a:r>
            <a:r>
              <a:rPr lang="nb-NO" sz="1600" dirty="0">
                <a:latin typeface="Verdana" charset="0"/>
              </a:rPr>
              <a:t> NACE </a:t>
            </a:r>
            <a:br>
              <a:rPr lang="nb-NO" sz="1600" dirty="0">
                <a:latin typeface="Verdana" charset="0"/>
              </a:rPr>
            </a:br>
            <a:r>
              <a:rPr lang="nb-NO" sz="1600" dirty="0" err="1">
                <a:latin typeface="Verdana" charset="0"/>
              </a:rPr>
              <a:t>categories</a:t>
            </a:r>
            <a:r>
              <a:rPr lang="nb-NO" sz="1600" dirty="0">
                <a:latin typeface="Verdana" charset="0"/>
              </a:rPr>
              <a:t> J58 </a:t>
            </a:r>
            <a:r>
              <a:rPr lang="nb-NO" sz="1600" dirty="0" err="1">
                <a:latin typeface="Verdana" charset="0"/>
              </a:rPr>
              <a:t>was</a:t>
            </a:r>
            <a:r>
              <a:rPr lang="nb-NO" sz="1600" dirty="0">
                <a:latin typeface="Verdana" charset="0"/>
              </a:rPr>
              <a:t/>
            </a:r>
            <a:br>
              <a:rPr lang="nb-NO" sz="1600" dirty="0">
                <a:latin typeface="Verdana" charset="0"/>
              </a:rPr>
            </a:br>
            <a:r>
              <a:rPr lang="nb-NO" sz="1600" dirty="0">
                <a:latin typeface="Verdana" charset="0"/>
              </a:rPr>
              <a:t>part </a:t>
            </a:r>
            <a:r>
              <a:rPr lang="nb-NO" sz="1600" dirty="0" err="1">
                <a:latin typeface="Verdana" charset="0"/>
              </a:rPr>
              <a:t>of</a:t>
            </a:r>
            <a:r>
              <a:rPr lang="nb-NO" sz="1600" dirty="0">
                <a:latin typeface="Verdana" charset="0"/>
              </a:rPr>
              <a:t> C18 Printing</a:t>
            </a:r>
          </a:p>
          <a:p>
            <a:r>
              <a:rPr lang="nb-NO" sz="1600" dirty="0" err="1">
                <a:latin typeface="Verdana" charset="0"/>
              </a:rPr>
              <a:t>What</a:t>
            </a:r>
            <a:r>
              <a:rPr lang="nb-NO" sz="1600" dirty="0">
                <a:latin typeface="Verdana" charset="0"/>
              </a:rPr>
              <a:t> </a:t>
            </a:r>
            <a:r>
              <a:rPr lang="nb-NO" sz="1600" dirty="0" err="1">
                <a:latin typeface="Verdana" charset="0"/>
              </a:rPr>
              <a:t>about</a:t>
            </a:r>
            <a:r>
              <a:rPr lang="nb-NO" sz="1600" dirty="0">
                <a:latin typeface="Verdana" charset="0"/>
              </a:rPr>
              <a:t> </a:t>
            </a:r>
            <a:r>
              <a:rPr lang="nb-NO" sz="1600" dirty="0" err="1">
                <a:latin typeface="Verdana" charset="0"/>
              </a:rPr>
              <a:t>the</a:t>
            </a:r>
            <a:r>
              <a:rPr lang="nb-NO" sz="1600" dirty="0">
                <a:latin typeface="Verdana" charset="0"/>
              </a:rPr>
              <a:t> </a:t>
            </a:r>
            <a:r>
              <a:rPr lang="nb-NO" sz="1600" dirty="0" err="1">
                <a:latin typeface="Verdana" charset="0"/>
              </a:rPr>
              <a:t>other</a:t>
            </a:r>
            <a:r>
              <a:rPr lang="nb-NO" sz="1600" dirty="0">
                <a:latin typeface="Verdana" charset="0"/>
              </a:rPr>
              <a:t> </a:t>
            </a:r>
            <a:r>
              <a:rPr lang="nb-NO" sz="1600" dirty="0" err="1">
                <a:latin typeface="Verdana" charset="0"/>
              </a:rPr>
              <a:t>sectors</a:t>
            </a:r>
            <a:r>
              <a:rPr lang="nb-NO" sz="1600" dirty="0">
                <a:latin typeface="Verdana" charset="0"/>
              </a:rPr>
              <a:t> </a:t>
            </a:r>
            <a:r>
              <a:rPr lang="nb-NO" sz="1600" dirty="0" err="1">
                <a:latin typeface="Verdana" charset="0"/>
              </a:rPr>
              <a:t>that</a:t>
            </a:r>
            <a:r>
              <a:rPr lang="nb-NO" sz="1600" dirty="0">
                <a:latin typeface="Verdana" charset="0"/>
              </a:rPr>
              <a:t> </a:t>
            </a:r>
            <a:r>
              <a:rPr lang="nb-NO" sz="1600" dirty="0" err="1">
                <a:latin typeface="Verdana" charset="0"/>
              </a:rPr>
              <a:t>will</a:t>
            </a:r>
            <a:r>
              <a:rPr lang="nb-NO" sz="1600" dirty="0">
                <a:latin typeface="Verdana" charset="0"/>
              </a:rPr>
              <a:t> be </a:t>
            </a:r>
            <a:r>
              <a:rPr lang="nb-NO" sz="1600" dirty="0" err="1">
                <a:latin typeface="Verdana" charset="0"/>
              </a:rPr>
              <a:t>transformed</a:t>
            </a:r>
            <a:r>
              <a:rPr lang="nb-NO" sz="1600" dirty="0">
                <a:latin typeface="Verdana" charset="0"/>
              </a:rPr>
              <a:t> by </a:t>
            </a:r>
            <a:r>
              <a:rPr lang="nb-NO" sz="1600" dirty="0" err="1">
                <a:latin typeface="Verdana" charset="0"/>
              </a:rPr>
              <a:t>digitization</a:t>
            </a:r>
            <a:r>
              <a:rPr lang="nb-NO" sz="1600" dirty="0">
                <a:latin typeface="Verdana" charset="0"/>
              </a:rPr>
              <a:t>? Will </a:t>
            </a:r>
            <a:r>
              <a:rPr lang="nb-NO" sz="1600" dirty="0" err="1">
                <a:latin typeface="Verdana" charset="0"/>
              </a:rPr>
              <a:t>they</a:t>
            </a:r>
            <a:r>
              <a:rPr lang="nb-NO" sz="1600" dirty="0">
                <a:latin typeface="Verdana" charset="0"/>
              </a:rPr>
              <a:t> </a:t>
            </a:r>
            <a:r>
              <a:rPr lang="nb-NO" sz="1600" dirty="0" err="1">
                <a:latin typeface="Verdana" charset="0"/>
              </a:rPr>
              <a:t>also</a:t>
            </a:r>
            <a:r>
              <a:rPr lang="nb-NO" sz="1600" dirty="0">
                <a:latin typeface="Verdana" charset="0"/>
              </a:rPr>
              <a:t> </a:t>
            </a:r>
            <a:r>
              <a:rPr lang="nb-NO" sz="1600" dirty="0" err="1">
                <a:latin typeface="Verdana" charset="0"/>
              </a:rPr>
              <a:t>gradually</a:t>
            </a:r>
            <a:r>
              <a:rPr lang="nb-NO" sz="1600" dirty="0">
                <a:latin typeface="Verdana" charset="0"/>
              </a:rPr>
              <a:t> be Information and </a:t>
            </a:r>
            <a:r>
              <a:rPr lang="nb-NO" sz="1600" dirty="0" err="1">
                <a:latin typeface="Verdana" charset="0"/>
              </a:rPr>
              <a:t>communication</a:t>
            </a:r>
            <a:r>
              <a:rPr lang="nb-NO" sz="1600" dirty="0">
                <a:latin typeface="Verdana" charset="0"/>
              </a:rPr>
              <a:t> services?</a:t>
            </a:r>
          </a:p>
          <a:p>
            <a:r>
              <a:rPr lang="nb-NO" sz="1600" dirty="0">
                <a:latin typeface="Verdana" charset="0"/>
              </a:rPr>
              <a:t>How </a:t>
            </a:r>
            <a:r>
              <a:rPr lang="nb-NO" sz="1600" dirty="0" err="1">
                <a:latin typeface="Verdana" charset="0"/>
              </a:rPr>
              <a:t>about</a:t>
            </a:r>
            <a:r>
              <a:rPr lang="nb-NO" sz="1600" dirty="0">
                <a:latin typeface="Verdana" charset="0"/>
              </a:rPr>
              <a:t> </a:t>
            </a:r>
            <a:r>
              <a:rPr lang="nb-NO" sz="1600" dirty="0" err="1">
                <a:latin typeface="Verdana" charset="0"/>
              </a:rPr>
              <a:t>manufacturing</a:t>
            </a:r>
            <a:r>
              <a:rPr lang="nb-NO" sz="1600" dirty="0">
                <a:latin typeface="Verdana" charset="0"/>
              </a:rPr>
              <a:t> </a:t>
            </a:r>
            <a:r>
              <a:rPr lang="nb-NO" sz="1600" dirty="0" err="1">
                <a:latin typeface="Verdana" charset="0"/>
              </a:rPr>
              <a:t>sectors</a:t>
            </a:r>
            <a:r>
              <a:rPr lang="nb-NO" sz="1600" dirty="0">
                <a:latin typeface="Verdana" charset="0"/>
              </a:rPr>
              <a:t>? Are </a:t>
            </a:r>
            <a:r>
              <a:rPr lang="nb-NO" sz="1600" dirty="0" err="1">
                <a:latin typeface="Verdana" charset="0"/>
              </a:rPr>
              <a:t>they</a:t>
            </a:r>
            <a:r>
              <a:rPr lang="nb-NO" sz="1600" dirty="0">
                <a:latin typeface="Verdana" charset="0"/>
              </a:rPr>
              <a:t> </a:t>
            </a:r>
            <a:r>
              <a:rPr lang="nb-NO" sz="1600" dirty="0" err="1">
                <a:latin typeface="Verdana" charset="0"/>
              </a:rPr>
              <a:t>already</a:t>
            </a:r>
            <a:r>
              <a:rPr lang="nb-NO" sz="1600" dirty="0">
                <a:latin typeface="Verdana" charset="0"/>
              </a:rPr>
              <a:t>, e.g. </a:t>
            </a:r>
            <a:r>
              <a:rPr lang="nb-NO" sz="1600" dirty="0" err="1">
                <a:latin typeface="Verdana" charset="0"/>
              </a:rPr>
              <a:t>oil</a:t>
            </a:r>
            <a:r>
              <a:rPr lang="nb-NO" sz="1600" dirty="0">
                <a:latin typeface="Verdana" charset="0"/>
              </a:rPr>
              <a:t> and gas?</a:t>
            </a:r>
          </a:p>
        </p:txBody>
      </p:sp>
      <p:sp>
        <p:nvSpPr>
          <p:cNvPr id="4" name="Slide Number Placeholder 3"/>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D5AEBC57-AB76-BC49-9532-923B1DBF54CB}" type="slidenum">
              <a:rPr lang="nb-NO" sz="900">
                <a:solidFill>
                  <a:srgbClr val="9E9FA3"/>
                </a:solidFill>
                <a:latin typeface="Verdana" charset="0"/>
              </a:rPr>
              <a:pPr eaLnBrk="1" hangingPunct="1"/>
              <a:t>12</a:t>
            </a:fld>
            <a:endParaRPr lang="nb-NO" sz="900">
              <a:solidFill>
                <a:srgbClr val="9E9FA3"/>
              </a:solidFill>
              <a:latin typeface="Verdana" charset="0"/>
            </a:endParaRPr>
          </a:p>
        </p:txBody>
      </p:sp>
      <p:sp>
        <p:nvSpPr>
          <p:cNvPr id="25605" name="Rectangle 5"/>
          <p:cNvSpPr>
            <a:spLocks noChangeArrowheads="1"/>
          </p:cNvSpPr>
          <p:nvPr/>
        </p:nvSpPr>
        <p:spPr bwMode="auto">
          <a:xfrm>
            <a:off x="755650" y="1703388"/>
            <a:ext cx="45720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nb-NO" sz="600" dirty="0"/>
              <a:t>J - Information and </a:t>
            </a:r>
            <a:r>
              <a:rPr lang="nb-NO" sz="600" dirty="0" err="1"/>
              <a:t>communication</a:t>
            </a:r>
            <a:r>
              <a:rPr lang="nb-NO" sz="600" dirty="0"/>
              <a:t> </a:t>
            </a:r>
            <a:br>
              <a:rPr lang="nb-NO" sz="600" dirty="0"/>
            </a:br>
            <a:r>
              <a:rPr lang="nb-NO" sz="600" dirty="0"/>
              <a:t>J58 - Publishing </a:t>
            </a:r>
            <a:r>
              <a:rPr lang="nb-NO" sz="600" dirty="0" err="1"/>
              <a:t>activities</a:t>
            </a:r>
            <a:r>
              <a:rPr lang="nb-NO" sz="600" dirty="0"/>
              <a:t> </a:t>
            </a:r>
            <a:br>
              <a:rPr lang="nb-NO" sz="600" dirty="0"/>
            </a:br>
            <a:r>
              <a:rPr lang="nb-NO" sz="600" dirty="0"/>
              <a:t>J58.1 - Publishing </a:t>
            </a:r>
            <a:r>
              <a:rPr lang="nb-NO" sz="600" dirty="0" err="1"/>
              <a:t>of</a:t>
            </a:r>
            <a:r>
              <a:rPr lang="nb-NO" sz="600" dirty="0"/>
              <a:t> </a:t>
            </a:r>
            <a:r>
              <a:rPr lang="nb-NO" sz="600" dirty="0" err="1"/>
              <a:t>books</a:t>
            </a:r>
            <a:r>
              <a:rPr lang="nb-NO" sz="600" dirty="0"/>
              <a:t>, </a:t>
            </a:r>
            <a:r>
              <a:rPr lang="nb-NO" sz="600" dirty="0" err="1"/>
              <a:t>periodicals</a:t>
            </a:r>
            <a:r>
              <a:rPr lang="nb-NO" sz="600" dirty="0"/>
              <a:t> and </a:t>
            </a:r>
            <a:r>
              <a:rPr lang="nb-NO" sz="600" dirty="0" err="1"/>
              <a:t>other</a:t>
            </a:r>
            <a:r>
              <a:rPr lang="nb-NO" sz="600" dirty="0"/>
              <a:t> </a:t>
            </a:r>
            <a:r>
              <a:rPr lang="nb-NO" sz="600" dirty="0" err="1"/>
              <a:t>publishing</a:t>
            </a:r>
            <a:r>
              <a:rPr lang="nb-NO" sz="600" dirty="0"/>
              <a:t> </a:t>
            </a:r>
            <a:r>
              <a:rPr lang="nb-NO" sz="600" dirty="0" err="1"/>
              <a:t>activities</a:t>
            </a:r>
            <a:r>
              <a:rPr lang="nb-NO" sz="600" dirty="0"/>
              <a:t> </a:t>
            </a:r>
            <a:br>
              <a:rPr lang="nb-NO" sz="600" dirty="0"/>
            </a:br>
            <a:r>
              <a:rPr lang="nb-NO" sz="600" dirty="0"/>
              <a:t>J58.1.1 - Book </a:t>
            </a:r>
            <a:r>
              <a:rPr lang="nb-NO" sz="600" dirty="0" err="1"/>
              <a:t>publishing</a:t>
            </a:r>
            <a:r>
              <a:rPr lang="nb-NO" sz="600" dirty="0"/>
              <a:t> </a:t>
            </a:r>
            <a:br>
              <a:rPr lang="nb-NO" sz="600" dirty="0"/>
            </a:br>
            <a:r>
              <a:rPr lang="nb-NO" sz="600" dirty="0"/>
              <a:t>J58.1.2 - Publishing </a:t>
            </a:r>
            <a:r>
              <a:rPr lang="nb-NO" sz="600" dirty="0" err="1"/>
              <a:t>of</a:t>
            </a:r>
            <a:r>
              <a:rPr lang="nb-NO" sz="600" dirty="0"/>
              <a:t> </a:t>
            </a:r>
            <a:r>
              <a:rPr lang="nb-NO" sz="600" dirty="0" err="1"/>
              <a:t>directories</a:t>
            </a:r>
            <a:r>
              <a:rPr lang="nb-NO" sz="600" dirty="0"/>
              <a:t> and </a:t>
            </a:r>
            <a:r>
              <a:rPr lang="nb-NO" sz="600" dirty="0" err="1"/>
              <a:t>mailing</a:t>
            </a:r>
            <a:r>
              <a:rPr lang="nb-NO" sz="600" dirty="0"/>
              <a:t> lists </a:t>
            </a:r>
            <a:br>
              <a:rPr lang="nb-NO" sz="600" dirty="0"/>
            </a:br>
            <a:r>
              <a:rPr lang="nb-NO" sz="600" dirty="0"/>
              <a:t>J58.1.3 - Publishing </a:t>
            </a:r>
            <a:r>
              <a:rPr lang="nb-NO" sz="600" dirty="0" err="1"/>
              <a:t>of</a:t>
            </a:r>
            <a:r>
              <a:rPr lang="nb-NO" sz="600" dirty="0"/>
              <a:t> </a:t>
            </a:r>
            <a:r>
              <a:rPr lang="nb-NO" sz="600" dirty="0" err="1"/>
              <a:t>newspapers</a:t>
            </a:r>
            <a:r>
              <a:rPr lang="nb-NO" sz="600" dirty="0"/>
              <a:t> </a:t>
            </a:r>
            <a:br>
              <a:rPr lang="nb-NO" sz="600" dirty="0"/>
            </a:br>
            <a:r>
              <a:rPr lang="nb-NO" sz="600" dirty="0"/>
              <a:t>J58.1.4 - Publishing </a:t>
            </a:r>
            <a:r>
              <a:rPr lang="nb-NO" sz="600" dirty="0" err="1"/>
              <a:t>of</a:t>
            </a:r>
            <a:r>
              <a:rPr lang="nb-NO" sz="600" dirty="0"/>
              <a:t> journals and </a:t>
            </a:r>
            <a:r>
              <a:rPr lang="nb-NO" sz="600" dirty="0" err="1"/>
              <a:t>periodicals</a:t>
            </a:r>
            <a:r>
              <a:rPr lang="nb-NO" sz="600" dirty="0"/>
              <a:t> </a:t>
            </a:r>
            <a:br>
              <a:rPr lang="nb-NO" sz="600" dirty="0"/>
            </a:br>
            <a:r>
              <a:rPr lang="nb-NO" sz="600" dirty="0"/>
              <a:t>J58.1.9 - </a:t>
            </a:r>
            <a:r>
              <a:rPr lang="nb-NO" sz="600" dirty="0" err="1"/>
              <a:t>Other</a:t>
            </a:r>
            <a:r>
              <a:rPr lang="nb-NO" sz="600" dirty="0"/>
              <a:t> </a:t>
            </a:r>
            <a:r>
              <a:rPr lang="nb-NO" sz="600" dirty="0" err="1"/>
              <a:t>publishing</a:t>
            </a:r>
            <a:r>
              <a:rPr lang="nb-NO" sz="600" dirty="0"/>
              <a:t> </a:t>
            </a:r>
            <a:r>
              <a:rPr lang="nb-NO" sz="600" dirty="0" err="1"/>
              <a:t>activities</a:t>
            </a:r>
            <a:r>
              <a:rPr lang="nb-NO" sz="600" dirty="0"/>
              <a:t> </a:t>
            </a:r>
            <a:br>
              <a:rPr lang="nb-NO" sz="600" dirty="0"/>
            </a:br>
            <a:r>
              <a:rPr lang="nb-NO" sz="600" dirty="0"/>
              <a:t>J58.2 - Software </a:t>
            </a:r>
            <a:r>
              <a:rPr lang="nb-NO" sz="600" dirty="0" err="1"/>
              <a:t>publishing</a:t>
            </a:r>
            <a:r>
              <a:rPr lang="nb-NO" sz="600" dirty="0"/>
              <a:t> </a:t>
            </a:r>
            <a:br>
              <a:rPr lang="nb-NO" sz="600" dirty="0"/>
            </a:br>
            <a:r>
              <a:rPr lang="nb-NO" sz="600" dirty="0"/>
              <a:t>J58.2.1 - Publishing </a:t>
            </a:r>
            <a:r>
              <a:rPr lang="nb-NO" sz="600" dirty="0" err="1"/>
              <a:t>of</a:t>
            </a:r>
            <a:r>
              <a:rPr lang="nb-NO" sz="600" dirty="0"/>
              <a:t> computer games </a:t>
            </a:r>
            <a:br>
              <a:rPr lang="nb-NO" sz="600" dirty="0"/>
            </a:br>
            <a:r>
              <a:rPr lang="nb-NO" sz="600" dirty="0"/>
              <a:t>J58.2.9 - </a:t>
            </a:r>
            <a:r>
              <a:rPr lang="nb-NO" sz="600" dirty="0" err="1"/>
              <a:t>Other</a:t>
            </a:r>
            <a:r>
              <a:rPr lang="nb-NO" sz="600" dirty="0"/>
              <a:t> </a:t>
            </a:r>
            <a:r>
              <a:rPr lang="nb-NO" sz="600" dirty="0" err="1"/>
              <a:t>software</a:t>
            </a:r>
            <a:r>
              <a:rPr lang="nb-NO" sz="600" dirty="0"/>
              <a:t> </a:t>
            </a:r>
            <a:r>
              <a:rPr lang="nb-NO" sz="600" dirty="0" err="1"/>
              <a:t>publishing</a:t>
            </a:r>
            <a:r>
              <a:rPr lang="nb-NO" sz="600" dirty="0"/>
              <a:t> </a:t>
            </a:r>
            <a:br>
              <a:rPr lang="nb-NO" sz="600" dirty="0"/>
            </a:br>
            <a:r>
              <a:rPr lang="nb-NO" sz="600" dirty="0"/>
              <a:t>J59 - Motion </a:t>
            </a:r>
            <a:r>
              <a:rPr lang="nb-NO" sz="600" dirty="0" err="1"/>
              <a:t>picture</a:t>
            </a:r>
            <a:r>
              <a:rPr lang="nb-NO" sz="600" dirty="0"/>
              <a:t>, video and </a:t>
            </a:r>
            <a:r>
              <a:rPr lang="nb-NO" sz="600" dirty="0" err="1"/>
              <a:t>television</a:t>
            </a:r>
            <a:r>
              <a:rPr lang="nb-NO" sz="600" dirty="0"/>
              <a:t> </a:t>
            </a:r>
            <a:r>
              <a:rPr lang="nb-NO" sz="600" dirty="0" err="1"/>
              <a:t>programme</a:t>
            </a:r>
            <a:r>
              <a:rPr lang="nb-NO" sz="600" dirty="0"/>
              <a:t> </a:t>
            </a:r>
            <a:r>
              <a:rPr lang="nb-NO" sz="600" dirty="0" err="1"/>
              <a:t>production</a:t>
            </a:r>
            <a:r>
              <a:rPr lang="nb-NO" sz="600" dirty="0"/>
              <a:t>, sound </a:t>
            </a:r>
            <a:r>
              <a:rPr lang="nb-NO" sz="600" dirty="0" err="1"/>
              <a:t>recording</a:t>
            </a:r>
            <a:r>
              <a:rPr lang="nb-NO" sz="600" dirty="0"/>
              <a:t> and </a:t>
            </a:r>
            <a:r>
              <a:rPr lang="nb-NO" sz="600" dirty="0" err="1"/>
              <a:t>music</a:t>
            </a:r>
            <a:r>
              <a:rPr lang="nb-NO" sz="600" dirty="0"/>
              <a:t> </a:t>
            </a:r>
            <a:r>
              <a:rPr lang="nb-NO" sz="600" dirty="0" err="1"/>
              <a:t>publishing</a:t>
            </a:r>
            <a:r>
              <a:rPr lang="nb-NO" sz="600" dirty="0"/>
              <a:t> </a:t>
            </a:r>
            <a:r>
              <a:rPr lang="nb-NO" sz="600" dirty="0" err="1"/>
              <a:t>activities</a:t>
            </a:r>
            <a:r>
              <a:rPr lang="nb-NO" sz="600" dirty="0"/>
              <a:t> </a:t>
            </a:r>
            <a:br>
              <a:rPr lang="nb-NO" sz="600" dirty="0"/>
            </a:br>
            <a:r>
              <a:rPr lang="nb-NO" sz="600" dirty="0"/>
              <a:t>J59.1 - Motion </a:t>
            </a:r>
            <a:r>
              <a:rPr lang="nb-NO" sz="600" dirty="0" err="1"/>
              <a:t>picture</a:t>
            </a:r>
            <a:r>
              <a:rPr lang="nb-NO" sz="600" dirty="0"/>
              <a:t>, video and </a:t>
            </a:r>
            <a:r>
              <a:rPr lang="nb-NO" sz="600" dirty="0" err="1"/>
              <a:t>television</a:t>
            </a:r>
            <a:r>
              <a:rPr lang="nb-NO" sz="600" dirty="0"/>
              <a:t> </a:t>
            </a:r>
            <a:r>
              <a:rPr lang="nb-NO" sz="600" dirty="0" err="1"/>
              <a:t>programme</a:t>
            </a:r>
            <a:r>
              <a:rPr lang="nb-NO" sz="600" dirty="0"/>
              <a:t> </a:t>
            </a:r>
            <a:r>
              <a:rPr lang="nb-NO" sz="600" dirty="0" err="1"/>
              <a:t>activities</a:t>
            </a:r>
            <a:r>
              <a:rPr lang="nb-NO" sz="600" dirty="0"/>
              <a:t> </a:t>
            </a:r>
            <a:br>
              <a:rPr lang="nb-NO" sz="600" dirty="0"/>
            </a:br>
            <a:r>
              <a:rPr lang="nb-NO" sz="600" dirty="0"/>
              <a:t>J59.1.1 - Motion </a:t>
            </a:r>
            <a:r>
              <a:rPr lang="nb-NO" sz="600" dirty="0" err="1"/>
              <a:t>picture</a:t>
            </a:r>
            <a:r>
              <a:rPr lang="nb-NO" sz="600" dirty="0"/>
              <a:t>, video and </a:t>
            </a:r>
            <a:r>
              <a:rPr lang="nb-NO" sz="600" dirty="0" err="1"/>
              <a:t>television</a:t>
            </a:r>
            <a:r>
              <a:rPr lang="nb-NO" sz="600" dirty="0"/>
              <a:t> </a:t>
            </a:r>
            <a:r>
              <a:rPr lang="nb-NO" sz="600" dirty="0" err="1"/>
              <a:t>programme</a:t>
            </a:r>
            <a:r>
              <a:rPr lang="nb-NO" sz="600" dirty="0"/>
              <a:t> </a:t>
            </a:r>
            <a:r>
              <a:rPr lang="nb-NO" sz="600" dirty="0" err="1"/>
              <a:t>production</a:t>
            </a:r>
            <a:r>
              <a:rPr lang="nb-NO" sz="600" dirty="0"/>
              <a:t> </a:t>
            </a:r>
            <a:r>
              <a:rPr lang="nb-NO" sz="600" dirty="0" err="1"/>
              <a:t>activities</a:t>
            </a:r>
            <a:r>
              <a:rPr lang="nb-NO" sz="600" dirty="0"/>
              <a:t> </a:t>
            </a:r>
            <a:br>
              <a:rPr lang="nb-NO" sz="600" dirty="0"/>
            </a:br>
            <a:r>
              <a:rPr lang="nb-NO" sz="600" dirty="0"/>
              <a:t>J59.1.2 - Motion </a:t>
            </a:r>
            <a:r>
              <a:rPr lang="nb-NO" sz="600" dirty="0" err="1"/>
              <a:t>picture</a:t>
            </a:r>
            <a:r>
              <a:rPr lang="nb-NO" sz="600" dirty="0"/>
              <a:t>, video and </a:t>
            </a:r>
            <a:r>
              <a:rPr lang="nb-NO" sz="600" dirty="0" err="1"/>
              <a:t>television</a:t>
            </a:r>
            <a:r>
              <a:rPr lang="nb-NO" sz="600" dirty="0"/>
              <a:t> </a:t>
            </a:r>
            <a:r>
              <a:rPr lang="nb-NO" sz="600" dirty="0" err="1"/>
              <a:t>programme</a:t>
            </a:r>
            <a:r>
              <a:rPr lang="nb-NO" sz="600" dirty="0"/>
              <a:t> post-</a:t>
            </a:r>
            <a:r>
              <a:rPr lang="nb-NO" sz="600" dirty="0" err="1"/>
              <a:t>production</a:t>
            </a:r>
            <a:r>
              <a:rPr lang="nb-NO" sz="600" dirty="0"/>
              <a:t> </a:t>
            </a:r>
            <a:r>
              <a:rPr lang="nb-NO" sz="600" dirty="0" err="1"/>
              <a:t>activities</a:t>
            </a:r>
            <a:r>
              <a:rPr lang="nb-NO" sz="600" dirty="0"/>
              <a:t> </a:t>
            </a:r>
            <a:br>
              <a:rPr lang="nb-NO" sz="600" dirty="0"/>
            </a:br>
            <a:r>
              <a:rPr lang="nb-NO" sz="600" dirty="0"/>
              <a:t>J59.1.3 - Motion </a:t>
            </a:r>
            <a:r>
              <a:rPr lang="nb-NO" sz="600" dirty="0" err="1"/>
              <a:t>picture</a:t>
            </a:r>
            <a:r>
              <a:rPr lang="nb-NO" sz="600" dirty="0"/>
              <a:t>, video and </a:t>
            </a:r>
            <a:r>
              <a:rPr lang="nb-NO" sz="600" dirty="0" err="1"/>
              <a:t>television</a:t>
            </a:r>
            <a:r>
              <a:rPr lang="nb-NO" sz="600" dirty="0"/>
              <a:t> </a:t>
            </a:r>
            <a:r>
              <a:rPr lang="nb-NO" sz="600" dirty="0" err="1"/>
              <a:t>programme</a:t>
            </a:r>
            <a:r>
              <a:rPr lang="nb-NO" sz="600" dirty="0"/>
              <a:t> </a:t>
            </a:r>
            <a:r>
              <a:rPr lang="nb-NO" sz="600" dirty="0" err="1"/>
              <a:t>distribution</a:t>
            </a:r>
            <a:r>
              <a:rPr lang="nb-NO" sz="600" dirty="0"/>
              <a:t> </a:t>
            </a:r>
            <a:r>
              <a:rPr lang="nb-NO" sz="600" dirty="0" err="1"/>
              <a:t>activities</a:t>
            </a:r>
            <a:r>
              <a:rPr lang="nb-NO" sz="600" dirty="0"/>
              <a:t> </a:t>
            </a:r>
            <a:br>
              <a:rPr lang="nb-NO" sz="600" dirty="0"/>
            </a:br>
            <a:r>
              <a:rPr lang="nb-NO" sz="600" dirty="0"/>
              <a:t>J59.1.4 - Motion </a:t>
            </a:r>
            <a:r>
              <a:rPr lang="nb-NO" sz="600" dirty="0" err="1"/>
              <a:t>picture</a:t>
            </a:r>
            <a:r>
              <a:rPr lang="nb-NO" sz="600" dirty="0"/>
              <a:t> </a:t>
            </a:r>
            <a:r>
              <a:rPr lang="nb-NO" sz="600" dirty="0" err="1"/>
              <a:t>projection</a:t>
            </a:r>
            <a:r>
              <a:rPr lang="nb-NO" sz="600" dirty="0"/>
              <a:t> </a:t>
            </a:r>
            <a:r>
              <a:rPr lang="nb-NO" sz="600" dirty="0" err="1"/>
              <a:t>activities</a:t>
            </a:r>
            <a:r>
              <a:rPr lang="nb-NO" sz="600" dirty="0"/>
              <a:t> </a:t>
            </a:r>
            <a:br>
              <a:rPr lang="nb-NO" sz="600" dirty="0"/>
            </a:br>
            <a:r>
              <a:rPr lang="nb-NO" sz="600" dirty="0"/>
              <a:t>J59.2 - Sound </a:t>
            </a:r>
            <a:r>
              <a:rPr lang="nb-NO" sz="600" dirty="0" err="1"/>
              <a:t>recording</a:t>
            </a:r>
            <a:r>
              <a:rPr lang="nb-NO" sz="600" dirty="0"/>
              <a:t> and </a:t>
            </a:r>
            <a:r>
              <a:rPr lang="nb-NO" sz="600" dirty="0" err="1"/>
              <a:t>music</a:t>
            </a:r>
            <a:r>
              <a:rPr lang="nb-NO" sz="600" dirty="0"/>
              <a:t> </a:t>
            </a:r>
            <a:r>
              <a:rPr lang="nb-NO" sz="600" dirty="0" err="1"/>
              <a:t>publishing</a:t>
            </a:r>
            <a:r>
              <a:rPr lang="nb-NO" sz="600" dirty="0"/>
              <a:t> </a:t>
            </a:r>
            <a:r>
              <a:rPr lang="nb-NO" sz="600" dirty="0" err="1"/>
              <a:t>activities</a:t>
            </a:r>
            <a:r>
              <a:rPr lang="nb-NO" sz="600" dirty="0"/>
              <a:t> </a:t>
            </a:r>
            <a:br>
              <a:rPr lang="nb-NO" sz="600" dirty="0"/>
            </a:br>
            <a:r>
              <a:rPr lang="nb-NO" sz="600" dirty="0"/>
              <a:t>J59.2.0 - Sound </a:t>
            </a:r>
            <a:r>
              <a:rPr lang="nb-NO" sz="600" dirty="0" err="1"/>
              <a:t>recording</a:t>
            </a:r>
            <a:r>
              <a:rPr lang="nb-NO" sz="600" dirty="0"/>
              <a:t> and </a:t>
            </a:r>
            <a:r>
              <a:rPr lang="nb-NO" sz="600" dirty="0" err="1"/>
              <a:t>music</a:t>
            </a:r>
            <a:r>
              <a:rPr lang="nb-NO" sz="600" dirty="0"/>
              <a:t> </a:t>
            </a:r>
            <a:r>
              <a:rPr lang="nb-NO" sz="600" dirty="0" err="1"/>
              <a:t>publishing</a:t>
            </a:r>
            <a:r>
              <a:rPr lang="nb-NO" sz="600" dirty="0"/>
              <a:t> </a:t>
            </a:r>
            <a:r>
              <a:rPr lang="nb-NO" sz="600" dirty="0" err="1"/>
              <a:t>activities</a:t>
            </a:r>
            <a:r>
              <a:rPr lang="nb-NO" sz="600" dirty="0"/>
              <a:t> </a:t>
            </a:r>
            <a:br>
              <a:rPr lang="nb-NO" sz="600" dirty="0"/>
            </a:br>
            <a:r>
              <a:rPr lang="nb-NO" sz="600" dirty="0"/>
              <a:t>J60 - Programming and </a:t>
            </a:r>
            <a:r>
              <a:rPr lang="nb-NO" sz="600" dirty="0" err="1"/>
              <a:t>broadcasting</a:t>
            </a:r>
            <a:r>
              <a:rPr lang="nb-NO" sz="600" dirty="0"/>
              <a:t> </a:t>
            </a:r>
            <a:r>
              <a:rPr lang="nb-NO" sz="600" dirty="0" err="1"/>
              <a:t>activities</a:t>
            </a:r>
            <a:r>
              <a:rPr lang="nb-NO" sz="600" dirty="0"/>
              <a:t> </a:t>
            </a:r>
            <a:br>
              <a:rPr lang="nb-NO" sz="600" dirty="0"/>
            </a:br>
            <a:r>
              <a:rPr lang="nb-NO" sz="600" dirty="0"/>
              <a:t>J60.1 - Radio </a:t>
            </a:r>
            <a:r>
              <a:rPr lang="nb-NO" sz="600" dirty="0" err="1"/>
              <a:t>broadcasting</a:t>
            </a:r>
            <a:r>
              <a:rPr lang="nb-NO" sz="600" dirty="0"/>
              <a:t> </a:t>
            </a:r>
            <a:br>
              <a:rPr lang="nb-NO" sz="600" dirty="0"/>
            </a:br>
            <a:r>
              <a:rPr lang="nb-NO" sz="600" dirty="0"/>
              <a:t>J60.1.0 - Radio </a:t>
            </a:r>
            <a:r>
              <a:rPr lang="nb-NO" sz="600" dirty="0" err="1"/>
              <a:t>broadcasting</a:t>
            </a:r>
            <a:r>
              <a:rPr lang="nb-NO" sz="600" dirty="0"/>
              <a:t> </a:t>
            </a:r>
            <a:br>
              <a:rPr lang="nb-NO" sz="600" dirty="0"/>
            </a:br>
            <a:r>
              <a:rPr lang="nb-NO" sz="600" dirty="0"/>
              <a:t>J60.2 - Television </a:t>
            </a:r>
            <a:r>
              <a:rPr lang="nb-NO" sz="600" dirty="0" err="1"/>
              <a:t>programming</a:t>
            </a:r>
            <a:r>
              <a:rPr lang="nb-NO" sz="600" dirty="0"/>
              <a:t> and </a:t>
            </a:r>
            <a:r>
              <a:rPr lang="nb-NO" sz="600" dirty="0" err="1"/>
              <a:t>broadcasting</a:t>
            </a:r>
            <a:r>
              <a:rPr lang="nb-NO" sz="600" dirty="0"/>
              <a:t> </a:t>
            </a:r>
            <a:r>
              <a:rPr lang="nb-NO" sz="600" dirty="0" err="1"/>
              <a:t>activities</a:t>
            </a:r>
            <a:r>
              <a:rPr lang="nb-NO" sz="600" dirty="0"/>
              <a:t> </a:t>
            </a:r>
            <a:br>
              <a:rPr lang="nb-NO" sz="600" dirty="0"/>
            </a:br>
            <a:r>
              <a:rPr lang="nb-NO" sz="600" dirty="0"/>
              <a:t>J60.2.0 - Television </a:t>
            </a:r>
            <a:r>
              <a:rPr lang="nb-NO" sz="600" dirty="0" err="1"/>
              <a:t>programming</a:t>
            </a:r>
            <a:r>
              <a:rPr lang="nb-NO" sz="600" dirty="0"/>
              <a:t> and </a:t>
            </a:r>
            <a:r>
              <a:rPr lang="nb-NO" sz="600" dirty="0" err="1"/>
              <a:t>broadcasting</a:t>
            </a:r>
            <a:r>
              <a:rPr lang="nb-NO" sz="600" dirty="0"/>
              <a:t> </a:t>
            </a:r>
            <a:r>
              <a:rPr lang="nb-NO" sz="600" dirty="0" err="1"/>
              <a:t>activities</a:t>
            </a:r>
            <a:r>
              <a:rPr lang="nb-NO" sz="600" dirty="0"/>
              <a:t> </a:t>
            </a:r>
            <a:br>
              <a:rPr lang="nb-NO" sz="600" dirty="0"/>
            </a:br>
            <a:r>
              <a:rPr lang="nb-NO" sz="600" dirty="0"/>
              <a:t>J61 - Telecommunications </a:t>
            </a:r>
            <a:br>
              <a:rPr lang="nb-NO" sz="600" dirty="0"/>
            </a:br>
            <a:r>
              <a:rPr lang="nb-NO" sz="600" dirty="0"/>
              <a:t>J61.1 - </a:t>
            </a:r>
            <a:r>
              <a:rPr lang="nb-NO" sz="600" dirty="0" err="1"/>
              <a:t>Wired</a:t>
            </a:r>
            <a:r>
              <a:rPr lang="nb-NO" sz="600" dirty="0"/>
              <a:t> </a:t>
            </a:r>
            <a:r>
              <a:rPr lang="nb-NO" sz="600" dirty="0" err="1"/>
              <a:t>telecommunications</a:t>
            </a:r>
            <a:r>
              <a:rPr lang="nb-NO" sz="600" dirty="0"/>
              <a:t> </a:t>
            </a:r>
            <a:r>
              <a:rPr lang="nb-NO" sz="600" dirty="0" err="1"/>
              <a:t>activities</a:t>
            </a:r>
            <a:r>
              <a:rPr lang="nb-NO" sz="600" dirty="0"/>
              <a:t> </a:t>
            </a:r>
            <a:br>
              <a:rPr lang="nb-NO" sz="600" dirty="0"/>
            </a:br>
            <a:r>
              <a:rPr lang="nb-NO" sz="600" dirty="0"/>
              <a:t>J61.1.0 - </a:t>
            </a:r>
            <a:r>
              <a:rPr lang="nb-NO" sz="600" dirty="0" err="1"/>
              <a:t>Wired</a:t>
            </a:r>
            <a:r>
              <a:rPr lang="nb-NO" sz="600" dirty="0"/>
              <a:t> </a:t>
            </a:r>
            <a:r>
              <a:rPr lang="nb-NO" sz="600" dirty="0" err="1"/>
              <a:t>telecommunications</a:t>
            </a:r>
            <a:r>
              <a:rPr lang="nb-NO" sz="600" dirty="0"/>
              <a:t> </a:t>
            </a:r>
            <a:r>
              <a:rPr lang="nb-NO" sz="600" dirty="0" err="1"/>
              <a:t>activities</a:t>
            </a:r>
            <a:r>
              <a:rPr lang="nb-NO" sz="600" dirty="0"/>
              <a:t> </a:t>
            </a:r>
            <a:br>
              <a:rPr lang="nb-NO" sz="600" dirty="0"/>
            </a:br>
            <a:r>
              <a:rPr lang="nb-NO" sz="600" dirty="0"/>
              <a:t>J61.2 - Wireless </a:t>
            </a:r>
            <a:r>
              <a:rPr lang="nb-NO" sz="600" dirty="0" err="1"/>
              <a:t>telecommunications</a:t>
            </a:r>
            <a:r>
              <a:rPr lang="nb-NO" sz="600" dirty="0"/>
              <a:t> </a:t>
            </a:r>
            <a:r>
              <a:rPr lang="nb-NO" sz="600" dirty="0" err="1"/>
              <a:t>activities</a:t>
            </a:r>
            <a:r>
              <a:rPr lang="nb-NO" sz="600" dirty="0"/>
              <a:t> </a:t>
            </a:r>
            <a:br>
              <a:rPr lang="nb-NO" sz="600" dirty="0"/>
            </a:br>
            <a:r>
              <a:rPr lang="nb-NO" sz="600" dirty="0"/>
              <a:t>J61.2.0 - Wireless </a:t>
            </a:r>
            <a:r>
              <a:rPr lang="nb-NO" sz="600" dirty="0" err="1"/>
              <a:t>telecommunications</a:t>
            </a:r>
            <a:r>
              <a:rPr lang="nb-NO" sz="600" dirty="0"/>
              <a:t> </a:t>
            </a:r>
            <a:r>
              <a:rPr lang="nb-NO" sz="600" dirty="0" err="1"/>
              <a:t>activities</a:t>
            </a:r>
            <a:r>
              <a:rPr lang="nb-NO" sz="600" dirty="0"/>
              <a:t> </a:t>
            </a:r>
            <a:br>
              <a:rPr lang="nb-NO" sz="600" dirty="0"/>
            </a:br>
            <a:r>
              <a:rPr lang="nb-NO" sz="600" dirty="0"/>
              <a:t>J61.3 - </a:t>
            </a:r>
            <a:r>
              <a:rPr lang="nb-NO" sz="600" dirty="0" err="1"/>
              <a:t>Satellite</a:t>
            </a:r>
            <a:r>
              <a:rPr lang="nb-NO" sz="600" dirty="0"/>
              <a:t> </a:t>
            </a:r>
            <a:r>
              <a:rPr lang="nb-NO" sz="600" dirty="0" err="1"/>
              <a:t>telecommunications</a:t>
            </a:r>
            <a:r>
              <a:rPr lang="nb-NO" sz="600" dirty="0"/>
              <a:t> </a:t>
            </a:r>
            <a:r>
              <a:rPr lang="nb-NO" sz="600" dirty="0" err="1"/>
              <a:t>activities</a:t>
            </a:r>
            <a:r>
              <a:rPr lang="nb-NO" sz="600" dirty="0"/>
              <a:t> </a:t>
            </a:r>
            <a:br>
              <a:rPr lang="nb-NO" sz="600" dirty="0"/>
            </a:br>
            <a:r>
              <a:rPr lang="nb-NO" sz="600" dirty="0"/>
              <a:t>J61.3.0 - </a:t>
            </a:r>
            <a:r>
              <a:rPr lang="nb-NO" sz="600" dirty="0" err="1"/>
              <a:t>Satellite</a:t>
            </a:r>
            <a:r>
              <a:rPr lang="nb-NO" sz="600" dirty="0"/>
              <a:t> </a:t>
            </a:r>
            <a:r>
              <a:rPr lang="nb-NO" sz="600" dirty="0" err="1"/>
              <a:t>telecommunications</a:t>
            </a:r>
            <a:r>
              <a:rPr lang="nb-NO" sz="600" dirty="0"/>
              <a:t> </a:t>
            </a:r>
            <a:r>
              <a:rPr lang="nb-NO" sz="600" dirty="0" err="1"/>
              <a:t>activities</a:t>
            </a:r>
            <a:r>
              <a:rPr lang="nb-NO" sz="600" dirty="0"/>
              <a:t> </a:t>
            </a:r>
            <a:br>
              <a:rPr lang="nb-NO" sz="600" dirty="0"/>
            </a:br>
            <a:r>
              <a:rPr lang="nb-NO" sz="600" dirty="0"/>
              <a:t>J61.9 - </a:t>
            </a:r>
            <a:r>
              <a:rPr lang="nb-NO" sz="600" dirty="0" err="1"/>
              <a:t>Other</a:t>
            </a:r>
            <a:r>
              <a:rPr lang="nb-NO" sz="600" dirty="0"/>
              <a:t> </a:t>
            </a:r>
            <a:r>
              <a:rPr lang="nb-NO" sz="600" dirty="0" err="1"/>
              <a:t>telecommunications</a:t>
            </a:r>
            <a:r>
              <a:rPr lang="nb-NO" sz="600" dirty="0"/>
              <a:t> </a:t>
            </a:r>
            <a:r>
              <a:rPr lang="nb-NO" sz="600" dirty="0" err="1"/>
              <a:t>activities</a:t>
            </a:r>
            <a:r>
              <a:rPr lang="nb-NO" sz="600" dirty="0"/>
              <a:t> </a:t>
            </a:r>
            <a:br>
              <a:rPr lang="nb-NO" sz="600" dirty="0"/>
            </a:br>
            <a:r>
              <a:rPr lang="nb-NO" sz="600" dirty="0"/>
              <a:t>J61.9.0 - </a:t>
            </a:r>
            <a:r>
              <a:rPr lang="nb-NO" sz="600" dirty="0" err="1"/>
              <a:t>Other</a:t>
            </a:r>
            <a:r>
              <a:rPr lang="nb-NO" sz="600" dirty="0"/>
              <a:t> </a:t>
            </a:r>
            <a:r>
              <a:rPr lang="nb-NO" sz="600" dirty="0" err="1"/>
              <a:t>telecommunications</a:t>
            </a:r>
            <a:r>
              <a:rPr lang="nb-NO" sz="600" dirty="0"/>
              <a:t> </a:t>
            </a:r>
            <a:r>
              <a:rPr lang="nb-NO" sz="600" dirty="0" err="1"/>
              <a:t>activities</a:t>
            </a:r>
            <a:r>
              <a:rPr lang="nb-NO" sz="600" dirty="0"/>
              <a:t> </a:t>
            </a:r>
            <a:br>
              <a:rPr lang="nb-NO" sz="600" dirty="0"/>
            </a:br>
            <a:r>
              <a:rPr lang="nb-NO" sz="600" dirty="0"/>
              <a:t>J62 - Computer </a:t>
            </a:r>
            <a:r>
              <a:rPr lang="nb-NO" sz="600" dirty="0" err="1"/>
              <a:t>programming</a:t>
            </a:r>
            <a:r>
              <a:rPr lang="nb-NO" sz="600" dirty="0"/>
              <a:t>, </a:t>
            </a:r>
            <a:r>
              <a:rPr lang="nb-NO" sz="600" dirty="0" err="1"/>
              <a:t>consultancy</a:t>
            </a:r>
            <a:r>
              <a:rPr lang="nb-NO" sz="600" dirty="0"/>
              <a:t> and </a:t>
            </a:r>
            <a:r>
              <a:rPr lang="nb-NO" sz="600" dirty="0" err="1"/>
              <a:t>related</a:t>
            </a:r>
            <a:r>
              <a:rPr lang="nb-NO" sz="600" dirty="0"/>
              <a:t> </a:t>
            </a:r>
            <a:r>
              <a:rPr lang="nb-NO" sz="600" dirty="0" err="1"/>
              <a:t>activities</a:t>
            </a:r>
            <a:r>
              <a:rPr lang="nb-NO" sz="600" dirty="0"/>
              <a:t> </a:t>
            </a:r>
            <a:br>
              <a:rPr lang="nb-NO" sz="600" dirty="0"/>
            </a:br>
            <a:r>
              <a:rPr lang="nb-NO" sz="600" dirty="0"/>
              <a:t>J62.0 - Computer </a:t>
            </a:r>
            <a:r>
              <a:rPr lang="nb-NO" sz="600" dirty="0" err="1"/>
              <a:t>programming</a:t>
            </a:r>
            <a:r>
              <a:rPr lang="nb-NO" sz="600" dirty="0"/>
              <a:t>, </a:t>
            </a:r>
            <a:r>
              <a:rPr lang="nb-NO" sz="600" dirty="0" err="1"/>
              <a:t>consultancy</a:t>
            </a:r>
            <a:r>
              <a:rPr lang="nb-NO" sz="600" dirty="0"/>
              <a:t> and </a:t>
            </a:r>
            <a:r>
              <a:rPr lang="nb-NO" sz="600" dirty="0" err="1"/>
              <a:t>related</a:t>
            </a:r>
            <a:r>
              <a:rPr lang="nb-NO" sz="600" dirty="0"/>
              <a:t> </a:t>
            </a:r>
            <a:r>
              <a:rPr lang="nb-NO" sz="600" dirty="0" err="1"/>
              <a:t>activities</a:t>
            </a:r>
            <a:r>
              <a:rPr lang="nb-NO" sz="600" dirty="0"/>
              <a:t> </a:t>
            </a:r>
            <a:br>
              <a:rPr lang="nb-NO" sz="600" dirty="0"/>
            </a:br>
            <a:r>
              <a:rPr lang="nb-NO" sz="600" dirty="0"/>
              <a:t>J62.0.1 - Computer </a:t>
            </a:r>
            <a:r>
              <a:rPr lang="nb-NO" sz="600" dirty="0" err="1"/>
              <a:t>programming</a:t>
            </a:r>
            <a:r>
              <a:rPr lang="nb-NO" sz="600" dirty="0"/>
              <a:t> </a:t>
            </a:r>
            <a:r>
              <a:rPr lang="nb-NO" sz="600" dirty="0" err="1"/>
              <a:t>activities</a:t>
            </a:r>
            <a:r>
              <a:rPr lang="nb-NO" sz="600" dirty="0"/>
              <a:t> </a:t>
            </a:r>
            <a:br>
              <a:rPr lang="nb-NO" sz="600" dirty="0"/>
            </a:br>
            <a:r>
              <a:rPr lang="nb-NO" sz="600" dirty="0"/>
              <a:t>J62.0.2 - Computer </a:t>
            </a:r>
            <a:r>
              <a:rPr lang="nb-NO" sz="600" dirty="0" err="1"/>
              <a:t>consultancy</a:t>
            </a:r>
            <a:r>
              <a:rPr lang="nb-NO" sz="600" dirty="0"/>
              <a:t> </a:t>
            </a:r>
            <a:r>
              <a:rPr lang="nb-NO" sz="600" dirty="0" err="1"/>
              <a:t>activities</a:t>
            </a:r>
            <a:r>
              <a:rPr lang="nb-NO" sz="600" dirty="0"/>
              <a:t> </a:t>
            </a:r>
            <a:br>
              <a:rPr lang="nb-NO" sz="600" dirty="0"/>
            </a:br>
            <a:r>
              <a:rPr lang="nb-NO" sz="600" dirty="0"/>
              <a:t>J62.0.3 - Computer </a:t>
            </a:r>
            <a:r>
              <a:rPr lang="nb-NO" sz="600" dirty="0" err="1"/>
              <a:t>facilities</a:t>
            </a:r>
            <a:r>
              <a:rPr lang="nb-NO" sz="600" dirty="0"/>
              <a:t> management </a:t>
            </a:r>
            <a:r>
              <a:rPr lang="nb-NO" sz="600" dirty="0" err="1"/>
              <a:t>activities</a:t>
            </a:r>
            <a:r>
              <a:rPr lang="nb-NO" sz="600" dirty="0"/>
              <a:t> </a:t>
            </a:r>
            <a:br>
              <a:rPr lang="nb-NO" sz="600" dirty="0"/>
            </a:br>
            <a:r>
              <a:rPr lang="nb-NO" sz="600" dirty="0"/>
              <a:t>J62.0.9 - </a:t>
            </a:r>
            <a:r>
              <a:rPr lang="nb-NO" sz="600" dirty="0" err="1"/>
              <a:t>Other</a:t>
            </a:r>
            <a:r>
              <a:rPr lang="nb-NO" sz="600" dirty="0"/>
              <a:t> </a:t>
            </a:r>
            <a:r>
              <a:rPr lang="nb-NO" sz="600" dirty="0" err="1"/>
              <a:t>information</a:t>
            </a:r>
            <a:r>
              <a:rPr lang="nb-NO" sz="600" dirty="0"/>
              <a:t> </a:t>
            </a:r>
            <a:r>
              <a:rPr lang="nb-NO" sz="600" dirty="0" err="1"/>
              <a:t>technology</a:t>
            </a:r>
            <a:r>
              <a:rPr lang="nb-NO" sz="600" dirty="0"/>
              <a:t> and computer service </a:t>
            </a:r>
            <a:r>
              <a:rPr lang="nb-NO" sz="600" dirty="0" err="1"/>
              <a:t>activities</a:t>
            </a:r>
            <a:r>
              <a:rPr lang="nb-NO" sz="600" dirty="0"/>
              <a:t> </a:t>
            </a:r>
            <a:br>
              <a:rPr lang="nb-NO" sz="600" dirty="0"/>
            </a:br>
            <a:r>
              <a:rPr lang="nb-NO" sz="600" dirty="0"/>
              <a:t>J63 - Information service </a:t>
            </a:r>
            <a:r>
              <a:rPr lang="nb-NO" sz="600" dirty="0" err="1"/>
              <a:t>activities</a:t>
            </a:r>
            <a:r>
              <a:rPr lang="nb-NO" sz="600" dirty="0"/>
              <a:t> </a:t>
            </a:r>
            <a:br>
              <a:rPr lang="nb-NO" sz="600" dirty="0"/>
            </a:br>
            <a:r>
              <a:rPr lang="nb-NO" sz="600" dirty="0"/>
              <a:t>J63.1 - Data </a:t>
            </a:r>
            <a:r>
              <a:rPr lang="nb-NO" sz="600" dirty="0" err="1"/>
              <a:t>processing</a:t>
            </a:r>
            <a:r>
              <a:rPr lang="nb-NO" sz="600" dirty="0"/>
              <a:t>, hosting and </a:t>
            </a:r>
            <a:r>
              <a:rPr lang="nb-NO" sz="600" dirty="0" err="1"/>
              <a:t>related</a:t>
            </a:r>
            <a:r>
              <a:rPr lang="nb-NO" sz="600" dirty="0"/>
              <a:t> </a:t>
            </a:r>
            <a:r>
              <a:rPr lang="nb-NO" sz="600" dirty="0" err="1"/>
              <a:t>activities</a:t>
            </a:r>
            <a:r>
              <a:rPr lang="nb-NO" sz="600" dirty="0"/>
              <a:t>; web portals </a:t>
            </a:r>
            <a:br>
              <a:rPr lang="nb-NO" sz="600" dirty="0"/>
            </a:br>
            <a:r>
              <a:rPr lang="nb-NO" sz="600" dirty="0"/>
              <a:t>J63.1.1 - Data </a:t>
            </a:r>
            <a:r>
              <a:rPr lang="nb-NO" sz="600" dirty="0" err="1"/>
              <a:t>processing</a:t>
            </a:r>
            <a:r>
              <a:rPr lang="nb-NO" sz="600" dirty="0"/>
              <a:t>, hosting and </a:t>
            </a:r>
            <a:r>
              <a:rPr lang="nb-NO" sz="600" dirty="0" err="1"/>
              <a:t>related</a:t>
            </a:r>
            <a:r>
              <a:rPr lang="nb-NO" sz="600" dirty="0"/>
              <a:t> </a:t>
            </a:r>
            <a:r>
              <a:rPr lang="nb-NO" sz="600" dirty="0" err="1"/>
              <a:t>activities</a:t>
            </a:r>
            <a:r>
              <a:rPr lang="nb-NO" sz="600" dirty="0"/>
              <a:t> </a:t>
            </a:r>
            <a:br>
              <a:rPr lang="nb-NO" sz="600" dirty="0"/>
            </a:br>
            <a:r>
              <a:rPr lang="nb-NO" sz="600" dirty="0"/>
              <a:t>J63.1.2 - Web portals </a:t>
            </a:r>
            <a:br>
              <a:rPr lang="nb-NO" sz="600" dirty="0"/>
            </a:br>
            <a:r>
              <a:rPr lang="nb-NO" sz="600" dirty="0"/>
              <a:t>J63.9 - </a:t>
            </a:r>
            <a:r>
              <a:rPr lang="nb-NO" sz="600" dirty="0" err="1"/>
              <a:t>Other</a:t>
            </a:r>
            <a:r>
              <a:rPr lang="nb-NO" sz="600" dirty="0"/>
              <a:t> </a:t>
            </a:r>
            <a:r>
              <a:rPr lang="nb-NO" sz="600" dirty="0" err="1"/>
              <a:t>information</a:t>
            </a:r>
            <a:r>
              <a:rPr lang="nb-NO" sz="600" dirty="0"/>
              <a:t> service </a:t>
            </a:r>
            <a:r>
              <a:rPr lang="nb-NO" sz="600" dirty="0" err="1"/>
              <a:t>activities</a:t>
            </a:r>
            <a:r>
              <a:rPr lang="nb-NO" sz="600" dirty="0"/>
              <a:t> </a:t>
            </a:r>
            <a:br>
              <a:rPr lang="nb-NO" sz="600" dirty="0"/>
            </a:br>
            <a:r>
              <a:rPr lang="nb-NO" sz="600" dirty="0"/>
              <a:t>J63.9.1 - News </a:t>
            </a:r>
            <a:r>
              <a:rPr lang="nb-NO" sz="600" dirty="0" err="1"/>
              <a:t>agency</a:t>
            </a:r>
            <a:r>
              <a:rPr lang="nb-NO" sz="600" dirty="0"/>
              <a:t> </a:t>
            </a:r>
            <a:r>
              <a:rPr lang="nb-NO" sz="600" dirty="0" err="1"/>
              <a:t>activities</a:t>
            </a:r>
            <a:r>
              <a:rPr lang="nb-NO" sz="600" dirty="0"/>
              <a:t> </a:t>
            </a:r>
            <a:br>
              <a:rPr lang="nb-NO" sz="600" dirty="0"/>
            </a:br>
            <a:r>
              <a:rPr lang="nb-NO" sz="600" dirty="0"/>
              <a:t>J63.9.9 - </a:t>
            </a:r>
            <a:r>
              <a:rPr lang="nb-NO" sz="600" dirty="0" err="1"/>
              <a:t>Other</a:t>
            </a:r>
            <a:r>
              <a:rPr lang="nb-NO" sz="600" dirty="0"/>
              <a:t> </a:t>
            </a:r>
            <a:r>
              <a:rPr lang="nb-NO" sz="600" dirty="0" err="1"/>
              <a:t>information</a:t>
            </a:r>
            <a:r>
              <a:rPr lang="nb-NO" sz="600" dirty="0"/>
              <a:t> service </a:t>
            </a:r>
            <a:r>
              <a:rPr lang="nb-NO" sz="600" dirty="0" err="1"/>
              <a:t>activities</a:t>
            </a:r>
            <a:r>
              <a:rPr lang="nb-NO" sz="600" dirty="0"/>
              <a:t> </a:t>
            </a:r>
            <a:r>
              <a:rPr lang="nb-NO" sz="600" dirty="0" err="1"/>
              <a:t>n.e.c</a:t>
            </a:r>
            <a:r>
              <a:rPr lang="nb-NO" sz="600" dirty="0"/>
              <a:t>. </a:t>
            </a:r>
          </a:p>
        </p:txBody>
      </p:sp>
    </p:spTree>
    <p:extLst>
      <p:ext uri="{BB962C8B-B14F-4D97-AF65-F5344CB8AC3E}">
        <p14:creationId xmlns:p14="http://schemas.microsoft.com/office/powerpoint/2010/main" val="347342730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500063" y="928688"/>
            <a:ext cx="5944145" cy="916136"/>
          </a:xfrm>
        </p:spPr>
        <p:txBody>
          <a:bodyPr/>
          <a:lstStyle/>
          <a:p>
            <a:r>
              <a:rPr lang="nb-NO" dirty="0" smtClean="0">
                <a:latin typeface="Verdana" charset="0"/>
              </a:rPr>
              <a:t>The service </a:t>
            </a:r>
            <a:r>
              <a:rPr lang="nb-NO" dirty="0" err="1" smtClean="0">
                <a:latin typeface="Verdana" charset="0"/>
              </a:rPr>
              <a:t>innovation</a:t>
            </a:r>
            <a:r>
              <a:rPr lang="nb-NO" dirty="0" smtClean="0">
                <a:latin typeface="Verdana" charset="0"/>
              </a:rPr>
              <a:t> </a:t>
            </a:r>
            <a:r>
              <a:rPr lang="nb-NO" dirty="0" err="1" smtClean="0">
                <a:latin typeface="Verdana" charset="0"/>
              </a:rPr>
              <a:t>challenge</a:t>
            </a:r>
            <a:r>
              <a:rPr lang="nb-NO" dirty="0" smtClean="0">
                <a:latin typeface="Verdana" charset="0"/>
              </a:rPr>
              <a:t>- </a:t>
            </a:r>
            <a:r>
              <a:rPr lang="nb-NO" dirty="0" err="1">
                <a:latin typeface="Verdana" charset="0"/>
              </a:rPr>
              <a:t>employment</a:t>
            </a:r>
            <a:endParaRPr lang="nb-NO" dirty="0">
              <a:latin typeface="Verdana" charset="0"/>
            </a:endParaRP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9501032A-3725-0340-9433-0D40D25A8067}" type="slidenum">
              <a:rPr lang="nb-NO" sz="900">
                <a:solidFill>
                  <a:srgbClr val="9E9FA3"/>
                </a:solidFill>
                <a:latin typeface="Verdana" charset="0"/>
              </a:rPr>
              <a:pPr eaLnBrk="1" hangingPunct="1"/>
              <a:t>13</a:t>
            </a:fld>
            <a:endParaRPr lang="nb-NO" sz="900">
              <a:solidFill>
                <a:srgbClr val="9E9FA3"/>
              </a:solidFill>
              <a:latin typeface="Verdana" charset="0"/>
            </a:endParaRPr>
          </a:p>
        </p:txBody>
      </p:sp>
      <p:sp>
        <p:nvSpPr>
          <p:cNvPr id="9" name="TextBox 8"/>
          <p:cNvSpPr txBox="1"/>
          <p:nvPr/>
        </p:nvSpPr>
        <p:spPr>
          <a:xfrm>
            <a:off x="7929563" y="6500813"/>
            <a:ext cx="862012" cy="230187"/>
          </a:xfrm>
          <a:prstGeom prst="rect">
            <a:avLst/>
          </a:prstGeom>
          <a:noFill/>
        </p:spPr>
        <p:txBody>
          <a:bodyPr wrap="none">
            <a:spAutoFit/>
          </a:bodyPr>
          <a:lstStyle/>
          <a:p>
            <a:pPr>
              <a:defRPr/>
            </a:pPr>
            <a:r>
              <a:rPr lang="nb-NO" sz="900" dirty="0" err="1">
                <a:latin typeface="+mj-lt"/>
                <a:ea typeface="+mn-ea"/>
                <a:cs typeface="+mn-cs"/>
              </a:rPr>
              <a:t>Source</a:t>
            </a:r>
            <a:r>
              <a:rPr lang="nb-NO" sz="900" dirty="0">
                <a:latin typeface="+mj-lt"/>
                <a:ea typeface="+mn-ea"/>
                <a:cs typeface="+mn-cs"/>
              </a:rPr>
              <a:t> SSB</a:t>
            </a:r>
          </a:p>
        </p:txBody>
      </p:sp>
      <p:graphicFrame>
        <p:nvGraphicFramePr>
          <p:cNvPr id="12" name="Chart 11"/>
          <p:cNvGraphicFramePr/>
          <p:nvPr/>
        </p:nvGraphicFramePr>
        <p:xfrm>
          <a:off x="1571604" y="1928802"/>
          <a:ext cx="5929354" cy="400052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2643188" y="6072188"/>
            <a:ext cx="2963862" cy="254000"/>
          </a:xfrm>
          <a:prstGeom prst="rect">
            <a:avLst/>
          </a:prstGeom>
          <a:noFill/>
        </p:spPr>
        <p:txBody>
          <a:bodyPr wrap="none">
            <a:spAutoFit/>
          </a:bodyPr>
          <a:lstStyle/>
          <a:p>
            <a:pPr>
              <a:defRPr/>
            </a:pPr>
            <a:r>
              <a:rPr lang="nb-NO" sz="1050" dirty="0" err="1">
                <a:latin typeface="+mj-lt"/>
                <a:ea typeface="+mn-ea"/>
                <a:cs typeface="+mn-cs"/>
              </a:rPr>
              <a:t>Employment</a:t>
            </a:r>
            <a:r>
              <a:rPr lang="nb-NO" sz="1050" dirty="0">
                <a:latin typeface="+mj-lt"/>
                <a:ea typeface="+mn-ea"/>
                <a:cs typeface="+mn-cs"/>
              </a:rPr>
              <a:t>, </a:t>
            </a:r>
            <a:r>
              <a:rPr lang="nb-NO" sz="1050" dirty="0" err="1">
                <a:latin typeface="+mj-lt"/>
                <a:ea typeface="+mn-ea"/>
                <a:cs typeface="+mn-cs"/>
              </a:rPr>
              <a:t>share</a:t>
            </a:r>
            <a:r>
              <a:rPr lang="nb-NO" sz="1050" dirty="0">
                <a:latin typeface="+mj-lt"/>
                <a:ea typeface="+mn-ea"/>
                <a:cs typeface="+mn-cs"/>
              </a:rPr>
              <a:t> </a:t>
            </a:r>
            <a:r>
              <a:rPr lang="nb-NO" sz="1050" dirty="0" err="1">
                <a:latin typeface="+mj-lt"/>
                <a:ea typeface="+mn-ea"/>
                <a:cs typeface="+mn-cs"/>
              </a:rPr>
              <a:t>of</a:t>
            </a:r>
            <a:r>
              <a:rPr lang="nb-NO" sz="1050" dirty="0">
                <a:latin typeface="+mj-lt"/>
                <a:ea typeface="+mn-ea"/>
                <a:cs typeface="+mn-cs"/>
              </a:rPr>
              <a:t> persons </a:t>
            </a:r>
            <a:r>
              <a:rPr lang="nb-NO" sz="1050" dirty="0" err="1">
                <a:latin typeface="+mj-lt"/>
                <a:ea typeface="+mn-ea"/>
                <a:cs typeface="+mn-cs"/>
              </a:rPr>
              <a:t>employed</a:t>
            </a:r>
            <a:endParaRPr lang="nb-NO" sz="1050" dirty="0">
              <a:latin typeface="+mj-lt"/>
              <a:ea typeface="+mn-ea"/>
              <a:cs typeface="+mn-cs"/>
            </a:endParaRPr>
          </a:p>
        </p:txBody>
      </p:sp>
      <p:sp>
        <p:nvSpPr>
          <p:cNvPr id="26631" name="TextBox 6"/>
          <p:cNvSpPr txBox="1">
            <a:spLocks noChangeArrowheads="1"/>
          </p:cNvSpPr>
          <p:nvPr/>
        </p:nvSpPr>
        <p:spPr bwMode="auto">
          <a:xfrm>
            <a:off x="7524750" y="3573463"/>
            <a:ext cx="1198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r>
              <a:rPr lang="nb-NO"/>
              <a:t>Primary</a:t>
            </a:r>
          </a:p>
          <a:p>
            <a:pPr eaLnBrk="1" hangingPunct="1"/>
            <a:r>
              <a:rPr lang="nb-NO"/>
              <a:t>Manufacturing</a:t>
            </a:r>
          </a:p>
          <a:p>
            <a:pPr eaLnBrk="1" hangingPunct="1"/>
            <a:r>
              <a:rPr lang="nb-NO"/>
              <a:t>Services</a:t>
            </a:r>
          </a:p>
        </p:txBody>
      </p:sp>
    </p:spTree>
    <p:extLst>
      <p:ext uri="{BB962C8B-B14F-4D97-AF65-F5344CB8AC3E}">
        <p14:creationId xmlns:p14="http://schemas.microsoft.com/office/powerpoint/2010/main" val="147894534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500063" y="928688"/>
            <a:ext cx="8389937" cy="500062"/>
          </a:xfrm>
        </p:spPr>
        <p:txBody>
          <a:bodyPr/>
          <a:lstStyle/>
          <a:p>
            <a:r>
              <a:rPr lang="nb-NO">
                <a:latin typeface="Verdana" charset="0"/>
              </a:rPr>
              <a:t>Gross domestic product</a:t>
            </a: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5A20584D-21F4-2F4C-BF38-6388472C1DDE}" type="slidenum">
              <a:rPr lang="nb-NO" sz="900">
                <a:solidFill>
                  <a:srgbClr val="9E9FA3"/>
                </a:solidFill>
                <a:latin typeface="Verdana" charset="0"/>
              </a:rPr>
              <a:pPr eaLnBrk="1" hangingPunct="1"/>
              <a:t>14</a:t>
            </a:fld>
            <a:endParaRPr lang="nb-NO" sz="900">
              <a:solidFill>
                <a:srgbClr val="9E9FA3"/>
              </a:solidFill>
              <a:latin typeface="Verdana" charset="0"/>
            </a:endParaRPr>
          </a:p>
        </p:txBody>
      </p:sp>
      <p:sp>
        <p:nvSpPr>
          <p:cNvPr id="9" name="TextBox 8"/>
          <p:cNvSpPr txBox="1"/>
          <p:nvPr/>
        </p:nvSpPr>
        <p:spPr>
          <a:xfrm>
            <a:off x="7929563" y="6500813"/>
            <a:ext cx="862012" cy="230187"/>
          </a:xfrm>
          <a:prstGeom prst="rect">
            <a:avLst/>
          </a:prstGeom>
          <a:noFill/>
        </p:spPr>
        <p:txBody>
          <a:bodyPr wrap="none">
            <a:spAutoFit/>
          </a:bodyPr>
          <a:lstStyle/>
          <a:p>
            <a:pPr>
              <a:defRPr/>
            </a:pPr>
            <a:r>
              <a:rPr lang="nb-NO" sz="900" dirty="0" err="1">
                <a:latin typeface="+mj-lt"/>
                <a:ea typeface="+mn-ea"/>
                <a:cs typeface="+mn-cs"/>
              </a:rPr>
              <a:t>Source</a:t>
            </a:r>
            <a:r>
              <a:rPr lang="nb-NO" sz="900" dirty="0">
                <a:latin typeface="+mj-lt"/>
                <a:ea typeface="+mn-ea"/>
                <a:cs typeface="+mn-cs"/>
              </a:rPr>
              <a:t> SSB</a:t>
            </a:r>
          </a:p>
        </p:txBody>
      </p:sp>
      <p:graphicFrame>
        <p:nvGraphicFramePr>
          <p:cNvPr id="10" name="Chart 9"/>
          <p:cNvGraphicFramePr/>
          <p:nvPr/>
        </p:nvGraphicFramePr>
        <p:xfrm>
          <a:off x="1357290" y="2000240"/>
          <a:ext cx="6072230" cy="401954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2643188" y="6072188"/>
            <a:ext cx="2103437" cy="254000"/>
          </a:xfrm>
          <a:prstGeom prst="rect">
            <a:avLst/>
          </a:prstGeom>
          <a:noFill/>
        </p:spPr>
        <p:txBody>
          <a:bodyPr wrap="none">
            <a:spAutoFit/>
          </a:bodyPr>
          <a:lstStyle/>
          <a:p>
            <a:pPr>
              <a:defRPr/>
            </a:pPr>
            <a:r>
              <a:rPr lang="nb-NO" sz="1050" dirty="0">
                <a:latin typeface="+mj-lt"/>
                <a:ea typeface="+mn-ea"/>
                <a:cs typeface="+mn-cs"/>
              </a:rPr>
              <a:t>GDP (</a:t>
            </a:r>
            <a:r>
              <a:rPr lang="nb-NO" sz="1050" dirty="0" err="1">
                <a:latin typeface="+mj-lt"/>
                <a:ea typeface="+mn-ea"/>
                <a:cs typeface="+mn-cs"/>
              </a:rPr>
              <a:t>fixed</a:t>
            </a:r>
            <a:r>
              <a:rPr lang="nb-NO" sz="1050" dirty="0">
                <a:latin typeface="+mj-lt"/>
                <a:ea typeface="+mn-ea"/>
                <a:cs typeface="+mn-cs"/>
              </a:rPr>
              <a:t> </a:t>
            </a:r>
            <a:r>
              <a:rPr lang="nb-NO" sz="1050" dirty="0" err="1">
                <a:latin typeface="+mj-lt"/>
                <a:ea typeface="+mn-ea"/>
                <a:cs typeface="+mn-cs"/>
              </a:rPr>
              <a:t>proces</a:t>
            </a:r>
            <a:r>
              <a:rPr lang="nb-NO" sz="1050" dirty="0">
                <a:latin typeface="+mj-lt"/>
                <a:ea typeface="+mn-ea"/>
                <a:cs typeface="+mn-cs"/>
              </a:rPr>
              <a:t> mill NOK)</a:t>
            </a:r>
          </a:p>
        </p:txBody>
      </p:sp>
      <p:sp>
        <p:nvSpPr>
          <p:cNvPr id="27655" name="TextBox 6"/>
          <p:cNvSpPr txBox="1">
            <a:spLocks noChangeArrowheads="1"/>
          </p:cNvSpPr>
          <p:nvPr/>
        </p:nvSpPr>
        <p:spPr bwMode="auto">
          <a:xfrm>
            <a:off x="7524750" y="3716338"/>
            <a:ext cx="11985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r>
              <a:rPr lang="nb-NO"/>
              <a:t>Primary</a:t>
            </a:r>
          </a:p>
          <a:p>
            <a:pPr eaLnBrk="1" hangingPunct="1"/>
            <a:r>
              <a:rPr lang="nb-NO"/>
              <a:t>Manufacturing</a:t>
            </a:r>
          </a:p>
          <a:p>
            <a:pPr eaLnBrk="1" hangingPunct="1"/>
            <a:r>
              <a:rPr lang="nb-NO"/>
              <a:t>Services</a:t>
            </a:r>
          </a:p>
        </p:txBody>
      </p:sp>
    </p:spTree>
    <p:extLst>
      <p:ext uri="{BB962C8B-B14F-4D97-AF65-F5344CB8AC3E}">
        <p14:creationId xmlns:p14="http://schemas.microsoft.com/office/powerpoint/2010/main" val="63453030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263" y="4129088"/>
            <a:ext cx="3835400"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3068638"/>
            <a:ext cx="3457575"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itle 1"/>
          <p:cNvSpPr>
            <a:spLocks noGrp="1"/>
          </p:cNvSpPr>
          <p:nvPr>
            <p:ph type="title"/>
          </p:nvPr>
        </p:nvSpPr>
        <p:spPr>
          <a:xfrm>
            <a:off x="539750" y="850900"/>
            <a:ext cx="8135938" cy="633413"/>
          </a:xfrm>
        </p:spPr>
        <p:txBody>
          <a:bodyPr/>
          <a:lstStyle/>
          <a:p>
            <a:r>
              <a:rPr lang="nb-NO" dirty="0" err="1" smtClean="0">
                <a:latin typeface="Arail" charset="0"/>
                <a:ea typeface="ＭＳ Ｐゴシック" charset="0"/>
                <a:cs typeface="Arail" charset="0"/>
              </a:rPr>
              <a:t>Countries</a:t>
            </a:r>
            <a:r>
              <a:rPr lang="nb-NO" dirty="0" smtClean="0">
                <a:latin typeface="Arail" charset="0"/>
                <a:ea typeface="ＭＳ Ｐゴシック" charset="0"/>
                <a:cs typeface="Arail" charset="0"/>
              </a:rPr>
              <a:t> (from </a:t>
            </a:r>
            <a:r>
              <a:rPr lang="nb-NO" dirty="0" err="1" smtClean="0">
                <a:latin typeface="Arail" charset="0"/>
                <a:ea typeface="ＭＳ Ｐゴシック" charset="0"/>
                <a:cs typeface="Arail" charset="0"/>
              </a:rPr>
              <a:t>Lush</a:t>
            </a:r>
            <a:r>
              <a:rPr lang="nb-NO" dirty="0">
                <a:latin typeface="Arail" charset="0"/>
                <a:ea typeface="ＭＳ Ｐゴシック" charset="0"/>
                <a:cs typeface="Arail" charset="0"/>
              </a:rPr>
              <a:t>, 2012</a:t>
            </a:r>
            <a:r>
              <a:rPr lang="nb-NO" dirty="0" smtClean="0">
                <a:latin typeface="Arail" charset="0"/>
                <a:ea typeface="ＭＳ Ｐゴシック" charset="0"/>
                <a:cs typeface="Arail" charset="0"/>
              </a:rPr>
              <a:t>) – </a:t>
            </a:r>
            <a:r>
              <a:rPr lang="nb-NO" dirty="0" err="1" smtClean="0">
                <a:latin typeface="Arail" charset="0"/>
                <a:ea typeface="ＭＳ Ｐゴシック" charset="0"/>
                <a:cs typeface="Arail" charset="0"/>
              </a:rPr>
              <a:t>cause</a:t>
            </a:r>
            <a:r>
              <a:rPr lang="nb-NO" dirty="0" smtClean="0">
                <a:latin typeface="Arail" charset="0"/>
                <a:ea typeface="ＭＳ Ｐゴシック" charset="0"/>
                <a:cs typeface="Arail" charset="0"/>
              </a:rPr>
              <a:t> or </a:t>
            </a:r>
            <a:r>
              <a:rPr lang="nb-NO" dirty="0" err="1" smtClean="0">
                <a:latin typeface="Arail" charset="0"/>
                <a:ea typeface="ＭＳ Ｐゴシック" charset="0"/>
                <a:cs typeface="Arail" charset="0"/>
              </a:rPr>
              <a:t>effect</a:t>
            </a:r>
            <a:r>
              <a:rPr lang="nb-NO" dirty="0" smtClean="0">
                <a:latin typeface="Arail" charset="0"/>
                <a:ea typeface="ＭＳ Ｐゴシック" charset="0"/>
                <a:cs typeface="Arail" charset="0"/>
              </a:rPr>
              <a:t>? </a:t>
            </a:r>
            <a:endParaRPr lang="nb-NO" dirty="0">
              <a:latin typeface="Arail" charset="0"/>
              <a:ea typeface="ＭＳ Ｐゴシック" charset="0"/>
              <a:cs typeface="Arail" charset="0"/>
            </a:endParaRPr>
          </a:p>
        </p:txBody>
      </p:sp>
      <p:sp>
        <p:nvSpPr>
          <p:cNvPr id="61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B072DA5-8922-A14A-A066-A9500B004C16}" type="slidenum">
              <a:rPr lang="nb-NO">
                <a:solidFill>
                  <a:srgbClr val="898989"/>
                </a:solidFill>
                <a:latin typeface="Arail" charset="0"/>
              </a:rPr>
              <a:pPr eaLnBrk="1" hangingPunct="1"/>
              <a:t>15</a:t>
            </a:fld>
            <a:endParaRPr lang="nb-NO">
              <a:solidFill>
                <a:srgbClr val="898989"/>
              </a:solidFill>
              <a:latin typeface="Arail" charset="0"/>
            </a:endParaRPr>
          </a:p>
        </p:txBody>
      </p:sp>
      <p:pic>
        <p:nvPicPr>
          <p:cNvPr id="61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773238"/>
            <a:ext cx="3457575"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999363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500063" y="928688"/>
            <a:ext cx="8389937" cy="500062"/>
          </a:xfrm>
        </p:spPr>
        <p:txBody>
          <a:bodyPr/>
          <a:lstStyle/>
          <a:p>
            <a:r>
              <a:rPr lang="nb-NO" dirty="0" smtClean="0">
                <a:latin typeface="Verdana" charset="0"/>
              </a:rPr>
              <a:t>Productivity in Norway</a:t>
            </a:r>
            <a:endParaRPr lang="nb-NO" dirty="0">
              <a:latin typeface="Verdana" charset="0"/>
            </a:endParaRP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FB1FC2BB-1004-124A-BD7E-B7666B800EEA}" type="slidenum">
              <a:rPr lang="nb-NO" sz="900">
                <a:solidFill>
                  <a:srgbClr val="9E9FA3"/>
                </a:solidFill>
                <a:latin typeface="Verdana" charset="0"/>
              </a:rPr>
              <a:pPr eaLnBrk="1" hangingPunct="1"/>
              <a:t>16</a:t>
            </a:fld>
            <a:endParaRPr lang="nb-NO" sz="900">
              <a:solidFill>
                <a:srgbClr val="9E9FA3"/>
              </a:solidFill>
              <a:latin typeface="Verdana" charset="0"/>
            </a:endParaRPr>
          </a:p>
        </p:txBody>
      </p:sp>
      <p:sp>
        <p:nvSpPr>
          <p:cNvPr id="9" name="TextBox 8"/>
          <p:cNvSpPr txBox="1"/>
          <p:nvPr/>
        </p:nvSpPr>
        <p:spPr>
          <a:xfrm>
            <a:off x="5357813" y="5929313"/>
            <a:ext cx="862012" cy="230187"/>
          </a:xfrm>
          <a:prstGeom prst="rect">
            <a:avLst/>
          </a:prstGeom>
          <a:noFill/>
        </p:spPr>
        <p:txBody>
          <a:bodyPr wrap="none">
            <a:spAutoFit/>
          </a:bodyPr>
          <a:lstStyle/>
          <a:p>
            <a:pPr>
              <a:defRPr/>
            </a:pPr>
            <a:r>
              <a:rPr lang="nb-NO" sz="900" dirty="0" err="1">
                <a:latin typeface="+mj-lt"/>
                <a:ea typeface="+mn-ea"/>
                <a:cs typeface="+mn-cs"/>
              </a:rPr>
              <a:t>Source</a:t>
            </a:r>
            <a:r>
              <a:rPr lang="nb-NO" sz="900" dirty="0">
                <a:latin typeface="+mj-lt"/>
                <a:ea typeface="+mn-ea"/>
                <a:cs typeface="+mn-cs"/>
              </a:rPr>
              <a:t> SSB</a:t>
            </a:r>
          </a:p>
        </p:txBody>
      </p:sp>
      <p:sp>
        <p:nvSpPr>
          <p:cNvPr id="14" name="TextBox 13"/>
          <p:cNvSpPr txBox="1"/>
          <p:nvPr/>
        </p:nvSpPr>
        <p:spPr>
          <a:xfrm>
            <a:off x="1857375" y="5715000"/>
            <a:ext cx="3563938" cy="254000"/>
          </a:xfrm>
          <a:prstGeom prst="rect">
            <a:avLst/>
          </a:prstGeom>
          <a:noFill/>
        </p:spPr>
        <p:txBody>
          <a:bodyPr wrap="none">
            <a:spAutoFit/>
          </a:bodyPr>
          <a:lstStyle/>
          <a:p>
            <a:pPr>
              <a:defRPr/>
            </a:pPr>
            <a:r>
              <a:rPr lang="nb-NO" sz="1050" dirty="0" err="1">
                <a:solidFill>
                  <a:srgbClr val="000000"/>
                </a:solidFill>
                <a:latin typeface="Verdana"/>
                <a:ea typeface="+mn-ea"/>
                <a:cs typeface="+mn-cs"/>
              </a:rPr>
              <a:t>Accumulated</a:t>
            </a:r>
            <a:r>
              <a:rPr lang="nb-NO" sz="1050" dirty="0">
                <a:solidFill>
                  <a:srgbClr val="000000"/>
                </a:solidFill>
                <a:latin typeface="Verdana"/>
                <a:ea typeface="+mn-ea"/>
                <a:cs typeface="+mn-cs"/>
              </a:rPr>
              <a:t> </a:t>
            </a:r>
            <a:r>
              <a:rPr lang="nb-NO" sz="1050" dirty="0" err="1">
                <a:solidFill>
                  <a:srgbClr val="000000"/>
                </a:solidFill>
                <a:latin typeface="Verdana"/>
                <a:ea typeface="+mn-ea"/>
                <a:cs typeface="+mn-cs"/>
              </a:rPr>
              <a:t>change</a:t>
            </a:r>
            <a:r>
              <a:rPr lang="nb-NO" sz="1050" dirty="0">
                <a:solidFill>
                  <a:srgbClr val="000000"/>
                </a:solidFill>
                <a:latin typeface="Verdana"/>
                <a:ea typeface="+mn-ea"/>
                <a:cs typeface="+mn-cs"/>
              </a:rPr>
              <a:t> in GDP pr. </a:t>
            </a:r>
            <a:r>
              <a:rPr lang="nb-NO" sz="1050" dirty="0" err="1">
                <a:solidFill>
                  <a:srgbClr val="000000"/>
                </a:solidFill>
                <a:latin typeface="Verdana"/>
                <a:ea typeface="+mn-ea"/>
                <a:cs typeface="+mn-cs"/>
              </a:rPr>
              <a:t>hour</a:t>
            </a:r>
            <a:r>
              <a:rPr lang="nb-NO" sz="1050" dirty="0">
                <a:solidFill>
                  <a:srgbClr val="000000"/>
                </a:solidFill>
                <a:latin typeface="Verdana"/>
                <a:ea typeface="+mn-ea"/>
                <a:cs typeface="+mn-cs"/>
              </a:rPr>
              <a:t> </a:t>
            </a:r>
            <a:r>
              <a:rPr lang="nb-NO" sz="1050" dirty="0">
                <a:latin typeface="+mj-lt"/>
                <a:ea typeface="+mn-ea"/>
                <a:cs typeface="+mn-cs"/>
              </a:rPr>
              <a:t>(1970=100)</a:t>
            </a:r>
          </a:p>
        </p:txBody>
      </p:sp>
      <p:graphicFrame>
        <p:nvGraphicFramePr>
          <p:cNvPr id="16" name="Chart 15"/>
          <p:cNvGraphicFramePr/>
          <p:nvPr/>
        </p:nvGraphicFramePr>
        <p:xfrm>
          <a:off x="1500166" y="1785926"/>
          <a:ext cx="5929354" cy="3929090"/>
        </p:xfrm>
        <a:graphic>
          <a:graphicData uri="http://schemas.openxmlformats.org/drawingml/2006/chart">
            <c:chart xmlns:c="http://schemas.openxmlformats.org/drawingml/2006/chart" xmlns:r="http://schemas.openxmlformats.org/officeDocument/2006/relationships" r:id="rId3"/>
          </a:graphicData>
        </a:graphic>
      </p:graphicFrame>
      <p:pic>
        <p:nvPicPr>
          <p:cNvPr id="286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336" y="1268760"/>
            <a:ext cx="1054100"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596336" y="2492896"/>
            <a:ext cx="1219200" cy="646113"/>
          </a:xfrm>
          <a:prstGeom prst="rect">
            <a:avLst/>
          </a:prstGeom>
          <a:noFill/>
        </p:spPr>
        <p:txBody>
          <a:bodyPr wrap="none">
            <a:spAutoFit/>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r>
              <a:rPr lang="nb-NO" dirty="0" err="1">
                <a:latin typeface="Verdana" charset="0"/>
              </a:rPr>
              <a:t>Baumol’s</a:t>
            </a:r>
            <a:endParaRPr lang="nb-NO" dirty="0">
              <a:latin typeface="Verdana" charset="0"/>
            </a:endParaRPr>
          </a:p>
          <a:p>
            <a:pPr eaLnBrk="1" hangingPunct="1"/>
            <a:r>
              <a:rPr lang="nb-NO" dirty="0" err="1">
                <a:latin typeface="Verdana" charset="0"/>
              </a:rPr>
              <a:t>disease</a:t>
            </a:r>
            <a:r>
              <a:rPr lang="nb-NO" dirty="0">
                <a:latin typeface="Verdana" charset="0"/>
              </a:rPr>
              <a:t> </a:t>
            </a:r>
          </a:p>
          <a:p>
            <a:pPr eaLnBrk="1" hangingPunct="1"/>
            <a:r>
              <a:rPr lang="nb-NO" dirty="0">
                <a:latin typeface="Verdana" charset="0"/>
              </a:rPr>
              <a:t>still relevant?</a:t>
            </a:r>
          </a:p>
        </p:txBody>
      </p:sp>
      <p:sp>
        <p:nvSpPr>
          <p:cNvPr id="28681" name="TextBox 9"/>
          <p:cNvSpPr txBox="1">
            <a:spLocks noChangeArrowheads="1"/>
          </p:cNvSpPr>
          <p:nvPr/>
        </p:nvSpPr>
        <p:spPr bwMode="auto">
          <a:xfrm>
            <a:off x="7524750" y="3429000"/>
            <a:ext cx="1198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r>
              <a:rPr lang="nb-NO"/>
              <a:t>Primary</a:t>
            </a:r>
          </a:p>
          <a:p>
            <a:pPr eaLnBrk="1" hangingPunct="1"/>
            <a:r>
              <a:rPr lang="nb-NO"/>
              <a:t>Manufacturing</a:t>
            </a:r>
          </a:p>
          <a:p>
            <a:pPr eaLnBrk="1" hangingPunct="1"/>
            <a:r>
              <a:rPr lang="nb-NO"/>
              <a:t>Services</a:t>
            </a:r>
          </a:p>
        </p:txBody>
      </p:sp>
    </p:spTree>
    <p:extLst>
      <p:ext uri="{BB962C8B-B14F-4D97-AF65-F5344CB8AC3E}">
        <p14:creationId xmlns:p14="http://schemas.microsoft.com/office/powerpoint/2010/main" val="27642128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nb-NO">
                <a:latin typeface="Verdana" charset="0"/>
              </a:rPr>
              <a:t>Maroto and Rubalcaba (2008)</a:t>
            </a:r>
          </a:p>
        </p:txBody>
      </p:sp>
      <p:sp>
        <p:nvSpPr>
          <p:cNvPr id="29699" name="Content Placeholder 2"/>
          <p:cNvSpPr>
            <a:spLocks noGrp="1"/>
          </p:cNvSpPr>
          <p:nvPr>
            <p:ph idx="1"/>
          </p:nvPr>
        </p:nvSpPr>
        <p:spPr>
          <a:xfrm>
            <a:off x="539750" y="1844675"/>
            <a:ext cx="5327650" cy="4679950"/>
          </a:xfrm>
        </p:spPr>
        <p:txBody>
          <a:bodyPr>
            <a:normAutofit/>
          </a:bodyPr>
          <a:lstStyle/>
          <a:p>
            <a:r>
              <a:rPr lang="nb-NO" sz="1400" dirty="0" err="1">
                <a:latin typeface="Verdana" charset="0"/>
              </a:rPr>
              <a:t>Baumol</a:t>
            </a:r>
            <a:r>
              <a:rPr lang="nb-NO" sz="1400" dirty="0">
                <a:latin typeface="Verdana" charset="0"/>
              </a:rPr>
              <a:t>: In </a:t>
            </a:r>
            <a:r>
              <a:rPr lang="nb-NO" sz="1400" dirty="0" err="1">
                <a:latin typeface="Verdana" charset="0"/>
              </a:rPr>
              <a:t>some</a:t>
            </a:r>
            <a:r>
              <a:rPr lang="nb-NO" sz="1400" dirty="0">
                <a:latin typeface="Verdana" charset="0"/>
              </a:rPr>
              <a:t> </a:t>
            </a:r>
            <a:r>
              <a:rPr lang="nb-NO" sz="1400" dirty="0" err="1">
                <a:latin typeface="Verdana" charset="0"/>
              </a:rPr>
              <a:t>sectors</a:t>
            </a:r>
            <a:r>
              <a:rPr lang="nb-NO" sz="1400" dirty="0">
                <a:latin typeface="Verdana" charset="0"/>
              </a:rPr>
              <a:t> </a:t>
            </a:r>
            <a:r>
              <a:rPr lang="nb-NO" sz="1400" dirty="0" err="1">
                <a:latin typeface="Verdana" charset="0"/>
              </a:rPr>
              <a:t>work</a:t>
            </a:r>
            <a:r>
              <a:rPr lang="nb-NO" sz="1400" dirty="0">
                <a:latin typeface="Verdana" charset="0"/>
              </a:rPr>
              <a:t> is </a:t>
            </a:r>
            <a:r>
              <a:rPr lang="nb-NO" sz="1400" dirty="0" err="1">
                <a:latin typeface="Verdana" charset="0"/>
              </a:rPr>
              <a:t>the</a:t>
            </a:r>
            <a:r>
              <a:rPr lang="nb-NO" sz="1400" dirty="0">
                <a:latin typeface="Verdana" charset="0"/>
              </a:rPr>
              <a:t> </a:t>
            </a:r>
            <a:r>
              <a:rPr lang="nb-NO" sz="1400" dirty="0" err="1">
                <a:latin typeface="Verdana" charset="0"/>
              </a:rPr>
              <a:t>ends</a:t>
            </a:r>
            <a:r>
              <a:rPr lang="nb-NO" sz="1400" dirty="0">
                <a:latin typeface="Verdana" charset="0"/>
              </a:rPr>
              <a:t> (</a:t>
            </a:r>
            <a:r>
              <a:rPr lang="nb-NO" sz="1400" dirty="0" err="1">
                <a:latin typeface="Verdana" charset="0"/>
              </a:rPr>
              <a:t>required</a:t>
            </a:r>
            <a:r>
              <a:rPr lang="nb-NO" sz="1400" dirty="0">
                <a:latin typeface="Verdana" charset="0"/>
              </a:rPr>
              <a:t> in </a:t>
            </a:r>
            <a:r>
              <a:rPr lang="nb-NO" sz="1400" dirty="0" err="1">
                <a:latin typeface="Verdana" charset="0"/>
              </a:rPr>
              <a:t>the</a:t>
            </a:r>
            <a:r>
              <a:rPr lang="nb-NO" sz="1400" dirty="0">
                <a:latin typeface="Verdana" charset="0"/>
              </a:rPr>
              <a:t> </a:t>
            </a:r>
            <a:r>
              <a:rPr lang="nb-NO" sz="1400" dirty="0" err="1">
                <a:latin typeface="Verdana" charset="0"/>
              </a:rPr>
              <a:t>offering</a:t>
            </a:r>
            <a:r>
              <a:rPr lang="nb-NO" sz="1400" dirty="0">
                <a:latin typeface="Verdana" charset="0"/>
              </a:rPr>
              <a:t> not to </a:t>
            </a:r>
            <a:r>
              <a:rPr lang="nb-NO" sz="1400" dirty="0" err="1">
                <a:latin typeface="Verdana" charset="0"/>
              </a:rPr>
              <a:t>produce</a:t>
            </a:r>
            <a:r>
              <a:rPr lang="nb-NO" sz="1400" dirty="0">
                <a:latin typeface="Verdana" charset="0"/>
              </a:rPr>
              <a:t> </a:t>
            </a:r>
            <a:r>
              <a:rPr lang="nb-NO" sz="1400" dirty="0" err="1">
                <a:latin typeface="Verdana" charset="0"/>
              </a:rPr>
              <a:t>the</a:t>
            </a:r>
            <a:r>
              <a:rPr lang="nb-NO" sz="1400" dirty="0">
                <a:latin typeface="Verdana" charset="0"/>
              </a:rPr>
              <a:t> </a:t>
            </a:r>
            <a:r>
              <a:rPr lang="nb-NO" sz="1400" dirty="0" err="1">
                <a:latin typeface="Verdana" charset="0"/>
              </a:rPr>
              <a:t>offering</a:t>
            </a:r>
            <a:r>
              <a:rPr lang="nb-NO" sz="1400" dirty="0">
                <a:latin typeface="Verdana" charset="0"/>
              </a:rPr>
              <a:t>), and </a:t>
            </a:r>
            <a:r>
              <a:rPr lang="nb-NO" sz="1400" dirty="0" err="1">
                <a:latin typeface="Verdana" charset="0"/>
              </a:rPr>
              <a:t>demand</a:t>
            </a:r>
            <a:r>
              <a:rPr lang="nb-NO" sz="1400" dirty="0">
                <a:latin typeface="Verdana" charset="0"/>
              </a:rPr>
              <a:t> in </a:t>
            </a:r>
            <a:r>
              <a:rPr lang="nb-NO" sz="1400" dirty="0" err="1">
                <a:latin typeface="Verdana" charset="0"/>
              </a:rPr>
              <a:t>many</a:t>
            </a:r>
            <a:r>
              <a:rPr lang="nb-NO" sz="1400" dirty="0">
                <a:latin typeface="Verdana" charset="0"/>
              </a:rPr>
              <a:t> </a:t>
            </a:r>
            <a:r>
              <a:rPr lang="nb-NO" sz="1400" dirty="0" err="1">
                <a:latin typeface="Verdana" charset="0"/>
              </a:rPr>
              <a:t>such</a:t>
            </a:r>
            <a:r>
              <a:rPr lang="nb-NO" sz="1400" dirty="0">
                <a:latin typeface="Verdana" charset="0"/>
              </a:rPr>
              <a:t> </a:t>
            </a:r>
            <a:r>
              <a:rPr lang="nb-NO" sz="1400" dirty="0" err="1">
                <a:latin typeface="Verdana" charset="0"/>
              </a:rPr>
              <a:t>sectors</a:t>
            </a:r>
            <a:r>
              <a:rPr lang="nb-NO" sz="1400" dirty="0">
                <a:latin typeface="Verdana" charset="0"/>
              </a:rPr>
              <a:t> is less </a:t>
            </a:r>
            <a:r>
              <a:rPr lang="nb-NO" sz="1400" dirty="0" err="1">
                <a:latin typeface="Verdana" charset="0"/>
              </a:rPr>
              <a:t>affected</a:t>
            </a:r>
            <a:r>
              <a:rPr lang="nb-NO" sz="1400" dirty="0">
                <a:latin typeface="Verdana" charset="0"/>
              </a:rPr>
              <a:t> by </a:t>
            </a:r>
            <a:r>
              <a:rPr lang="nb-NO" sz="1400" dirty="0" err="1">
                <a:latin typeface="Verdana" charset="0"/>
              </a:rPr>
              <a:t>prices</a:t>
            </a:r>
            <a:r>
              <a:rPr lang="nb-NO" sz="1400" dirty="0">
                <a:latin typeface="Verdana" charset="0"/>
              </a:rPr>
              <a:t> – </a:t>
            </a:r>
            <a:r>
              <a:rPr lang="nb-NO" sz="1400" dirty="0" err="1">
                <a:latin typeface="Verdana" charset="0"/>
              </a:rPr>
              <a:t>increasing</a:t>
            </a:r>
            <a:r>
              <a:rPr lang="nb-NO" sz="1400" dirty="0">
                <a:latin typeface="Verdana" charset="0"/>
              </a:rPr>
              <a:t> </a:t>
            </a:r>
            <a:r>
              <a:rPr lang="nb-NO" sz="1400" dirty="0" err="1">
                <a:latin typeface="Verdana" charset="0"/>
              </a:rPr>
              <a:t>labour</a:t>
            </a:r>
            <a:r>
              <a:rPr lang="nb-NO" sz="1400" dirty="0">
                <a:latin typeface="Verdana" charset="0"/>
              </a:rPr>
              <a:t> and </a:t>
            </a:r>
            <a:r>
              <a:rPr lang="nb-NO" sz="1400" dirty="0" err="1">
                <a:latin typeface="Verdana" charset="0"/>
              </a:rPr>
              <a:t>low</a:t>
            </a:r>
            <a:r>
              <a:rPr lang="nb-NO" sz="1400" dirty="0">
                <a:latin typeface="Verdana" charset="0"/>
              </a:rPr>
              <a:t> </a:t>
            </a:r>
            <a:r>
              <a:rPr lang="nb-NO" sz="1400" dirty="0" err="1">
                <a:latin typeface="Verdana" charset="0"/>
              </a:rPr>
              <a:t>productivity</a:t>
            </a:r>
            <a:r>
              <a:rPr lang="nb-NO" sz="1400" dirty="0">
                <a:latin typeface="Verdana" charset="0"/>
              </a:rPr>
              <a:t> </a:t>
            </a:r>
            <a:r>
              <a:rPr lang="nb-NO" sz="1400" dirty="0" err="1">
                <a:latin typeface="Verdana" charset="0"/>
              </a:rPr>
              <a:t>growth</a:t>
            </a:r>
            <a:endParaRPr lang="nb-NO" sz="1400" dirty="0">
              <a:latin typeface="Verdana" charset="0"/>
            </a:endParaRPr>
          </a:p>
          <a:p>
            <a:r>
              <a:rPr lang="nb-NO" sz="1400" dirty="0">
                <a:latin typeface="Verdana" charset="0"/>
              </a:rPr>
              <a:t>Productivity </a:t>
            </a:r>
            <a:r>
              <a:rPr lang="nb-NO" sz="1400" dirty="0" err="1">
                <a:latin typeface="Verdana" charset="0"/>
              </a:rPr>
              <a:t>paradox</a:t>
            </a:r>
            <a:r>
              <a:rPr lang="nb-NO" sz="1400" dirty="0">
                <a:latin typeface="Verdana" charset="0"/>
              </a:rPr>
              <a:t>: </a:t>
            </a:r>
            <a:r>
              <a:rPr lang="nb-NO" sz="1400" dirty="0" err="1">
                <a:latin typeface="Verdana" charset="0"/>
              </a:rPr>
              <a:t>Low</a:t>
            </a:r>
            <a:r>
              <a:rPr lang="nb-NO" sz="1400" dirty="0">
                <a:latin typeface="Verdana" charset="0"/>
              </a:rPr>
              <a:t> </a:t>
            </a:r>
            <a:r>
              <a:rPr lang="nb-NO" sz="1400" dirty="0" err="1">
                <a:latin typeface="Verdana" charset="0"/>
              </a:rPr>
              <a:t>productivity</a:t>
            </a:r>
            <a:r>
              <a:rPr lang="nb-NO" sz="1400" dirty="0">
                <a:latin typeface="Verdana" charset="0"/>
              </a:rPr>
              <a:t> </a:t>
            </a:r>
            <a:r>
              <a:rPr lang="nb-NO" sz="1400" dirty="0" err="1">
                <a:latin typeface="Verdana" charset="0"/>
              </a:rPr>
              <a:t>growth</a:t>
            </a:r>
            <a:r>
              <a:rPr lang="nb-NO" sz="1400" dirty="0">
                <a:latin typeface="Verdana" charset="0"/>
              </a:rPr>
              <a:t> </a:t>
            </a:r>
            <a:r>
              <a:rPr lang="nb-NO" sz="1400" dirty="0" err="1">
                <a:latin typeface="Verdana" charset="0"/>
              </a:rPr>
              <a:t>despite</a:t>
            </a:r>
            <a:r>
              <a:rPr lang="nb-NO" sz="1400" dirty="0">
                <a:latin typeface="Verdana" charset="0"/>
              </a:rPr>
              <a:t> </a:t>
            </a:r>
            <a:r>
              <a:rPr lang="nb-NO" sz="1400" dirty="0" err="1">
                <a:latin typeface="Verdana" charset="0"/>
              </a:rPr>
              <a:t>investments</a:t>
            </a:r>
            <a:r>
              <a:rPr lang="nb-NO" sz="1400" dirty="0">
                <a:latin typeface="Verdana" charset="0"/>
              </a:rPr>
              <a:t> in </a:t>
            </a:r>
            <a:r>
              <a:rPr lang="nb-NO" sz="1400" dirty="0" err="1">
                <a:latin typeface="Verdana" charset="0"/>
              </a:rPr>
              <a:t>technology</a:t>
            </a:r>
            <a:r>
              <a:rPr lang="nb-NO" sz="1400" dirty="0">
                <a:latin typeface="Verdana" charset="0"/>
              </a:rPr>
              <a:t> </a:t>
            </a:r>
          </a:p>
          <a:p>
            <a:endParaRPr lang="nb-NO" sz="1400" dirty="0">
              <a:latin typeface="Verdana" charset="0"/>
            </a:endParaRPr>
          </a:p>
          <a:p>
            <a:r>
              <a:rPr lang="nb-NO" sz="1400" dirty="0">
                <a:latin typeface="Verdana" charset="0"/>
              </a:rPr>
              <a:t>Large </a:t>
            </a:r>
            <a:r>
              <a:rPr lang="nb-NO" sz="1400" dirty="0" err="1">
                <a:latin typeface="Verdana" charset="0"/>
              </a:rPr>
              <a:t>differences</a:t>
            </a:r>
            <a:r>
              <a:rPr lang="nb-NO" sz="1400" dirty="0">
                <a:latin typeface="Verdana" charset="0"/>
              </a:rPr>
              <a:t> </a:t>
            </a:r>
            <a:r>
              <a:rPr lang="nb-NO" sz="1400" dirty="0" err="1">
                <a:latin typeface="Verdana" charset="0"/>
              </a:rPr>
              <a:t>between</a:t>
            </a:r>
            <a:r>
              <a:rPr lang="nb-NO" sz="1400" dirty="0">
                <a:latin typeface="Verdana" charset="0"/>
              </a:rPr>
              <a:t> services, </a:t>
            </a:r>
            <a:r>
              <a:rPr lang="nb-NO" sz="1400" dirty="0" err="1">
                <a:latin typeface="Verdana" charset="0"/>
              </a:rPr>
              <a:t>some</a:t>
            </a:r>
            <a:r>
              <a:rPr lang="nb-NO" sz="1400" dirty="0">
                <a:latin typeface="Verdana" charset="0"/>
              </a:rPr>
              <a:t> </a:t>
            </a:r>
            <a:r>
              <a:rPr lang="nb-NO" sz="1400" dirty="0" err="1">
                <a:latin typeface="Verdana" charset="0"/>
              </a:rPr>
              <a:t>contribute</a:t>
            </a:r>
            <a:r>
              <a:rPr lang="nb-NO" sz="1400" dirty="0">
                <a:latin typeface="Verdana" charset="0"/>
              </a:rPr>
              <a:t> </a:t>
            </a:r>
            <a:r>
              <a:rPr lang="nb-NO" sz="1400" dirty="0" err="1">
                <a:latin typeface="Verdana" charset="0"/>
              </a:rPr>
              <a:t>negatively</a:t>
            </a:r>
            <a:r>
              <a:rPr lang="nb-NO" sz="1400" dirty="0">
                <a:latin typeface="Verdana" charset="0"/>
              </a:rPr>
              <a:t> (e.g. </a:t>
            </a:r>
            <a:r>
              <a:rPr lang="nb-NO" sz="1400" dirty="0" err="1">
                <a:latin typeface="Verdana" charset="0"/>
              </a:rPr>
              <a:t>hotels</a:t>
            </a:r>
            <a:r>
              <a:rPr lang="nb-NO" sz="1400" dirty="0">
                <a:latin typeface="Verdana" charset="0"/>
              </a:rPr>
              <a:t>, personal services, business services… </a:t>
            </a:r>
            <a:r>
              <a:rPr lang="nb-NO" sz="1400" dirty="0" err="1">
                <a:latin typeface="Verdana" charset="0"/>
              </a:rPr>
              <a:t>ends</a:t>
            </a:r>
            <a:r>
              <a:rPr lang="nb-NO" sz="1400" dirty="0">
                <a:latin typeface="Verdana" charset="0"/>
              </a:rPr>
              <a:t> and </a:t>
            </a:r>
            <a:r>
              <a:rPr lang="nb-NO" sz="1400" dirty="0" err="1">
                <a:latin typeface="Verdana" charset="0"/>
              </a:rPr>
              <a:t>low</a:t>
            </a:r>
            <a:r>
              <a:rPr lang="nb-NO" sz="1400" dirty="0">
                <a:latin typeface="Verdana" charset="0"/>
              </a:rPr>
              <a:t> </a:t>
            </a:r>
            <a:r>
              <a:rPr lang="nb-NO" sz="1400" dirty="0" err="1">
                <a:latin typeface="Verdana" charset="0"/>
              </a:rPr>
              <a:t>technology</a:t>
            </a:r>
            <a:r>
              <a:rPr lang="nb-NO" sz="1400" dirty="0">
                <a:latin typeface="Verdana" charset="0"/>
              </a:rPr>
              <a:t>…) to </a:t>
            </a:r>
            <a:r>
              <a:rPr lang="nb-NO" sz="1400" dirty="0" err="1">
                <a:latin typeface="Verdana" charset="0"/>
              </a:rPr>
              <a:t>productivity</a:t>
            </a:r>
            <a:r>
              <a:rPr lang="nb-NO" sz="1400" dirty="0">
                <a:latin typeface="Verdana" charset="0"/>
              </a:rPr>
              <a:t> </a:t>
            </a:r>
            <a:r>
              <a:rPr lang="nb-NO" sz="1400" dirty="0" err="1">
                <a:latin typeface="Verdana" charset="0"/>
              </a:rPr>
              <a:t>growth</a:t>
            </a:r>
            <a:r>
              <a:rPr lang="nb-NO" sz="1400" dirty="0">
                <a:latin typeface="Verdana" charset="0"/>
              </a:rPr>
              <a:t>, </a:t>
            </a:r>
            <a:r>
              <a:rPr lang="nb-NO" sz="1400" dirty="0" err="1">
                <a:latin typeface="Verdana" charset="0"/>
              </a:rPr>
              <a:t>some</a:t>
            </a:r>
            <a:r>
              <a:rPr lang="nb-NO" sz="1400" dirty="0">
                <a:latin typeface="Verdana" charset="0"/>
              </a:rPr>
              <a:t> </a:t>
            </a:r>
            <a:r>
              <a:rPr lang="nb-NO" sz="1400" dirty="0" err="1">
                <a:latin typeface="Verdana" charset="0"/>
              </a:rPr>
              <a:t>positively</a:t>
            </a:r>
            <a:r>
              <a:rPr lang="nb-NO" sz="1400" dirty="0">
                <a:latin typeface="Verdana" charset="0"/>
              </a:rPr>
              <a:t> (</a:t>
            </a:r>
            <a:r>
              <a:rPr lang="nb-NO" sz="1400" dirty="0" err="1">
                <a:latin typeface="Verdana" charset="0"/>
              </a:rPr>
              <a:t>communications</a:t>
            </a:r>
            <a:r>
              <a:rPr lang="nb-NO" sz="1400" dirty="0">
                <a:latin typeface="Verdana" charset="0"/>
              </a:rPr>
              <a:t>, </a:t>
            </a:r>
            <a:r>
              <a:rPr lang="nb-NO" sz="1400" dirty="0" err="1">
                <a:latin typeface="Verdana" charset="0"/>
              </a:rPr>
              <a:t>financial</a:t>
            </a:r>
            <a:r>
              <a:rPr lang="nb-NO" sz="1400" dirty="0">
                <a:latin typeface="Verdana" charset="0"/>
              </a:rPr>
              <a:t>, </a:t>
            </a:r>
            <a:r>
              <a:rPr lang="nb-NO" sz="1400" dirty="0" err="1">
                <a:latin typeface="Verdana" charset="0"/>
              </a:rPr>
              <a:t>public</a:t>
            </a:r>
            <a:r>
              <a:rPr lang="nb-NO" sz="1400" dirty="0">
                <a:latin typeface="Verdana" charset="0"/>
              </a:rPr>
              <a:t> … </a:t>
            </a:r>
            <a:r>
              <a:rPr lang="nb-NO" sz="1400" dirty="0" err="1">
                <a:latin typeface="Verdana" charset="0"/>
              </a:rPr>
              <a:t>means</a:t>
            </a:r>
            <a:r>
              <a:rPr lang="nb-NO" sz="1400" dirty="0">
                <a:latin typeface="Verdana" charset="0"/>
              </a:rPr>
              <a:t> and </a:t>
            </a:r>
            <a:r>
              <a:rPr lang="nb-NO" sz="1400" dirty="0" err="1">
                <a:latin typeface="Verdana" charset="0"/>
              </a:rPr>
              <a:t>high</a:t>
            </a:r>
            <a:r>
              <a:rPr lang="nb-NO" sz="1400" dirty="0">
                <a:latin typeface="Verdana" charset="0"/>
              </a:rPr>
              <a:t> </a:t>
            </a:r>
            <a:r>
              <a:rPr lang="nb-NO" sz="1400" dirty="0" err="1">
                <a:latin typeface="Verdana" charset="0"/>
              </a:rPr>
              <a:t>technology</a:t>
            </a:r>
            <a:r>
              <a:rPr lang="nb-NO" sz="1400" dirty="0">
                <a:latin typeface="Verdana" charset="0"/>
              </a:rPr>
              <a:t>….)</a:t>
            </a:r>
          </a:p>
          <a:p>
            <a:r>
              <a:rPr lang="nb-NO" sz="1400" dirty="0">
                <a:latin typeface="Verdana" charset="0"/>
              </a:rPr>
              <a:t>Large cross </a:t>
            </a:r>
            <a:r>
              <a:rPr lang="nb-NO" sz="1400" dirty="0" err="1">
                <a:latin typeface="Verdana" charset="0"/>
              </a:rPr>
              <a:t>sectoral</a:t>
            </a:r>
            <a:r>
              <a:rPr lang="nb-NO" sz="1400" dirty="0">
                <a:latin typeface="Verdana" charset="0"/>
              </a:rPr>
              <a:t> </a:t>
            </a:r>
            <a:r>
              <a:rPr lang="nb-NO" sz="1400" dirty="0" err="1">
                <a:latin typeface="Verdana" charset="0"/>
              </a:rPr>
              <a:t>productivity</a:t>
            </a:r>
            <a:r>
              <a:rPr lang="nb-NO" sz="1400" dirty="0">
                <a:latin typeface="Verdana" charset="0"/>
              </a:rPr>
              <a:t> </a:t>
            </a:r>
            <a:r>
              <a:rPr lang="nb-NO" sz="1400" dirty="0" err="1">
                <a:latin typeface="Verdana" charset="0"/>
              </a:rPr>
              <a:t>effecs</a:t>
            </a:r>
            <a:r>
              <a:rPr lang="nb-NO" sz="1400" dirty="0">
                <a:latin typeface="Verdana" charset="0"/>
              </a:rPr>
              <a:t> </a:t>
            </a:r>
            <a:r>
              <a:rPr lang="nb-NO" sz="1400" dirty="0" err="1">
                <a:latin typeface="Verdana" charset="0"/>
              </a:rPr>
              <a:t>of</a:t>
            </a:r>
            <a:r>
              <a:rPr lang="nb-NO" sz="1400" dirty="0">
                <a:latin typeface="Verdana" charset="0"/>
              </a:rPr>
              <a:t> services (e.g. </a:t>
            </a:r>
            <a:r>
              <a:rPr lang="nb-NO" sz="1400" dirty="0" err="1">
                <a:latin typeface="Verdana" charset="0"/>
              </a:rPr>
              <a:t>outsourcing</a:t>
            </a:r>
            <a:r>
              <a:rPr lang="nb-NO" sz="1400" dirty="0">
                <a:latin typeface="Verdana" charset="0"/>
              </a:rPr>
              <a:t>, business services)</a:t>
            </a:r>
          </a:p>
          <a:p>
            <a:endParaRPr lang="nb-NO" sz="1400" dirty="0">
              <a:latin typeface="Verdana" charset="0"/>
            </a:endParaRPr>
          </a:p>
          <a:p>
            <a:endParaRPr lang="nb-NO" sz="1400" dirty="0">
              <a:latin typeface="Verdana" charset="0"/>
            </a:endParaRPr>
          </a:p>
        </p:txBody>
      </p:sp>
      <p:sp>
        <p:nvSpPr>
          <p:cNvPr id="4" name="Slide Number Placeholder 3"/>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4DF24863-6ADC-3C4F-A914-2247FAFF6443}" type="slidenum">
              <a:rPr lang="nb-NO" sz="900">
                <a:solidFill>
                  <a:srgbClr val="9E9FA3"/>
                </a:solidFill>
                <a:latin typeface="Verdana" charset="0"/>
              </a:rPr>
              <a:pPr eaLnBrk="1" hangingPunct="1"/>
              <a:t>17</a:t>
            </a:fld>
            <a:endParaRPr lang="nb-NO" sz="900">
              <a:solidFill>
                <a:srgbClr val="9E9FA3"/>
              </a:solidFill>
              <a:latin typeface="Verdana" charset="0"/>
            </a:endParaRPr>
          </a:p>
        </p:txBody>
      </p:sp>
      <p:pic>
        <p:nvPicPr>
          <p:cNvPr id="297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916832"/>
            <a:ext cx="312102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8634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539750" y="850900"/>
            <a:ext cx="8135938" cy="577850"/>
          </a:xfrm>
        </p:spPr>
        <p:txBody>
          <a:bodyPr/>
          <a:lstStyle/>
          <a:p>
            <a:r>
              <a:rPr lang="nb-NO">
                <a:latin typeface="Verdana" charset="0"/>
              </a:rPr>
              <a:t>Industries differ…..</a:t>
            </a: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1D5D1B88-0919-3B46-92A7-77B11B03DEE0}" type="slidenum">
              <a:rPr lang="nb-NO" sz="900">
                <a:solidFill>
                  <a:srgbClr val="9E9FA3"/>
                </a:solidFill>
                <a:latin typeface="Verdana" charset="0"/>
              </a:rPr>
              <a:pPr eaLnBrk="1" hangingPunct="1"/>
              <a:t>18</a:t>
            </a:fld>
            <a:endParaRPr lang="nb-NO" sz="900">
              <a:solidFill>
                <a:srgbClr val="9E9FA3"/>
              </a:solidFill>
              <a:latin typeface="Verdana" charset="0"/>
            </a:endParaRPr>
          </a:p>
        </p:txBody>
      </p:sp>
      <p:graphicFrame>
        <p:nvGraphicFramePr>
          <p:cNvPr id="8" name="Chart 7"/>
          <p:cNvGraphicFramePr/>
          <p:nvPr/>
        </p:nvGraphicFramePr>
        <p:xfrm>
          <a:off x="827584" y="2132856"/>
          <a:ext cx="6715172" cy="392909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1619250" y="5949950"/>
            <a:ext cx="3563938" cy="254000"/>
          </a:xfrm>
          <a:prstGeom prst="rect">
            <a:avLst/>
          </a:prstGeom>
          <a:noFill/>
        </p:spPr>
        <p:txBody>
          <a:bodyPr wrap="none">
            <a:spAutoFit/>
          </a:bodyPr>
          <a:lstStyle/>
          <a:p>
            <a:pPr>
              <a:defRPr/>
            </a:pPr>
            <a:r>
              <a:rPr lang="nb-NO" sz="1050" dirty="0" err="1">
                <a:latin typeface="+mj-lt"/>
                <a:ea typeface="+mn-ea"/>
                <a:cs typeface="+mn-cs"/>
              </a:rPr>
              <a:t>Accumulated</a:t>
            </a:r>
            <a:r>
              <a:rPr lang="nb-NO" sz="1050" dirty="0">
                <a:latin typeface="+mj-lt"/>
                <a:ea typeface="+mn-ea"/>
                <a:cs typeface="+mn-cs"/>
              </a:rPr>
              <a:t> </a:t>
            </a:r>
            <a:r>
              <a:rPr lang="nb-NO" sz="1050" dirty="0" err="1">
                <a:latin typeface="+mj-lt"/>
                <a:ea typeface="+mn-ea"/>
                <a:cs typeface="+mn-cs"/>
              </a:rPr>
              <a:t>change</a:t>
            </a:r>
            <a:r>
              <a:rPr lang="nb-NO" sz="1050" dirty="0">
                <a:latin typeface="+mj-lt"/>
                <a:ea typeface="+mn-ea"/>
                <a:cs typeface="+mn-cs"/>
              </a:rPr>
              <a:t> in GDP pr. </a:t>
            </a:r>
            <a:r>
              <a:rPr lang="nb-NO" sz="1050" dirty="0" err="1">
                <a:latin typeface="+mj-lt"/>
                <a:ea typeface="+mn-ea"/>
                <a:cs typeface="+mn-cs"/>
              </a:rPr>
              <a:t>hour</a:t>
            </a:r>
            <a:r>
              <a:rPr lang="nb-NO" sz="1050" dirty="0">
                <a:latin typeface="+mj-lt"/>
                <a:ea typeface="+mn-ea"/>
                <a:cs typeface="+mn-cs"/>
              </a:rPr>
              <a:t> (1970=100)</a:t>
            </a:r>
          </a:p>
        </p:txBody>
      </p:sp>
      <p:sp>
        <p:nvSpPr>
          <p:cNvPr id="30726" name="TextBox 9"/>
          <p:cNvSpPr txBox="1">
            <a:spLocks noChangeArrowheads="1"/>
          </p:cNvSpPr>
          <p:nvPr/>
        </p:nvSpPr>
        <p:spPr bwMode="auto">
          <a:xfrm>
            <a:off x="7667625" y="3500438"/>
            <a:ext cx="1425575"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r>
              <a:rPr lang="nb-NO" sz="1100">
                <a:latin typeface="Verdana" charset="0"/>
              </a:rPr>
              <a:t>Retail trade</a:t>
            </a:r>
          </a:p>
          <a:p>
            <a:pPr eaLnBrk="1" hangingPunct="1"/>
            <a:r>
              <a:rPr lang="nb-NO" sz="1100">
                <a:latin typeface="Verdana" charset="0"/>
              </a:rPr>
              <a:t>Post and telecom</a:t>
            </a:r>
          </a:p>
          <a:p>
            <a:pPr eaLnBrk="1" hangingPunct="1"/>
            <a:r>
              <a:rPr lang="nb-NO" sz="1100">
                <a:latin typeface="Verdana" charset="0"/>
              </a:rPr>
              <a:t>Financial services</a:t>
            </a:r>
          </a:p>
          <a:p>
            <a:pPr eaLnBrk="1" hangingPunct="1"/>
            <a:r>
              <a:rPr lang="nb-NO" sz="1100">
                <a:latin typeface="Verdana" charset="0"/>
              </a:rPr>
              <a:t>KIBS</a:t>
            </a:r>
          </a:p>
          <a:p>
            <a:pPr eaLnBrk="1" hangingPunct="1"/>
            <a:r>
              <a:rPr lang="nb-NO" sz="1100">
                <a:latin typeface="Verdana" charset="0"/>
              </a:rPr>
              <a:t>Manufacturing</a:t>
            </a:r>
          </a:p>
        </p:txBody>
      </p:sp>
    </p:spTree>
    <p:extLst>
      <p:ext uri="{BB962C8B-B14F-4D97-AF65-F5344CB8AC3E}">
        <p14:creationId xmlns:p14="http://schemas.microsoft.com/office/powerpoint/2010/main" val="194103001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500063" y="928688"/>
            <a:ext cx="8389937" cy="720725"/>
          </a:xfrm>
        </p:spPr>
        <p:txBody>
          <a:bodyPr/>
          <a:lstStyle/>
          <a:p>
            <a:r>
              <a:rPr lang="nb-NO">
                <a:latin typeface="Verdana" charset="0"/>
              </a:rPr>
              <a:t>Innovation costs …</a:t>
            </a: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40CEC895-1798-F846-8558-F562AF57AEC5}" type="slidenum">
              <a:rPr lang="nb-NO" sz="900">
                <a:solidFill>
                  <a:srgbClr val="9E9FA3"/>
                </a:solidFill>
                <a:latin typeface="Verdana" charset="0"/>
              </a:rPr>
              <a:pPr eaLnBrk="1" hangingPunct="1"/>
              <a:t>19</a:t>
            </a:fld>
            <a:endParaRPr lang="nb-NO" sz="900">
              <a:solidFill>
                <a:srgbClr val="9E9FA3"/>
              </a:solidFill>
              <a:latin typeface="Verdana" charset="0"/>
            </a:endParaRPr>
          </a:p>
        </p:txBody>
      </p:sp>
      <p:sp>
        <p:nvSpPr>
          <p:cNvPr id="9" name="TextBox 8"/>
          <p:cNvSpPr txBox="1"/>
          <p:nvPr/>
        </p:nvSpPr>
        <p:spPr>
          <a:xfrm>
            <a:off x="7929563" y="6500813"/>
            <a:ext cx="862012" cy="230187"/>
          </a:xfrm>
          <a:prstGeom prst="rect">
            <a:avLst/>
          </a:prstGeom>
          <a:noFill/>
        </p:spPr>
        <p:txBody>
          <a:bodyPr wrap="none">
            <a:spAutoFit/>
          </a:bodyPr>
          <a:lstStyle/>
          <a:p>
            <a:pPr>
              <a:defRPr/>
            </a:pPr>
            <a:r>
              <a:rPr lang="nb-NO" sz="900" dirty="0" err="1">
                <a:latin typeface="+mj-lt"/>
                <a:ea typeface="+mn-ea"/>
                <a:cs typeface="+mn-cs"/>
              </a:rPr>
              <a:t>Source</a:t>
            </a:r>
            <a:r>
              <a:rPr lang="nb-NO" sz="900" dirty="0">
                <a:latin typeface="+mj-lt"/>
                <a:ea typeface="+mn-ea"/>
                <a:cs typeface="+mn-cs"/>
              </a:rPr>
              <a:t> SSB</a:t>
            </a:r>
          </a:p>
        </p:txBody>
      </p:sp>
      <p:graphicFrame>
        <p:nvGraphicFramePr>
          <p:cNvPr id="10" name="Chart 9"/>
          <p:cNvGraphicFramePr/>
          <p:nvPr/>
        </p:nvGraphicFramePr>
        <p:xfrm>
          <a:off x="971600" y="2060848"/>
          <a:ext cx="6429420" cy="378621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a:off x="1187450" y="5805488"/>
            <a:ext cx="4746625" cy="254000"/>
          </a:xfrm>
          <a:prstGeom prst="rect">
            <a:avLst/>
          </a:prstGeom>
          <a:noFill/>
        </p:spPr>
        <p:txBody>
          <a:bodyPr wrap="none">
            <a:spAutoFit/>
          </a:bodyPr>
          <a:lstStyle/>
          <a:p>
            <a:pPr>
              <a:defRPr/>
            </a:pPr>
            <a:r>
              <a:rPr lang="nb-NO" sz="1050" dirty="0" err="1">
                <a:latin typeface="+mj-lt"/>
                <a:ea typeface="+mn-ea"/>
                <a:cs typeface="+mn-cs"/>
              </a:rPr>
              <a:t>Share</a:t>
            </a:r>
            <a:r>
              <a:rPr lang="nb-NO" sz="1050" dirty="0">
                <a:latin typeface="+mj-lt"/>
                <a:ea typeface="+mn-ea"/>
                <a:cs typeface="+mn-cs"/>
              </a:rPr>
              <a:t> </a:t>
            </a:r>
            <a:r>
              <a:rPr lang="nb-NO" sz="1050" dirty="0" err="1">
                <a:latin typeface="+mj-lt"/>
                <a:ea typeface="+mn-ea"/>
                <a:cs typeface="+mn-cs"/>
              </a:rPr>
              <a:t>of</a:t>
            </a:r>
            <a:r>
              <a:rPr lang="nb-NO" sz="1050" dirty="0">
                <a:latin typeface="+mj-lt"/>
                <a:ea typeface="+mn-ea"/>
                <a:cs typeface="+mn-cs"/>
              </a:rPr>
              <a:t> </a:t>
            </a:r>
            <a:r>
              <a:rPr lang="nb-NO" sz="1050" dirty="0" err="1">
                <a:latin typeface="+mj-lt"/>
                <a:ea typeface="+mn-ea"/>
                <a:cs typeface="+mn-cs"/>
              </a:rPr>
              <a:t>costs</a:t>
            </a:r>
            <a:r>
              <a:rPr lang="nb-NO" sz="1050" dirty="0">
                <a:latin typeface="+mj-lt"/>
                <a:ea typeface="+mn-ea"/>
                <a:cs typeface="+mn-cs"/>
              </a:rPr>
              <a:t> for and </a:t>
            </a:r>
            <a:r>
              <a:rPr lang="nb-NO" sz="1050" dirty="0" err="1">
                <a:latin typeface="+mj-lt"/>
                <a:ea typeface="+mn-ea"/>
                <a:cs typeface="+mn-cs"/>
              </a:rPr>
              <a:t>public</a:t>
            </a:r>
            <a:r>
              <a:rPr lang="nb-NO" sz="1050" dirty="0">
                <a:latin typeface="+mj-lt"/>
                <a:ea typeface="+mn-ea"/>
                <a:cs typeface="+mn-cs"/>
              </a:rPr>
              <a:t> </a:t>
            </a:r>
            <a:r>
              <a:rPr lang="nb-NO" sz="1050" dirty="0" err="1">
                <a:latin typeface="+mj-lt"/>
                <a:ea typeface="+mn-ea"/>
                <a:cs typeface="+mn-cs"/>
              </a:rPr>
              <a:t>funding</a:t>
            </a:r>
            <a:r>
              <a:rPr lang="nb-NO" sz="1050" dirty="0">
                <a:latin typeface="+mj-lt"/>
                <a:ea typeface="+mn-ea"/>
                <a:cs typeface="+mn-cs"/>
              </a:rPr>
              <a:t> </a:t>
            </a:r>
            <a:r>
              <a:rPr lang="nb-NO" sz="1050" dirty="0" err="1">
                <a:latin typeface="+mj-lt"/>
                <a:ea typeface="+mn-ea"/>
                <a:cs typeface="+mn-cs"/>
              </a:rPr>
              <a:t>of</a:t>
            </a:r>
            <a:r>
              <a:rPr lang="nb-NO" sz="1050" dirty="0">
                <a:latin typeface="+mj-lt"/>
                <a:ea typeface="+mn-ea"/>
                <a:cs typeface="+mn-cs"/>
              </a:rPr>
              <a:t> </a:t>
            </a:r>
            <a:r>
              <a:rPr lang="nb-NO" sz="1050" dirty="0" err="1">
                <a:latin typeface="+mj-lt"/>
                <a:ea typeface="+mn-ea"/>
                <a:cs typeface="+mn-cs"/>
              </a:rPr>
              <a:t>innovation</a:t>
            </a:r>
            <a:r>
              <a:rPr lang="nb-NO" sz="1050" dirty="0">
                <a:latin typeface="+mj-lt"/>
                <a:ea typeface="+mn-ea"/>
                <a:cs typeface="+mn-cs"/>
              </a:rPr>
              <a:t> (FoU/R&amp;D, RDI)</a:t>
            </a:r>
          </a:p>
        </p:txBody>
      </p:sp>
      <p:sp>
        <p:nvSpPr>
          <p:cNvPr id="32775" name="TextBox 9"/>
          <p:cNvSpPr txBox="1">
            <a:spLocks noChangeArrowheads="1"/>
          </p:cNvSpPr>
          <p:nvPr/>
        </p:nvSpPr>
        <p:spPr bwMode="auto">
          <a:xfrm>
            <a:off x="7419975" y="3500438"/>
            <a:ext cx="17240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r>
              <a:rPr lang="nb-NO" sz="1100">
                <a:latin typeface="Verdana" charset="0"/>
              </a:rPr>
              <a:t>Costs manufacturing</a:t>
            </a:r>
          </a:p>
          <a:p>
            <a:pPr eaLnBrk="1" hangingPunct="1"/>
            <a:r>
              <a:rPr lang="nb-NO" sz="1100">
                <a:latin typeface="Verdana" charset="0"/>
              </a:rPr>
              <a:t>Public funding (man.)</a:t>
            </a:r>
          </a:p>
          <a:p>
            <a:pPr eaLnBrk="1" hangingPunct="1"/>
            <a:r>
              <a:rPr lang="nb-NO" sz="1100">
                <a:latin typeface="Verdana" charset="0"/>
              </a:rPr>
              <a:t>Costs services</a:t>
            </a:r>
          </a:p>
          <a:p>
            <a:pPr eaLnBrk="1" hangingPunct="1"/>
            <a:r>
              <a:rPr lang="nb-NO" sz="1100">
                <a:latin typeface="Verdana" charset="0"/>
              </a:rPr>
              <a:t>Public funding (serv)</a:t>
            </a:r>
          </a:p>
        </p:txBody>
      </p:sp>
    </p:spTree>
    <p:extLst>
      <p:ext uri="{BB962C8B-B14F-4D97-AF65-F5344CB8AC3E}">
        <p14:creationId xmlns:p14="http://schemas.microsoft.com/office/powerpoint/2010/main" val="116302331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dirty="0" smtClean="0"/>
              <a:t>Content </a:t>
            </a:r>
            <a:r>
              <a:rPr lang="nb-NO" dirty="0" err="1" smtClean="0"/>
              <a:t>of</a:t>
            </a:r>
            <a:r>
              <a:rPr lang="nb-NO" dirty="0" smtClean="0"/>
              <a:t> my part</a:t>
            </a:r>
            <a:endParaRPr lang="nb-NO" dirty="0"/>
          </a:p>
        </p:txBody>
      </p:sp>
      <p:sp>
        <p:nvSpPr>
          <p:cNvPr id="6" name="Plassholder for innhold 5"/>
          <p:cNvSpPr>
            <a:spLocks noGrp="1"/>
          </p:cNvSpPr>
          <p:nvPr>
            <p:ph idx="1"/>
          </p:nvPr>
        </p:nvSpPr>
        <p:spPr/>
        <p:txBody>
          <a:bodyPr>
            <a:normAutofit lnSpcReduction="10000"/>
          </a:bodyPr>
          <a:lstStyle/>
          <a:p>
            <a:pPr marL="457200" indent="-457200">
              <a:buFont typeface="+mj-lt"/>
              <a:buAutoNum type="arabicPeriod"/>
            </a:pPr>
            <a:r>
              <a:rPr lang="nb-NO" dirty="0" smtClean="0"/>
              <a:t>General </a:t>
            </a:r>
            <a:r>
              <a:rPr lang="nb-NO" dirty="0" err="1" smtClean="0"/>
              <a:t>introduction</a:t>
            </a:r>
            <a:r>
              <a:rPr lang="nb-NO" dirty="0" smtClean="0"/>
              <a:t> to service </a:t>
            </a:r>
            <a:r>
              <a:rPr lang="nb-NO" dirty="0" err="1" smtClean="0"/>
              <a:t>innovation</a:t>
            </a:r>
            <a:r>
              <a:rPr lang="nb-NO" dirty="0" smtClean="0"/>
              <a:t> </a:t>
            </a:r>
            <a:r>
              <a:rPr lang="nb-NO" dirty="0" err="1" smtClean="0"/>
              <a:t>issues</a:t>
            </a:r>
            <a:endParaRPr lang="nb-NO" dirty="0" smtClean="0"/>
          </a:p>
          <a:p>
            <a:pPr marL="457200" indent="-457200">
              <a:buFont typeface="+mj-lt"/>
              <a:buAutoNum type="arabicPeriod"/>
            </a:pPr>
            <a:r>
              <a:rPr lang="nb-NO" dirty="0" smtClean="0"/>
              <a:t>Service </a:t>
            </a:r>
            <a:r>
              <a:rPr lang="nb-NO" dirty="0" err="1" smtClean="0"/>
              <a:t>innovation</a:t>
            </a:r>
            <a:r>
              <a:rPr lang="nb-NO" dirty="0" smtClean="0"/>
              <a:t> </a:t>
            </a:r>
            <a:r>
              <a:rPr lang="nb-NO" dirty="0" err="1" smtClean="0"/>
              <a:t>approaches</a:t>
            </a:r>
            <a:r>
              <a:rPr lang="nb-NO" dirty="0" smtClean="0"/>
              <a:t> and </a:t>
            </a:r>
            <a:r>
              <a:rPr lang="nb-NO" dirty="0" err="1" smtClean="0"/>
              <a:t>challenges</a:t>
            </a:r>
            <a:endParaRPr lang="nb-NO" dirty="0" smtClean="0"/>
          </a:p>
          <a:p>
            <a:pPr marL="457200" indent="-457200">
              <a:buFont typeface="+mj-lt"/>
              <a:buAutoNum type="arabicPeriod"/>
            </a:pPr>
            <a:r>
              <a:rPr lang="nb-NO" dirty="0" smtClean="0"/>
              <a:t>Service </a:t>
            </a:r>
            <a:r>
              <a:rPr lang="nb-NO" dirty="0" err="1" smtClean="0"/>
              <a:t>innovation</a:t>
            </a:r>
            <a:r>
              <a:rPr lang="nb-NO" dirty="0" smtClean="0"/>
              <a:t> as </a:t>
            </a:r>
            <a:r>
              <a:rPr lang="nb-NO" dirty="0" err="1" smtClean="0"/>
              <a:t>innovation</a:t>
            </a:r>
            <a:r>
              <a:rPr lang="nb-NO" dirty="0" smtClean="0"/>
              <a:t> in service </a:t>
            </a:r>
            <a:r>
              <a:rPr lang="nb-NO" dirty="0" err="1" smtClean="0"/>
              <a:t>industries</a:t>
            </a:r>
            <a:r>
              <a:rPr lang="nb-NO" dirty="0" smtClean="0"/>
              <a:t> and as </a:t>
            </a:r>
            <a:r>
              <a:rPr lang="nb-NO" dirty="0" err="1" smtClean="0"/>
              <a:t>servitization</a:t>
            </a:r>
            <a:endParaRPr lang="nb-NO" dirty="0" smtClean="0"/>
          </a:p>
          <a:p>
            <a:pPr marL="457200" indent="-457200">
              <a:buFont typeface="+mj-lt"/>
              <a:buAutoNum type="arabicPeriod"/>
            </a:pPr>
            <a:r>
              <a:rPr lang="nb-NO" dirty="0" smtClean="0"/>
              <a:t>Service </a:t>
            </a:r>
            <a:r>
              <a:rPr lang="nb-NO" dirty="0" err="1" smtClean="0"/>
              <a:t>innovation</a:t>
            </a:r>
            <a:r>
              <a:rPr lang="nb-NO" dirty="0" smtClean="0"/>
              <a:t> and </a:t>
            </a:r>
            <a:r>
              <a:rPr lang="nb-NO" dirty="0" err="1" smtClean="0"/>
              <a:t>innovation</a:t>
            </a:r>
            <a:r>
              <a:rPr lang="nb-NO" dirty="0" smtClean="0"/>
              <a:t> systems</a:t>
            </a:r>
          </a:p>
          <a:p>
            <a:pPr marL="457200" indent="-457200">
              <a:buFont typeface="+mj-lt"/>
              <a:buAutoNum type="arabicPeriod"/>
            </a:pPr>
            <a:r>
              <a:rPr lang="nb-NO" dirty="0" smtClean="0"/>
              <a:t>Service </a:t>
            </a:r>
            <a:r>
              <a:rPr lang="nb-NO" dirty="0" err="1" smtClean="0"/>
              <a:t>innovation</a:t>
            </a:r>
            <a:r>
              <a:rPr lang="nb-NO" dirty="0" smtClean="0"/>
              <a:t> management</a:t>
            </a:r>
          </a:p>
          <a:p>
            <a:pPr marL="457200" indent="-457200">
              <a:buFont typeface="+mj-lt"/>
              <a:buAutoNum type="arabicPeriod"/>
            </a:pPr>
            <a:r>
              <a:rPr lang="nb-NO" dirty="0" smtClean="0"/>
              <a:t>Open </a:t>
            </a:r>
            <a:r>
              <a:rPr lang="nb-NO" dirty="0" err="1" smtClean="0"/>
              <a:t>innovation</a:t>
            </a:r>
            <a:r>
              <a:rPr lang="nb-NO" dirty="0" smtClean="0"/>
              <a:t> in service(s)</a:t>
            </a:r>
          </a:p>
          <a:p>
            <a:pPr marL="457200" indent="-457200">
              <a:buFont typeface="+mj-lt"/>
              <a:buAutoNum type="arabicPeriod"/>
            </a:pPr>
            <a:r>
              <a:rPr lang="nb-NO" dirty="0" smtClean="0"/>
              <a:t>From services to service – </a:t>
            </a:r>
            <a:r>
              <a:rPr lang="nb-NO" dirty="0" err="1" smtClean="0"/>
              <a:t>towards</a:t>
            </a:r>
            <a:r>
              <a:rPr lang="nb-NO" dirty="0" smtClean="0"/>
              <a:t> a service dominant </a:t>
            </a:r>
            <a:r>
              <a:rPr lang="nb-NO" dirty="0" err="1" smtClean="0"/>
              <a:t>logic</a:t>
            </a:r>
            <a:endParaRPr lang="nb-NO" dirty="0" smtClean="0"/>
          </a:p>
          <a:p>
            <a:pPr marL="457200" indent="-457200">
              <a:buFont typeface="+mj-lt"/>
              <a:buAutoNum type="arabicPeriod"/>
            </a:pPr>
            <a:endParaRPr lang="nb-NO" dirty="0"/>
          </a:p>
          <a:p>
            <a:endParaRPr lang="nb-NO" dirty="0"/>
          </a:p>
        </p:txBody>
      </p:sp>
      <p:sp>
        <p:nvSpPr>
          <p:cNvPr id="5" name="Slide Number Placeholder 4"/>
          <p:cNvSpPr>
            <a:spLocks noGrp="1"/>
          </p:cNvSpPr>
          <p:nvPr>
            <p:ph type="sldNum" sz="quarter" idx="12"/>
          </p:nvPr>
        </p:nvSpPr>
        <p:spPr/>
        <p:txBody>
          <a:bodyPr/>
          <a:lstStyle/>
          <a:p>
            <a:fld id="{3FA4DDC8-1D0B-4B83-8CF0-4F24D54506BB}" type="slidenum">
              <a:rPr lang="nb-NO" smtClean="0"/>
              <a:pPr/>
              <a:t>2</a:t>
            </a:fld>
            <a:endParaRPr lang="nb-NO"/>
          </a:p>
        </p:txBody>
      </p:sp>
    </p:spTree>
    <p:extLst>
      <p:ext uri="{BB962C8B-B14F-4D97-AF65-F5344CB8AC3E}">
        <p14:creationId xmlns:p14="http://schemas.microsoft.com/office/powerpoint/2010/main" val="34753982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dirty="0">
                <a:latin typeface="Verdana" charset="0"/>
              </a:rPr>
              <a:t>Services as knowledge intensive services </a:t>
            </a:r>
          </a:p>
        </p:txBody>
      </p:sp>
      <p:sp>
        <p:nvSpPr>
          <p:cNvPr id="3" name="Content Placeholder 2"/>
          <p:cNvSpPr>
            <a:spLocks noGrp="1"/>
          </p:cNvSpPr>
          <p:nvPr>
            <p:ph idx="1"/>
          </p:nvPr>
        </p:nvSpPr>
        <p:spPr>
          <a:xfrm>
            <a:off x="683568" y="1844824"/>
            <a:ext cx="7840425" cy="4334069"/>
          </a:xfrm>
        </p:spPr>
        <p:txBody>
          <a:bodyPr>
            <a:normAutofit fontScale="92500" lnSpcReduction="10000"/>
          </a:bodyPr>
          <a:lstStyle/>
          <a:p>
            <a:r>
              <a:rPr lang="en-US" dirty="0">
                <a:latin typeface="Verdana" charset="0"/>
              </a:rPr>
              <a:t>KIBS – Knowledge intensive business services: Research in late 90</a:t>
            </a:r>
            <a:r>
              <a:rPr lang="ja-JP" altLang="en-US" dirty="0">
                <a:latin typeface="Verdana" charset="0"/>
              </a:rPr>
              <a:t>’</a:t>
            </a:r>
            <a:r>
              <a:rPr lang="en-US" dirty="0">
                <a:latin typeface="Verdana" charset="0"/>
              </a:rPr>
              <a:t>s suggested that some services where unique:</a:t>
            </a:r>
          </a:p>
          <a:p>
            <a:pPr lvl="1"/>
            <a:r>
              <a:rPr lang="en-US" sz="1600" dirty="0">
                <a:latin typeface="Verdana" charset="0"/>
              </a:rPr>
              <a:t>With respect to growth</a:t>
            </a:r>
          </a:p>
          <a:p>
            <a:pPr lvl="1"/>
            <a:r>
              <a:rPr lang="en-US" sz="1600" dirty="0">
                <a:latin typeface="Verdana" charset="0"/>
              </a:rPr>
              <a:t>With respect to their innovativeness</a:t>
            </a:r>
          </a:p>
          <a:p>
            <a:pPr lvl="1"/>
            <a:r>
              <a:rPr lang="en-US" sz="1600" b="1" dirty="0">
                <a:latin typeface="Verdana" charset="0"/>
              </a:rPr>
              <a:t>With respect to their importance to innovation </a:t>
            </a:r>
            <a:br>
              <a:rPr lang="en-US" sz="1600" b="1" dirty="0">
                <a:latin typeface="Verdana" charset="0"/>
              </a:rPr>
            </a:br>
            <a:r>
              <a:rPr lang="en-US" sz="1600" b="1" dirty="0">
                <a:latin typeface="Verdana" charset="0"/>
              </a:rPr>
              <a:t>(in other sectors)</a:t>
            </a:r>
          </a:p>
          <a:p>
            <a:pPr lvl="1"/>
            <a:r>
              <a:rPr lang="en-US" sz="1600" dirty="0">
                <a:latin typeface="Verdana" charset="0"/>
              </a:rPr>
              <a:t>These were termed KIBS - Wikipedia: knowledge-intensive support for the business processes of other organizations. T-KIBS, (those with high use of scientific and technological knowledge - R&amp;D services, engineering services, computer services, etc.), and P-KIBS, who are more traditional professional services - legal, accountancy, and many management consultancy and marketing services.</a:t>
            </a:r>
          </a:p>
          <a:p>
            <a:pPr lvl="1"/>
            <a:r>
              <a:rPr lang="en-US" sz="1600" dirty="0" err="1">
                <a:latin typeface="Verdana" charset="0"/>
              </a:rPr>
              <a:t>Aslesen</a:t>
            </a:r>
            <a:r>
              <a:rPr lang="en-US" sz="1600" dirty="0">
                <a:latin typeface="Verdana" charset="0"/>
              </a:rPr>
              <a:t> and </a:t>
            </a:r>
            <a:r>
              <a:rPr lang="en-US" sz="1600" dirty="0" err="1">
                <a:latin typeface="Verdana" charset="0"/>
              </a:rPr>
              <a:t>Isaksen</a:t>
            </a:r>
            <a:r>
              <a:rPr lang="en-US" sz="1600" dirty="0">
                <a:latin typeface="Verdana" charset="0"/>
              </a:rPr>
              <a:t> (2007): it is a paradox that the large, supposed importance of KIBS does not show up more explicitly in quantitative innovation studies…</a:t>
            </a:r>
            <a:endParaRPr lang="en-US" dirty="0">
              <a:latin typeface="Verdana" charset="0"/>
            </a:endParaRPr>
          </a:p>
          <a:p>
            <a:r>
              <a:rPr lang="en-US" dirty="0">
                <a:latin typeface="Verdana" charset="0"/>
              </a:rPr>
              <a:t>KISA – Knowledge intensive service activities</a:t>
            </a: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D8062C4B-B0F9-AE41-9138-905C9206A8E9}" type="slidenum">
              <a:rPr lang="nb-NO" sz="900">
                <a:solidFill>
                  <a:srgbClr val="9E9FA3"/>
                </a:solidFill>
                <a:latin typeface="Verdana" charset="0"/>
              </a:rPr>
              <a:pPr eaLnBrk="1" hangingPunct="1"/>
              <a:t>20</a:t>
            </a:fld>
            <a:endParaRPr lang="nb-NO" sz="900">
              <a:solidFill>
                <a:srgbClr val="9E9FA3"/>
              </a:solidFill>
              <a:latin typeface="Verdana" charset="0"/>
            </a:endParaRPr>
          </a:p>
        </p:txBody>
      </p:sp>
      <p:pic>
        <p:nvPicPr>
          <p:cNvPr id="33797"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2780928"/>
            <a:ext cx="1309687"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047721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539750" y="850900"/>
            <a:ext cx="8135938" cy="577850"/>
          </a:xfrm>
        </p:spPr>
        <p:txBody>
          <a:bodyPr/>
          <a:lstStyle/>
          <a:p>
            <a:r>
              <a:rPr lang="nb-NO">
                <a:latin typeface="Verdana" charset="0"/>
              </a:rPr>
              <a:t>Industries differ…..</a:t>
            </a: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4FA7E14D-7BC1-CF4E-82EF-AA2DB18E222C}" type="slidenum">
              <a:rPr lang="nb-NO" sz="900">
                <a:solidFill>
                  <a:srgbClr val="9E9FA3"/>
                </a:solidFill>
                <a:latin typeface="Verdana" charset="0"/>
              </a:rPr>
              <a:pPr eaLnBrk="1" hangingPunct="1"/>
              <a:t>21</a:t>
            </a:fld>
            <a:endParaRPr lang="nb-NO" sz="900">
              <a:solidFill>
                <a:srgbClr val="9E9FA3"/>
              </a:solidFill>
              <a:latin typeface="Verdana" charset="0"/>
            </a:endParaRPr>
          </a:p>
        </p:txBody>
      </p:sp>
      <p:graphicFrame>
        <p:nvGraphicFramePr>
          <p:cNvPr id="8" name="Chart 7"/>
          <p:cNvGraphicFramePr/>
          <p:nvPr/>
        </p:nvGraphicFramePr>
        <p:xfrm>
          <a:off x="827584" y="2132856"/>
          <a:ext cx="6715172" cy="392909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1619250" y="5949950"/>
            <a:ext cx="3563938" cy="254000"/>
          </a:xfrm>
          <a:prstGeom prst="rect">
            <a:avLst/>
          </a:prstGeom>
          <a:noFill/>
        </p:spPr>
        <p:txBody>
          <a:bodyPr wrap="none">
            <a:spAutoFit/>
          </a:bodyPr>
          <a:lstStyle/>
          <a:p>
            <a:pPr>
              <a:defRPr/>
            </a:pPr>
            <a:r>
              <a:rPr lang="nb-NO" sz="1050" dirty="0" err="1">
                <a:latin typeface="+mj-lt"/>
                <a:ea typeface="+mn-ea"/>
                <a:cs typeface="+mn-cs"/>
              </a:rPr>
              <a:t>Accumulated</a:t>
            </a:r>
            <a:r>
              <a:rPr lang="nb-NO" sz="1050" dirty="0">
                <a:latin typeface="+mj-lt"/>
                <a:ea typeface="+mn-ea"/>
                <a:cs typeface="+mn-cs"/>
              </a:rPr>
              <a:t> </a:t>
            </a:r>
            <a:r>
              <a:rPr lang="nb-NO" sz="1050" dirty="0" err="1">
                <a:latin typeface="+mj-lt"/>
                <a:ea typeface="+mn-ea"/>
                <a:cs typeface="+mn-cs"/>
              </a:rPr>
              <a:t>change</a:t>
            </a:r>
            <a:r>
              <a:rPr lang="nb-NO" sz="1050" dirty="0">
                <a:latin typeface="+mj-lt"/>
                <a:ea typeface="+mn-ea"/>
                <a:cs typeface="+mn-cs"/>
              </a:rPr>
              <a:t> in GDP pr. </a:t>
            </a:r>
            <a:r>
              <a:rPr lang="nb-NO" sz="1050" dirty="0" err="1">
                <a:latin typeface="+mj-lt"/>
                <a:ea typeface="+mn-ea"/>
                <a:cs typeface="+mn-cs"/>
              </a:rPr>
              <a:t>hour</a:t>
            </a:r>
            <a:r>
              <a:rPr lang="nb-NO" sz="1050" dirty="0">
                <a:latin typeface="+mj-lt"/>
                <a:ea typeface="+mn-ea"/>
                <a:cs typeface="+mn-cs"/>
              </a:rPr>
              <a:t> (1970=100)</a:t>
            </a:r>
          </a:p>
        </p:txBody>
      </p:sp>
      <p:sp>
        <p:nvSpPr>
          <p:cNvPr id="34822" name="TextBox 9"/>
          <p:cNvSpPr txBox="1">
            <a:spLocks noChangeArrowheads="1"/>
          </p:cNvSpPr>
          <p:nvPr/>
        </p:nvSpPr>
        <p:spPr bwMode="auto">
          <a:xfrm>
            <a:off x="7667625" y="3500438"/>
            <a:ext cx="1423988"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r>
              <a:rPr lang="nb-NO" sz="1100">
                <a:latin typeface="Verdana" charset="0"/>
              </a:rPr>
              <a:t>Retail trade</a:t>
            </a:r>
          </a:p>
          <a:p>
            <a:pPr eaLnBrk="1" hangingPunct="1"/>
            <a:r>
              <a:rPr lang="nb-NO" sz="1100">
                <a:latin typeface="Verdana" charset="0"/>
              </a:rPr>
              <a:t>Post and telecom</a:t>
            </a:r>
          </a:p>
          <a:p>
            <a:pPr eaLnBrk="1" hangingPunct="1"/>
            <a:r>
              <a:rPr lang="nb-NO" sz="1100">
                <a:latin typeface="Verdana" charset="0"/>
              </a:rPr>
              <a:t>Financial services</a:t>
            </a:r>
          </a:p>
          <a:p>
            <a:pPr eaLnBrk="1" hangingPunct="1"/>
            <a:r>
              <a:rPr lang="nb-NO" sz="1100">
                <a:latin typeface="Verdana" charset="0"/>
              </a:rPr>
              <a:t>KIBS</a:t>
            </a:r>
          </a:p>
          <a:p>
            <a:pPr eaLnBrk="1" hangingPunct="1"/>
            <a:r>
              <a:rPr lang="nb-NO" sz="1100">
                <a:latin typeface="Verdana" charset="0"/>
              </a:rPr>
              <a:t>Manufacturing</a:t>
            </a:r>
          </a:p>
        </p:txBody>
      </p:sp>
    </p:spTree>
    <p:extLst>
      <p:ext uri="{BB962C8B-B14F-4D97-AF65-F5344CB8AC3E}">
        <p14:creationId xmlns:p14="http://schemas.microsoft.com/office/powerpoint/2010/main" val="36961291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atin typeface="Verdana" charset="0"/>
              </a:rPr>
              <a:t>Services as knowledge intensive services 2</a:t>
            </a:r>
          </a:p>
        </p:txBody>
      </p:sp>
      <p:sp>
        <p:nvSpPr>
          <p:cNvPr id="3" name="Content Placeholder 2"/>
          <p:cNvSpPr>
            <a:spLocks noGrp="1"/>
          </p:cNvSpPr>
          <p:nvPr>
            <p:ph idx="1"/>
          </p:nvPr>
        </p:nvSpPr>
        <p:spPr>
          <a:xfrm>
            <a:off x="683568" y="1556792"/>
            <a:ext cx="7840425" cy="4334069"/>
          </a:xfrm>
        </p:spPr>
        <p:txBody>
          <a:bodyPr>
            <a:noAutofit/>
          </a:bodyPr>
          <a:lstStyle/>
          <a:p>
            <a:r>
              <a:rPr lang="en-US" sz="2000" dirty="0">
                <a:latin typeface="Verdana" charset="0"/>
              </a:rPr>
              <a:t>KISA – Knowledge intensive service activities</a:t>
            </a:r>
          </a:p>
          <a:p>
            <a:pPr lvl="1"/>
            <a:r>
              <a:rPr lang="en-US" sz="1800" dirty="0">
                <a:latin typeface="Verdana" charset="0"/>
              </a:rPr>
              <a:t>Activities that can be carried out by external, specialized KIBS (Knowledge-Intensive Business Service firms) or in-house by employees of the firms using the KISA in question. They are all </a:t>
            </a:r>
            <a:r>
              <a:rPr lang="ja-JP" altLang="en-US" sz="1800" dirty="0">
                <a:latin typeface="Verdana" charset="0"/>
              </a:rPr>
              <a:t>“</a:t>
            </a:r>
            <a:r>
              <a:rPr lang="en-US" sz="1800" dirty="0">
                <a:latin typeface="Verdana" charset="0"/>
              </a:rPr>
              <a:t>knowledge-intensive</a:t>
            </a:r>
            <a:r>
              <a:rPr lang="ja-JP" altLang="en-US" sz="1800" dirty="0">
                <a:latin typeface="Verdana" charset="0"/>
              </a:rPr>
              <a:t>”</a:t>
            </a:r>
            <a:r>
              <a:rPr lang="en-US" sz="1800" dirty="0">
                <a:latin typeface="Verdana" charset="0"/>
              </a:rPr>
              <a:t> in terms of various indicators (Jones and Miles, 2008)</a:t>
            </a:r>
          </a:p>
          <a:p>
            <a:pPr lvl="1"/>
            <a:r>
              <a:rPr lang="en-US" sz="1800" dirty="0">
                <a:latin typeface="Verdana" charset="0"/>
              </a:rPr>
              <a:t>Differences (</a:t>
            </a:r>
            <a:r>
              <a:rPr lang="en-US" sz="1800" dirty="0" err="1">
                <a:latin typeface="Verdana" charset="0"/>
              </a:rPr>
              <a:t>Aslesen</a:t>
            </a:r>
            <a:r>
              <a:rPr lang="en-US" sz="1800" dirty="0">
                <a:latin typeface="Verdana" charset="0"/>
              </a:rPr>
              <a:t> </a:t>
            </a:r>
            <a:br>
              <a:rPr lang="en-US" sz="1800" dirty="0">
                <a:latin typeface="Verdana" charset="0"/>
              </a:rPr>
            </a:br>
            <a:r>
              <a:rPr lang="en-US" sz="1800" dirty="0">
                <a:latin typeface="Verdana" charset="0"/>
              </a:rPr>
              <a:t>and </a:t>
            </a:r>
            <a:r>
              <a:rPr lang="en-US" sz="1800" dirty="0" err="1">
                <a:latin typeface="Verdana" charset="0"/>
              </a:rPr>
              <a:t>Isaksen</a:t>
            </a:r>
            <a:r>
              <a:rPr lang="en-US" sz="1800" dirty="0">
                <a:latin typeface="Verdana" charset="0"/>
              </a:rPr>
              <a:t>, 2007):</a:t>
            </a:r>
          </a:p>
          <a:p>
            <a:pPr lvl="2"/>
            <a:r>
              <a:rPr lang="en-US" sz="1800" dirty="0">
                <a:latin typeface="Verdana" charset="0"/>
              </a:rPr>
              <a:t>Wider set of players </a:t>
            </a:r>
          </a:p>
          <a:p>
            <a:pPr lvl="2"/>
            <a:r>
              <a:rPr lang="en-US" sz="1800" dirty="0">
                <a:latin typeface="Verdana" charset="0"/>
              </a:rPr>
              <a:t>Market and non-market </a:t>
            </a:r>
            <a:br>
              <a:rPr lang="en-US" sz="1800" dirty="0">
                <a:latin typeface="Verdana" charset="0"/>
              </a:rPr>
            </a:br>
            <a:r>
              <a:rPr lang="en-US" sz="1800" dirty="0">
                <a:latin typeface="Verdana" charset="0"/>
              </a:rPr>
              <a:t>exchange</a:t>
            </a:r>
          </a:p>
          <a:p>
            <a:pPr lvl="2"/>
            <a:r>
              <a:rPr lang="en-US" sz="1800" dirty="0">
                <a:latin typeface="Verdana" charset="0"/>
              </a:rPr>
              <a:t>Co-production of knowledge </a:t>
            </a:r>
            <a:br>
              <a:rPr lang="en-US" sz="1800" dirty="0">
                <a:latin typeface="Verdana" charset="0"/>
              </a:rPr>
            </a:br>
            <a:r>
              <a:rPr lang="en-US" sz="1800" dirty="0">
                <a:latin typeface="Verdana" charset="0"/>
              </a:rPr>
              <a:t>(between provider and client)</a:t>
            </a:r>
          </a:p>
          <a:p>
            <a:pPr lvl="1"/>
            <a:r>
              <a:rPr lang="en-US" sz="1800" dirty="0">
                <a:latin typeface="Verdana" charset="0"/>
              </a:rPr>
              <a:t>Seem to play a significant role in innovation, but difficult to manage due to a combination of internal and external knowledge sources and various forms of exchange (e.g. innovation policy)</a:t>
            </a: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EAD07402-7B57-A749-8988-FF75584B80DD}" type="slidenum">
              <a:rPr lang="nb-NO" sz="900">
                <a:solidFill>
                  <a:srgbClr val="9E9FA3"/>
                </a:solidFill>
                <a:latin typeface="Verdana" charset="0"/>
              </a:rPr>
              <a:pPr eaLnBrk="1" hangingPunct="1"/>
              <a:t>22</a:t>
            </a:fld>
            <a:endParaRPr lang="nb-NO" sz="900">
              <a:solidFill>
                <a:srgbClr val="9E9FA3"/>
              </a:solidFill>
              <a:latin typeface="Verdana" charset="0"/>
            </a:endParaRPr>
          </a:p>
        </p:txBody>
      </p:sp>
      <p:pic>
        <p:nvPicPr>
          <p:cNvPr id="3686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429000"/>
            <a:ext cx="10382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3861048"/>
            <a:ext cx="10858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264" y="3861048"/>
            <a:ext cx="1214438"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18019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nb-NO">
                <a:latin typeface="Verdana" charset="0"/>
              </a:rPr>
              <a:t>Think – Outsourcing KISA in manufacturing</a:t>
            </a:r>
          </a:p>
        </p:txBody>
      </p:sp>
      <p:sp>
        <p:nvSpPr>
          <p:cNvPr id="37891" name="Content Placeholder 2"/>
          <p:cNvSpPr>
            <a:spLocks noGrp="1"/>
          </p:cNvSpPr>
          <p:nvPr>
            <p:ph idx="1"/>
          </p:nvPr>
        </p:nvSpPr>
        <p:spPr>
          <a:xfrm>
            <a:off x="683568" y="1772816"/>
            <a:ext cx="7840425" cy="4334069"/>
          </a:xfrm>
        </p:spPr>
        <p:txBody>
          <a:bodyPr>
            <a:normAutofit/>
          </a:bodyPr>
          <a:lstStyle/>
          <a:p>
            <a:r>
              <a:rPr lang="en-US" sz="2400" dirty="0">
                <a:latin typeface="Verdana" charset="0"/>
              </a:rPr>
              <a:t>Examples:</a:t>
            </a:r>
          </a:p>
          <a:p>
            <a:pPr lvl="1"/>
            <a:r>
              <a:rPr lang="en-US" sz="1800" dirty="0">
                <a:latin typeface="Verdana" charset="0"/>
              </a:rPr>
              <a:t>Accounting</a:t>
            </a:r>
          </a:p>
          <a:p>
            <a:pPr lvl="1"/>
            <a:r>
              <a:rPr lang="en-US" sz="1800" dirty="0">
                <a:latin typeface="Verdana" charset="0"/>
              </a:rPr>
              <a:t>Personnel services /HR</a:t>
            </a:r>
          </a:p>
          <a:p>
            <a:pPr lvl="1"/>
            <a:r>
              <a:rPr lang="en-US" sz="1800" dirty="0">
                <a:latin typeface="Verdana" charset="0"/>
              </a:rPr>
              <a:t>Payroll</a:t>
            </a:r>
          </a:p>
          <a:p>
            <a:pPr lvl="1"/>
            <a:r>
              <a:rPr lang="en-US" sz="1800" dirty="0">
                <a:latin typeface="Verdana" charset="0"/>
              </a:rPr>
              <a:t>Cleaning services</a:t>
            </a:r>
          </a:p>
          <a:p>
            <a:pPr lvl="1"/>
            <a:r>
              <a:rPr lang="en-US" sz="1800" dirty="0">
                <a:latin typeface="Verdana" charset="0"/>
              </a:rPr>
              <a:t>Property management and maintenance</a:t>
            </a:r>
          </a:p>
          <a:p>
            <a:pPr lvl="1"/>
            <a:r>
              <a:rPr lang="en-US" sz="1800" dirty="0">
                <a:latin typeface="Verdana" charset="0"/>
              </a:rPr>
              <a:t>Customer support services</a:t>
            </a:r>
          </a:p>
          <a:p>
            <a:pPr lvl="1"/>
            <a:r>
              <a:rPr lang="en-US" sz="1800" dirty="0">
                <a:latin typeface="Verdana" charset="0"/>
              </a:rPr>
              <a:t>IT services</a:t>
            </a:r>
          </a:p>
          <a:p>
            <a:endParaRPr lang="en-US" sz="2400" dirty="0">
              <a:latin typeface="Verdana" charset="0"/>
            </a:endParaRPr>
          </a:p>
          <a:p>
            <a:r>
              <a:rPr lang="en-US" sz="2400" dirty="0">
                <a:latin typeface="Verdana" charset="0"/>
              </a:rPr>
              <a:t>Why are </a:t>
            </a:r>
            <a:r>
              <a:rPr lang="en-US" sz="2400" dirty="0" smtClean="0">
                <a:latin typeface="Verdana" charset="0"/>
              </a:rPr>
              <a:t>these services outsourced</a:t>
            </a:r>
            <a:r>
              <a:rPr lang="en-US" sz="2400" dirty="0">
                <a:latin typeface="Verdana" charset="0"/>
              </a:rPr>
              <a:t>?</a:t>
            </a:r>
          </a:p>
          <a:p>
            <a:r>
              <a:rPr lang="en-US" sz="2400" dirty="0">
                <a:latin typeface="Verdana" charset="0"/>
              </a:rPr>
              <a:t>How does it affect </a:t>
            </a:r>
            <a:r>
              <a:rPr lang="en-US" sz="2400" dirty="0" smtClean="0">
                <a:latin typeface="Verdana" charset="0"/>
              </a:rPr>
              <a:t>firm level </a:t>
            </a:r>
            <a:r>
              <a:rPr lang="en-US" sz="2400" dirty="0" err="1" smtClean="0">
                <a:latin typeface="Verdana" charset="0"/>
              </a:rPr>
              <a:t>effectivity</a:t>
            </a:r>
            <a:r>
              <a:rPr lang="en-US" sz="2400" dirty="0">
                <a:latin typeface="Verdana" charset="0"/>
              </a:rPr>
              <a:t>?</a:t>
            </a:r>
          </a:p>
          <a:p>
            <a:r>
              <a:rPr lang="en-US" sz="2400" dirty="0">
                <a:latin typeface="Verdana" charset="0"/>
              </a:rPr>
              <a:t>How does it affect productivity?</a:t>
            </a:r>
          </a:p>
          <a:p>
            <a:endParaRPr lang="en-US" sz="2400" dirty="0">
              <a:latin typeface="Verdana" charset="0"/>
            </a:endParaRPr>
          </a:p>
          <a:p>
            <a:endParaRPr lang="en-US" sz="2400" dirty="0">
              <a:latin typeface="Verdana" charset="0"/>
            </a:endParaRPr>
          </a:p>
        </p:txBody>
      </p:sp>
      <p:sp>
        <p:nvSpPr>
          <p:cNvPr id="4" name="Slide Number Placeholder 3"/>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A808AA95-D705-0947-88A5-180E193D33BA}" type="slidenum">
              <a:rPr lang="nb-NO" sz="900">
                <a:solidFill>
                  <a:srgbClr val="9E9FA3"/>
                </a:solidFill>
                <a:latin typeface="Verdana" charset="0"/>
              </a:rPr>
              <a:pPr eaLnBrk="1" hangingPunct="1"/>
              <a:t>23</a:t>
            </a:fld>
            <a:endParaRPr lang="nb-NO" sz="900">
              <a:solidFill>
                <a:srgbClr val="9E9FA3"/>
              </a:solidFill>
              <a:latin typeface="Verdana" charset="0"/>
            </a:endParaRPr>
          </a:p>
        </p:txBody>
      </p:sp>
    </p:spTree>
    <p:extLst>
      <p:ext uri="{BB962C8B-B14F-4D97-AF65-F5344CB8AC3E}">
        <p14:creationId xmlns:p14="http://schemas.microsoft.com/office/powerpoint/2010/main" val="11810711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539750" y="1052513"/>
            <a:ext cx="8135938" cy="642937"/>
          </a:xfrm>
        </p:spPr>
        <p:txBody>
          <a:bodyPr>
            <a:normAutofit fontScale="90000"/>
          </a:bodyPr>
          <a:lstStyle/>
          <a:p>
            <a:r>
              <a:rPr lang="en-US" dirty="0" err="1">
                <a:latin typeface="Verdana" charset="0"/>
              </a:rPr>
              <a:t>Servitization</a:t>
            </a:r>
            <a:r>
              <a:rPr lang="en-US" dirty="0">
                <a:latin typeface="Verdana" charset="0"/>
              </a:rPr>
              <a:t> (</a:t>
            </a:r>
            <a:r>
              <a:rPr lang="en-US" dirty="0" err="1">
                <a:latin typeface="Verdana" charset="0"/>
              </a:rPr>
              <a:t>Oliva</a:t>
            </a:r>
            <a:r>
              <a:rPr lang="en-US" dirty="0">
                <a:latin typeface="Verdana" charset="0"/>
              </a:rPr>
              <a:t> and </a:t>
            </a:r>
            <a:r>
              <a:rPr lang="en-US" dirty="0" err="1">
                <a:latin typeface="Verdana" charset="0"/>
              </a:rPr>
              <a:t>Kallenberg</a:t>
            </a:r>
            <a:r>
              <a:rPr lang="en-US" dirty="0">
                <a:latin typeface="Verdana" charset="0"/>
              </a:rPr>
              <a:t>, 2003) and product-service </a:t>
            </a:r>
            <a:r>
              <a:rPr lang="en-US" dirty="0" smtClean="0">
                <a:latin typeface="Verdana" charset="0"/>
              </a:rPr>
              <a:t>systems (later)</a:t>
            </a:r>
            <a:endParaRPr lang="en-US" dirty="0">
              <a:latin typeface="Verdana" charset="0"/>
            </a:endParaRPr>
          </a:p>
        </p:txBody>
      </p:sp>
      <p:sp>
        <p:nvSpPr>
          <p:cNvPr id="39939" name="Content Placeholder 2"/>
          <p:cNvSpPr>
            <a:spLocks noGrp="1"/>
          </p:cNvSpPr>
          <p:nvPr>
            <p:ph idx="1"/>
          </p:nvPr>
        </p:nvSpPr>
        <p:spPr>
          <a:xfrm>
            <a:off x="468313" y="3619500"/>
            <a:ext cx="8147050" cy="3238500"/>
          </a:xfrm>
        </p:spPr>
        <p:txBody>
          <a:bodyPr/>
          <a:lstStyle/>
          <a:p>
            <a:r>
              <a:rPr lang="en-US" sz="1600">
                <a:latin typeface="Verdana" charset="0"/>
              </a:rPr>
              <a:t>A Product-Service System is an integrated product and service offering that delivers value in use (to be explained later).</a:t>
            </a:r>
          </a:p>
          <a:p>
            <a:r>
              <a:rPr lang="en-US" sz="1600">
                <a:latin typeface="Verdana" charset="0"/>
              </a:rPr>
              <a:t>Typical steps (for all goods producing firms):</a:t>
            </a:r>
          </a:p>
          <a:p>
            <a:pPr lvl="1"/>
            <a:r>
              <a:rPr lang="en-US" sz="1400">
                <a:latin typeface="Verdana" charset="0"/>
              </a:rPr>
              <a:t>Consolidating product-related services (internal efficiency)</a:t>
            </a:r>
          </a:p>
          <a:p>
            <a:pPr lvl="1"/>
            <a:r>
              <a:rPr lang="en-US" sz="1400">
                <a:latin typeface="Verdana" charset="0"/>
              </a:rPr>
              <a:t>Entering the installed base service market (define profit opportunity in services market itself)</a:t>
            </a:r>
          </a:p>
          <a:p>
            <a:pPr lvl="1"/>
            <a:r>
              <a:rPr lang="en-US" sz="1400">
                <a:latin typeface="Verdana" charset="0"/>
              </a:rPr>
              <a:t>Expanding to relationship-based services (co-production of client services)</a:t>
            </a:r>
          </a:p>
          <a:p>
            <a:pPr lvl="2"/>
            <a:r>
              <a:rPr lang="en-US" sz="1200">
                <a:latin typeface="Verdana" charset="0"/>
              </a:rPr>
              <a:t>or</a:t>
            </a:r>
          </a:p>
          <a:p>
            <a:pPr lvl="1"/>
            <a:r>
              <a:rPr lang="en-US" sz="1400">
                <a:latin typeface="Verdana" charset="0"/>
              </a:rPr>
              <a:t>Expanding to process-centered services (consulting, cover al brands etc.)</a:t>
            </a:r>
          </a:p>
          <a:p>
            <a:pPr lvl="1"/>
            <a:r>
              <a:rPr lang="en-US" sz="1400">
                <a:latin typeface="Verdana" charset="0"/>
              </a:rPr>
              <a:t>Taking over end-users operations (from paint producer to OEM paintline operations paid pr. car painted, Rolls-Royce</a:t>
            </a:r>
            <a:r>
              <a:rPr lang="ja-JP" altLang="en-US" sz="1400">
                <a:latin typeface="Verdana" charset="0"/>
              </a:rPr>
              <a:t>’</a:t>
            </a:r>
            <a:r>
              <a:rPr lang="en-US" sz="1400">
                <a:latin typeface="Verdana" charset="0"/>
              </a:rPr>
              <a:t>s </a:t>
            </a:r>
            <a:r>
              <a:rPr lang="ja-JP" altLang="en-US" sz="1400">
                <a:latin typeface="Verdana" charset="0"/>
              </a:rPr>
              <a:t>“</a:t>
            </a:r>
            <a:r>
              <a:rPr lang="en-US" sz="1400">
                <a:latin typeface="Verdana" charset="0"/>
              </a:rPr>
              <a:t>Power By The Hour</a:t>
            </a:r>
            <a:r>
              <a:rPr lang="ja-JP" altLang="en-US" sz="1400">
                <a:latin typeface="Verdana" charset="0"/>
              </a:rPr>
              <a:t>”</a:t>
            </a:r>
            <a:r>
              <a:rPr lang="en-US" sz="1400">
                <a:latin typeface="Verdana" charset="0"/>
              </a:rPr>
              <a:t>)</a:t>
            </a: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9DEFE967-124D-5A43-B80E-3738D659B69C}" type="slidenum">
              <a:rPr lang="nb-NO" sz="900">
                <a:solidFill>
                  <a:srgbClr val="9E9FA3"/>
                </a:solidFill>
                <a:latin typeface="Verdana" charset="0"/>
              </a:rPr>
              <a:pPr eaLnBrk="1" hangingPunct="1"/>
              <a:t>24</a:t>
            </a:fld>
            <a:endParaRPr lang="nb-NO" sz="900">
              <a:solidFill>
                <a:srgbClr val="9E9FA3"/>
              </a:solidFill>
              <a:latin typeface="Verdana" charset="0"/>
            </a:endParaRPr>
          </a:p>
        </p:txBody>
      </p:sp>
      <p:pic>
        <p:nvPicPr>
          <p:cNvPr id="399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844675"/>
            <a:ext cx="42957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65409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atin typeface="Verdana" charset="0"/>
              </a:rPr>
              <a:t>Services as value added services</a:t>
            </a:r>
          </a:p>
        </p:txBody>
      </p:sp>
      <p:sp>
        <p:nvSpPr>
          <p:cNvPr id="38915" name="Content Placeholder 2"/>
          <p:cNvSpPr>
            <a:spLocks noGrp="1"/>
          </p:cNvSpPr>
          <p:nvPr>
            <p:ph idx="1"/>
          </p:nvPr>
        </p:nvSpPr>
        <p:spPr>
          <a:xfrm>
            <a:off x="4857750" y="3786188"/>
            <a:ext cx="3789363" cy="2809875"/>
          </a:xfrm>
        </p:spPr>
        <p:txBody>
          <a:bodyPr>
            <a:normAutofit lnSpcReduction="10000"/>
          </a:bodyPr>
          <a:lstStyle/>
          <a:p>
            <a:r>
              <a:rPr lang="en-US" sz="1400">
                <a:latin typeface="Verdana" charset="0"/>
              </a:rPr>
              <a:t>Maintenance…. but….</a:t>
            </a:r>
          </a:p>
          <a:p>
            <a:endParaRPr lang="en-US" sz="1400">
              <a:latin typeface="Verdana" charset="0"/>
            </a:endParaRPr>
          </a:p>
          <a:p>
            <a:r>
              <a:rPr lang="en-US" sz="1400">
                <a:latin typeface="Verdana" charset="0"/>
              </a:rPr>
              <a:t>GPS correction signal</a:t>
            </a:r>
          </a:p>
          <a:p>
            <a:r>
              <a:rPr lang="en-US" sz="1400">
                <a:latin typeface="Verdana" charset="0"/>
              </a:rPr>
              <a:t>Tractor software</a:t>
            </a:r>
          </a:p>
          <a:p>
            <a:r>
              <a:rPr lang="en-US" sz="1400">
                <a:latin typeface="Verdana" charset="0"/>
              </a:rPr>
              <a:t>JDOffice Agricultural Accounting</a:t>
            </a:r>
          </a:p>
          <a:p>
            <a:r>
              <a:rPr lang="en-US" sz="1400">
                <a:latin typeface="Verdana" charset="0"/>
              </a:rPr>
              <a:t>Stellar support education</a:t>
            </a:r>
          </a:p>
          <a:p>
            <a:r>
              <a:rPr lang="en-US" sz="1400">
                <a:latin typeface="Verdana" charset="0"/>
              </a:rPr>
              <a:t>John Deere Credit Company</a:t>
            </a:r>
          </a:p>
          <a:p>
            <a:r>
              <a:rPr lang="en-US" sz="1400">
                <a:latin typeface="Verdana" charset="0"/>
              </a:rPr>
              <a:t>John Deere Health</a:t>
            </a:r>
          </a:p>
          <a:p>
            <a:r>
              <a:rPr lang="en-US" sz="1400">
                <a:latin typeface="Verdana" charset="0"/>
              </a:rPr>
              <a:t>FoodOrigins (food tracking services) </a:t>
            </a:r>
          </a:p>
          <a:p>
            <a:r>
              <a:rPr lang="en-US" sz="1400">
                <a:latin typeface="Verdana" charset="0"/>
              </a:rPr>
              <a:t>Etc…</a:t>
            </a: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363BC9F4-3954-C44D-8405-1C8352040E48}" type="slidenum">
              <a:rPr lang="nb-NO" sz="900">
                <a:solidFill>
                  <a:srgbClr val="9E9FA3"/>
                </a:solidFill>
                <a:latin typeface="Verdana" charset="0"/>
              </a:rPr>
              <a:pPr eaLnBrk="1" hangingPunct="1"/>
              <a:t>25</a:t>
            </a:fld>
            <a:endParaRPr lang="nb-NO" sz="900">
              <a:solidFill>
                <a:srgbClr val="9E9FA3"/>
              </a:solidFill>
              <a:latin typeface="Verdana" charset="0"/>
            </a:endParaRPr>
          </a:p>
        </p:txBody>
      </p:sp>
      <p:pic>
        <p:nvPicPr>
          <p:cNvPr id="389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2000250"/>
            <a:ext cx="5643563"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8" descr="9520 Tra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808163"/>
            <a:ext cx="276225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1300" y="3789363"/>
            <a:ext cx="3130550"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751642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dirty="0" smtClean="0">
                <a:latin typeface="Verdana" charset="0"/>
              </a:rPr>
              <a:t>Service business models</a:t>
            </a:r>
            <a:endParaRPr lang="en-US" dirty="0">
              <a:latin typeface="Verdana" charset="0"/>
            </a:endParaRPr>
          </a:p>
        </p:txBody>
      </p:sp>
      <p:sp>
        <p:nvSpPr>
          <p:cNvPr id="40963" name="Content Placeholder 2"/>
          <p:cNvSpPr>
            <a:spLocks noGrp="1"/>
          </p:cNvSpPr>
          <p:nvPr>
            <p:ph idx="1"/>
          </p:nvPr>
        </p:nvSpPr>
        <p:spPr/>
        <p:txBody>
          <a:bodyPr>
            <a:normAutofit fontScale="92500" lnSpcReduction="10000"/>
          </a:bodyPr>
          <a:lstStyle/>
          <a:p>
            <a:r>
              <a:rPr lang="en-US">
                <a:latin typeface="Verdana" charset="0"/>
              </a:rPr>
              <a:t>Rolls-Royce</a:t>
            </a:r>
            <a:r>
              <a:rPr lang="ja-JP" altLang="en-US">
                <a:latin typeface="Verdana" charset="0"/>
              </a:rPr>
              <a:t>’</a:t>
            </a:r>
            <a:r>
              <a:rPr lang="en-US">
                <a:latin typeface="Verdana" charset="0"/>
              </a:rPr>
              <a:t>s </a:t>
            </a:r>
            <a:r>
              <a:rPr lang="ja-JP" altLang="en-US">
                <a:latin typeface="Verdana" charset="0"/>
              </a:rPr>
              <a:t>“</a:t>
            </a:r>
            <a:r>
              <a:rPr lang="en-US">
                <a:latin typeface="Verdana" charset="0"/>
              </a:rPr>
              <a:t>Power By The Hour</a:t>
            </a:r>
            <a:r>
              <a:rPr lang="ja-JP" altLang="en-US">
                <a:latin typeface="Verdana" charset="0"/>
              </a:rPr>
              <a:t>”</a:t>
            </a:r>
            <a:r>
              <a:rPr lang="en-US">
                <a:latin typeface="Verdana" charset="0"/>
              </a:rPr>
              <a:t>:</a:t>
            </a:r>
          </a:p>
          <a:p>
            <a:pPr lvl="1"/>
            <a:r>
              <a:rPr lang="en-US">
                <a:latin typeface="Verdana" charset="0"/>
              </a:rPr>
              <a:t>Extensions:</a:t>
            </a:r>
          </a:p>
          <a:p>
            <a:pPr lvl="1"/>
            <a:r>
              <a:rPr lang="en-US">
                <a:latin typeface="Verdana" charset="0"/>
              </a:rPr>
              <a:t>Mission Ready Management Solutions (MRMS ®)</a:t>
            </a:r>
          </a:p>
          <a:p>
            <a:pPr lvl="1"/>
            <a:r>
              <a:rPr lang="en-US">
                <a:latin typeface="Verdana" charset="0"/>
              </a:rPr>
              <a:t>MissionCare™</a:t>
            </a:r>
          </a:p>
          <a:p>
            <a:pPr lvl="1"/>
            <a:r>
              <a:rPr lang="en-US">
                <a:latin typeface="Verdana" charset="0"/>
              </a:rPr>
              <a:t>TotalCare®</a:t>
            </a:r>
          </a:p>
          <a:p>
            <a:pPr lvl="1"/>
            <a:r>
              <a:rPr lang="en-US">
                <a:latin typeface="Verdana" charset="0"/>
              </a:rPr>
              <a:t>Etc…</a:t>
            </a:r>
          </a:p>
          <a:p>
            <a:r>
              <a:rPr lang="en-US">
                <a:latin typeface="Verdana" charset="0"/>
              </a:rPr>
              <a:t>From paint producer to</a:t>
            </a:r>
            <a:br>
              <a:rPr lang="en-US">
                <a:latin typeface="Verdana" charset="0"/>
              </a:rPr>
            </a:br>
            <a:r>
              <a:rPr lang="en-US">
                <a:latin typeface="Verdana" charset="0"/>
              </a:rPr>
              <a:t>paint service provider</a:t>
            </a:r>
          </a:p>
          <a:p>
            <a:pPr lvl="1"/>
            <a:r>
              <a:rPr lang="en-US">
                <a:latin typeface="Verdana" charset="0"/>
              </a:rPr>
              <a:t>Incentives to reduce</a:t>
            </a:r>
            <a:br>
              <a:rPr lang="en-US">
                <a:latin typeface="Verdana" charset="0"/>
              </a:rPr>
            </a:br>
            <a:r>
              <a:rPr lang="en-US">
                <a:latin typeface="Verdana" charset="0"/>
              </a:rPr>
              <a:t>spill and minimize use</a:t>
            </a:r>
            <a:br>
              <a:rPr lang="en-US">
                <a:latin typeface="Verdana" charset="0"/>
              </a:rPr>
            </a:br>
            <a:r>
              <a:rPr lang="en-US">
                <a:latin typeface="Verdana" charset="0"/>
              </a:rPr>
              <a:t>of dangerous chemicals</a:t>
            </a:r>
          </a:p>
          <a:p>
            <a:pPr lvl="1"/>
            <a:r>
              <a:rPr lang="en-US">
                <a:latin typeface="Verdana" charset="0"/>
              </a:rPr>
              <a:t>Servicizing/servitization it is </a:t>
            </a:r>
            <a:br>
              <a:rPr lang="en-US">
                <a:latin typeface="Verdana" charset="0"/>
              </a:rPr>
            </a:br>
            <a:r>
              <a:rPr lang="en-US">
                <a:latin typeface="Verdana" charset="0"/>
              </a:rPr>
              <a:t>argued is a means </a:t>
            </a:r>
            <a:br>
              <a:rPr lang="en-US">
                <a:latin typeface="Verdana" charset="0"/>
              </a:rPr>
            </a:br>
            <a:r>
              <a:rPr lang="en-US">
                <a:latin typeface="Verdana" charset="0"/>
              </a:rPr>
              <a:t>to sustainability</a:t>
            </a:r>
          </a:p>
          <a:p>
            <a:pPr lvl="1"/>
            <a:endParaRPr lang="en-US">
              <a:latin typeface="Verdana" charset="0"/>
            </a:endParaRP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FBDED899-C4A8-7A41-8B39-563C431F40F5}" type="slidenum">
              <a:rPr lang="nb-NO" sz="900">
                <a:solidFill>
                  <a:srgbClr val="9E9FA3"/>
                </a:solidFill>
                <a:latin typeface="Verdana" charset="0"/>
              </a:rPr>
              <a:pPr eaLnBrk="1" hangingPunct="1"/>
              <a:t>26</a:t>
            </a:fld>
            <a:endParaRPr lang="nb-NO" sz="900">
              <a:solidFill>
                <a:srgbClr val="9E9FA3"/>
              </a:solidFill>
              <a:latin typeface="Verdana" charset="0"/>
            </a:endParaRPr>
          </a:p>
        </p:txBody>
      </p:sp>
      <p:pic>
        <p:nvPicPr>
          <p:cNvPr id="4096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1844824"/>
            <a:ext cx="1662112"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1052513"/>
            <a:ext cx="1624012"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1725" y="3068638"/>
            <a:ext cx="14097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76788" y="4594225"/>
            <a:ext cx="1546225"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0788" y="3860800"/>
            <a:ext cx="1577975"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https://encrypted-tbn3.gstatic.com/images?q=tbn:ANd9GcSqiYqOgVL0Qahr-KzSSacE0Tv0iNzehzVrCVNcJv30pAoS5B9cdw"/>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0152" y="908720"/>
            <a:ext cx="12573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107767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latin typeface="Verdana" charset="0"/>
              </a:rPr>
              <a:t>From value added services to service logic</a:t>
            </a:r>
            <a:endParaRPr lang="nb-NO">
              <a:latin typeface="Verdana" charset="0"/>
            </a:endParaRPr>
          </a:p>
        </p:txBody>
      </p:sp>
      <p:sp>
        <p:nvSpPr>
          <p:cNvPr id="41987" name="Content Placeholder 2"/>
          <p:cNvSpPr>
            <a:spLocks noGrp="1"/>
          </p:cNvSpPr>
          <p:nvPr>
            <p:ph idx="1"/>
          </p:nvPr>
        </p:nvSpPr>
        <p:spPr/>
        <p:txBody>
          <a:bodyPr>
            <a:normAutofit/>
          </a:bodyPr>
          <a:lstStyle/>
          <a:p>
            <a:r>
              <a:rPr lang="nb-NO" sz="1800" dirty="0">
                <a:latin typeface="Verdana" charset="0"/>
              </a:rPr>
              <a:t>Value </a:t>
            </a:r>
            <a:r>
              <a:rPr lang="nb-NO" sz="1800" dirty="0" err="1">
                <a:latin typeface="Verdana" charset="0"/>
              </a:rPr>
              <a:t>added</a:t>
            </a:r>
            <a:r>
              <a:rPr lang="nb-NO" sz="1800" dirty="0">
                <a:latin typeface="Verdana" charset="0"/>
              </a:rPr>
              <a:t> </a:t>
            </a:r>
            <a:br>
              <a:rPr lang="nb-NO" sz="1800" dirty="0">
                <a:latin typeface="Verdana" charset="0"/>
              </a:rPr>
            </a:br>
            <a:r>
              <a:rPr lang="nb-NO" sz="1800" dirty="0">
                <a:latin typeface="Verdana" charset="0"/>
              </a:rPr>
              <a:t>services:</a:t>
            </a:r>
          </a:p>
          <a:p>
            <a:endParaRPr lang="nb-NO" sz="1800" dirty="0">
              <a:latin typeface="Verdana" charset="0"/>
            </a:endParaRPr>
          </a:p>
          <a:p>
            <a:endParaRPr lang="nb-NO" sz="1800" dirty="0">
              <a:latin typeface="Verdana" charset="0"/>
            </a:endParaRPr>
          </a:p>
          <a:p>
            <a:pPr marL="0" indent="0">
              <a:buNone/>
            </a:pPr>
            <a:endParaRPr lang="nb-NO" sz="1800" dirty="0">
              <a:latin typeface="Verdana" charset="0"/>
            </a:endParaRPr>
          </a:p>
          <a:p>
            <a:r>
              <a:rPr lang="nb-NO" sz="1800" dirty="0">
                <a:latin typeface="Verdana" charset="0"/>
              </a:rPr>
              <a:t>Service </a:t>
            </a:r>
            <a:r>
              <a:rPr lang="nb-NO" sz="1800" dirty="0" err="1">
                <a:latin typeface="Verdana" charset="0"/>
              </a:rPr>
              <a:t>logic</a:t>
            </a:r>
            <a:r>
              <a:rPr lang="nb-NO" sz="1800" dirty="0">
                <a:latin typeface="Verdana" charset="0"/>
              </a:rPr>
              <a:t>:</a:t>
            </a:r>
          </a:p>
        </p:txBody>
      </p:sp>
      <p:sp>
        <p:nvSpPr>
          <p:cNvPr id="4" name="Slide Number Placeholder 3"/>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6F6A29B1-FB1A-5343-BF78-AE984FB288A1}" type="slidenum">
              <a:rPr lang="nb-NO" sz="900">
                <a:solidFill>
                  <a:srgbClr val="9E9FA3"/>
                </a:solidFill>
                <a:latin typeface="Verdana" charset="0"/>
              </a:rPr>
              <a:pPr eaLnBrk="1" hangingPunct="1"/>
              <a:t>27</a:t>
            </a:fld>
            <a:endParaRPr lang="nb-NO" sz="900">
              <a:solidFill>
                <a:srgbClr val="9E9FA3"/>
              </a:solidFill>
              <a:latin typeface="Verdana" charset="0"/>
            </a:endParaRPr>
          </a:p>
        </p:txBody>
      </p:sp>
      <p:pic>
        <p:nvPicPr>
          <p:cNvPr id="419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989138"/>
            <a:ext cx="2232967" cy="160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2276475"/>
            <a:ext cx="928687"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7744" y="4293096"/>
            <a:ext cx="3311574" cy="2029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4868863"/>
            <a:ext cx="1441450" cy="72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7105650" y="5727700"/>
            <a:ext cx="1593850" cy="739775"/>
          </a:xfrm>
          <a:prstGeom prst="rect">
            <a:avLst/>
          </a:prstGeom>
          <a:noFill/>
        </p:spPr>
        <p:txBody>
          <a:bodyPr wrap="none">
            <a:spAutoFit/>
          </a:bodyPr>
          <a:lstStyle/>
          <a:p>
            <a:pPr>
              <a:defRPr/>
            </a:pPr>
            <a:r>
              <a:rPr lang="nb-NO" sz="1050" b="1" dirty="0">
                <a:solidFill>
                  <a:schemeClr val="tx2">
                    <a:lumMod val="65000"/>
                    <a:lumOff val="35000"/>
                  </a:schemeClr>
                </a:solidFill>
                <a:latin typeface="Times New Roman" pitchFamily="18" charset="0"/>
                <a:ea typeface="+mn-ea"/>
                <a:cs typeface="Times New Roman" pitchFamily="18" charset="0"/>
              </a:rPr>
              <a:t>The </a:t>
            </a:r>
            <a:r>
              <a:rPr lang="nb-NO" sz="1050" b="1" dirty="0" err="1">
                <a:solidFill>
                  <a:schemeClr val="tx2">
                    <a:lumMod val="65000"/>
                    <a:lumOff val="35000"/>
                  </a:schemeClr>
                </a:solidFill>
                <a:latin typeface="Times New Roman" pitchFamily="18" charset="0"/>
                <a:ea typeface="+mn-ea"/>
                <a:cs typeface="Times New Roman" pitchFamily="18" charset="0"/>
              </a:rPr>
              <a:t>product</a:t>
            </a:r>
            <a:r>
              <a:rPr lang="nb-NO" sz="1050" b="1" dirty="0">
                <a:solidFill>
                  <a:schemeClr val="tx2">
                    <a:lumMod val="65000"/>
                    <a:lumOff val="35000"/>
                  </a:schemeClr>
                </a:solidFill>
                <a:latin typeface="Times New Roman" pitchFamily="18" charset="0"/>
                <a:ea typeface="+mn-ea"/>
                <a:cs typeface="Times New Roman" pitchFamily="18" charset="0"/>
              </a:rPr>
              <a:t> </a:t>
            </a:r>
            <a:r>
              <a:rPr lang="nb-NO" sz="1050" b="1" dirty="0" err="1">
                <a:solidFill>
                  <a:schemeClr val="tx2">
                    <a:lumMod val="65000"/>
                    <a:lumOff val="35000"/>
                  </a:schemeClr>
                </a:solidFill>
                <a:latin typeface="Times New Roman" pitchFamily="18" charset="0"/>
                <a:ea typeface="+mn-ea"/>
                <a:cs typeface="Times New Roman" pitchFamily="18" charset="0"/>
              </a:rPr>
              <a:t>becomes</a:t>
            </a:r>
            <a:r>
              <a:rPr lang="nb-NO" sz="1050" b="1" dirty="0">
                <a:solidFill>
                  <a:schemeClr val="tx2">
                    <a:lumMod val="65000"/>
                    <a:lumOff val="35000"/>
                  </a:schemeClr>
                </a:solidFill>
                <a:latin typeface="Times New Roman" pitchFamily="18" charset="0"/>
                <a:ea typeface="+mn-ea"/>
                <a:cs typeface="Times New Roman" pitchFamily="18" charset="0"/>
              </a:rPr>
              <a:t/>
            </a:r>
            <a:br>
              <a:rPr lang="nb-NO" sz="1050" b="1" dirty="0">
                <a:solidFill>
                  <a:schemeClr val="tx2">
                    <a:lumMod val="65000"/>
                    <a:lumOff val="35000"/>
                  </a:schemeClr>
                </a:solidFill>
                <a:latin typeface="Times New Roman" pitchFamily="18" charset="0"/>
                <a:ea typeface="+mn-ea"/>
                <a:cs typeface="Times New Roman" pitchFamily="18" charset="0"/>
              </a:rPr>
            </a:br>
            <a:r>
              <a:rPr lang="nb-NO" sz="1050" b="1" dirty="0">
                <a:solidFill>
                  <a:schemeClr val="tx2">
                    <a:lumMod val="65000"/>
                    <a:lumOff val="35000"/>
                  </a:schemeClr>
                </a:solidFill>
                <a:latin typeface="Times New Roman" pitchFamily="18" charset="0"/>
                <a:ea typeface="+mn-ea"/>
                <a:cs typeface="Times New Roman" pitchFamily="18" charset="0"/>
              </a:rPr>
              <a:t>a </a:t>
            </a:r>
            <a:r>
              <a:rPr lang="nb-NO" sz="1050" b="1" dirty="0" err="1">
                <a:solidFill>
                  <a:schemeClr val="tx2">
                    <a:lumMod val="65000"/>
                    <a:lumOff val="35000"/>
                  </a:schemeClr>
                </a:solidFill>
                <a:latin typeface="Times New Roman" pitchFamily="18" charset="0"/>
                <a:ea typeface="+mn-ea"/>
                <a:cs typeface="Times New Roman" pitchFamily="18" charset="0"/>
              </a:rPr>
              <a:t>platform</a:t>
            </a:r>
            <a:r>
              <a:rPr lang="nb-NO" sz="1050" b="1" dirty="0">
                <a:solidFill>
                  <a:schemeClr val="tx2">
                    <a:lumMod val="65000"/>
                    <a:lumOff val="35000"/>
                  </a:schemeClr>
                </a:solidFill>
                <a:latin typeface="Times New Roman" pitchFamily="18" charset="0"/>
                <a:ea typeface="+mn-ea"/>
                <a:cs typeface="Times New Roman" pitchFamily="18" charset="0"/>
              </a:rPr>
              <a:t> for </a:t>
            </a:r>
            <a:r>
              <a:rPr lang="nb-NO" sz="1050" b="1" dirty="0" err="1">
                <a:solidFill>
                  <a:schemeClr val="tx2">
                    <a:lumMod val="65000"/>
                    <a:lumOff val="35000"/>
                  </a:schemeClr>
                </a:solidFill>
                <a:latin typeface="Times New Roman" pitchFamily="18" charset="0"/>
                <a:ea typeface="+mn-ea"/>
                <a:cs typeface="Times New Roman" pitchFamily="18" charset="0"/>
              </a:rPr>
              <a:t>capturing</a:t>
            </a:r>
            <a:r>
              <a:rPr lang="nb-NO" sz="1050" b="1" dirty="0">
                <a:solidFill>
                  <a:schemeClr val="tx2">
                    <a:lumMod val="65000"/>
                    <a:lumOff val="35000"/>
                  </a:schemeClr>
                </a:solidFill>
                <a:latin typeface="Times New Roman" pitchFamily="18" charset="0"/>
                <a:ea typeface="+mn-ea"/>
                <a:cs typeface="Times New Roman" pitchFamily="18" charset="0"/>
              </a:rPr>
              <a:t/>
            </a:r>
            <a:br>
              <a:rPr lang="nb-NO" sz="1050" b="1" dirty="0">
                <a:solidFill>
                  <a:schemeClr val="tx2">
                    <a:lumMod val="65000"/>
                    <a:lumOff val="35000"/>
                  </a:schemeClr>
                </a:solidFill>
                <a:latin typeface="Times New Roman" pitchFamily="18" charset="0"/>
                <a:ea typeface="+mn-ea"/>
                <a:cs typeface="Times New Roman" pitchFamily="18" charset="0"/>
              </a:rPr>
            </a:br>
            <a:r>
              <a:rPr lang="nb-NO" sz="1050" b="1" dirty="0" err="1">
                <a:solidFill>
                  <a:schemeClr val="tx2">
                    <a:lumMod val="65000"/>
                    <a:lumOff val="35000"/>
                  </a:schemeClr>
                </a:solidFill>
                <a:latin typeface="Times New Roman" pitchFamily="18" charset="0"/>
                <a:ea typeface="+mn-ea"/>
                <a:cs typeface="Times New Roman" pitchFamily="18" charset="0"/>
              </a:rPr>
              <a:t>value</a:t>
            </a:r>
            <a:r>
              <a:rPr lang="nb-NO" sz="1050" b="1" dirty="0">
                <a:solidFill>
                  <a:schemeClr val="tx2">
                    <a:lumMod val="65000"/>
                    <a:lumOff val="35000"/>
                  </a:schemeClr>
                </a:solidFill>
                <a:latin typeface="Times New Roman" pitchFamily="18" charset="0"/>
                <a:ea typeface="+mn-ea"/>
                <a:cs typeface="Times New Roman" pitchFamily="18" charset="0"/>
              </a:rPr>
              <a:t> from service </a:t>
            </a:r>
            <a:br>
              <a:rPr lang="nb-NO" sz="1050" b="1" dirty="0">
                <a:solidFill>
                  <a:schemeClr val="tx2">
                    <a:lumMod val="65000"/>
                    <a:lumOff val="35000"/>
                  </a:schemeClr>
                </a:solidFill>
                <a:latin typeface="Times New Roman" pitchFamily="18" charset="0"/>
                <a:ea typeface="+mn-ea"/>
                <a:cs typeface="Times New Roman" pitchFamily="18" charset="0"/>
              </a:rPr>
            </a:br>
            <a:r>
              <a:rPr lang="nb-NO" sz="1050" b="1" dirty="0" err="1">
                <a:solidFill>
                  <a:schemeClr val="tx2">
                    <a:lumMod val="65000"/>
                    <a:lumOff val="35000"/>
                  </a:schemeClr>
                </a:solidFill>
                <a:latin typeface="Times New Roman" pitchFamily="18" charset="0"/>
                <a:ea typeface="+mn-ea"/>
                <a:cs typeface="Times New Roman" pitchFamily="18" charset="0"/>
              </a:rPr>
              <a:t>co-creation</a:t>
            </a:r>
            <a:endParaRPr lang="nb-NO" sz="1050" b="1" dirty="0">
              <a:solidFill>
                <a:schemeClr val="tx2">
                  <a:lumMod val="65000"/>
                  <a:lumOff val="35000"/>
                </a:schemeClr>
              </a:solidFill>
              <a:latin typeface="Times New Roman" pitchFamily="18" charset="0"/>
              <a:ea typeface="+mn-ea"/>
              <a:cs typeface="Times New Roman" pitchFamily="18" charset="0"/>
            </a:endParaRPr>
          </a:p>
        </p:txBody>
      </p:sp>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72200" y="4005064"/>
            <a:ext cx="1011238"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216" y="3501008"/>
            <a:ext cx="11176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80312" y="3789040"/>
            <a:ext cx="1646238"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96336" y="3284984"/>
            <a:ext cx="1106487"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529218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dirty="0" smtClean="0">
                <a:latin typeface="Verdana" charset="0"/>
              </a:rPr>
              <a:t>Characteristics </a:t>
            </a:r>
            <a:r>
              <a:rPr lang="en-US" dirty="0">
                <a:latin typeface="Verdana" charset="0"/>
              </a:rPr>
              <a:t>of services</a:t>
            </a:r>
          </a:p>
        </p:txBody>
      </p:sp>
      <p:sp>
        <p:nvSpPr>
          <p:cNvPr id="43011" name="Content Placeholder 2"/>
          <p:cNvSpPr>
            <a:spLocks noGrp="1"/>
          </p:cNvSpPr>
          <p:nvPr>
            <p:ph idx="1"/>
          </p:nvPr>
        </p:nvSpPr>
        <p:spPr/>
        <p:txBody>
          <a:bodyPr>
            <a:normAutofit fontScale="77500" lnSpcReduction="20000"/>
          </a:bodyPr>
          <a:lstStyle/>
          <a:p>
            <a:r>
              <a:rPr lang="en-US">
                <a:latin typeface="Verdana" charset="0"/>
              </a:rPr>
              <a:t>Ref… definition in previous slides….</a:t>
            </a:r>
          </a:p>
          <a:p>
            <a:r>
              <a:rPr lang="en-US">
                <a:latin typeface="Verdana" charset="0"/>
              </a:rPr>
              <a:t>A service is the non-ownership equivalent of a good. Service provision has been defined as an economic activity that does not result in ownership and is claimed to be a process that creates benefits by facilitating either a change in customers, a change in their physical possessions, or a change in their intangible assets.</a:t>
            </a:r>
          </a:p>
          <a:p>
            <a:r>
              <a:rPr lang="en-US">
                <a:latin typeface="Verdana" charset="0"/>
              </a:rPr>
              <a:t>Typically characterized by the following (Zeithaml, Parasuraman and Berry, 1985):</a:t>
            </a:r>
          </a:p>
          <a:p>
            <a:pPr lvl="1"/>
            <a:r>
              <a:rPr lang="en-US">
                <a:latin typeface="Verdana" charset="0"/>
              </a:rPr>
              <a:t>Intangibility</a:t>
            </a:r>
          </a:p>
          <a:p>
            <a:pPr lvl="1"/>
            <a:r>
              <a:rPr lang="en-US">
                <a:latin typeface="Verdana" charset="0"/>
              </a:rPr>
              <a:t>Heterogeneity</a:t>
            </a:r>
          </a:p>
          <a:p>
            <a:pPr lvl="1"/>
            <a:r>
              <a:rPr lang="en-US">
                <a:latin typeface="Verdana" charset="0"/>
              </a:rPr>
              <a:t>Inseparability</a:t>
            </a:r>
          </a:p>
          <a:p>
            <a:pPr lvl="1"/>
            <a:r>
              <a:rPr lang="en-US">
                <a:latin typeface="Verdana" charset="0"/>
              </a:rPr>
              <a:t>Perishability</a:t>
            </a:r>
          </a:p>
          <a:p>
            <a:pPr lvl="1"/>
            <a:endParaRPr lang="en-US">
              <a:latin typeface="Verdana" charset="0"/>
            </a:endParaRPr>
          </a:p>
          <a:p>
            <a:pPr lvl="1"/>
            <a:r>
              <a:rPr lang="en-US">
                <a:latin typeface="Verdana" charset="0"/>
              </a:rPr>
              <a:t>The IHIP characteristics…</a:t>
            </a: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8A3955CF-CA7C-DC43-ACB3-AA91B8D147CC}" type="slidenum">
              <a:rPr lang="nb-NO" sz="900">
                <a:solidFill>
                  <a:srgbClr val="9E9FA3"/>
                </a:solidFill>
                <a:latin typeface="Verdana" charset="0"/>
              </a:rPr>
              <a:pPr eaLnBrk="1" hangingPunct="1"/>
              <a:t>28</a:t>
            </a:fld>
            <a:endParaRPr lang="nb-NO" sz="900">
              <a:solidFill>
                <a:srgbClr val="9E9FA3"/>
              </a:solidFill>
              <a:latin typeface="Verdana" charset="0"/>
            </a:endParaRPr>
          </a:p>
        </p:txBody>
      </p:sp>
    </p:spTree>
    <p:extLst>
      <p:ext uri="{BB962C8B-B14F-4D97-AF65-F5344CB8AC3E}">
        <p14:creationId xmlns:p14="http://schemas.microsoft.com/office/powerpoint/2010/main" val="4629999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pPr>
              <a:defRPr/>
            </a:pPr>
            <a:fld id="{7D2B5ADC-5046-430C-8E68-927C7DF3D6DA}" type="datetime1">
              <a:rPr lang="nb-NO" smtClean="0"/>
              <a:pPr>
                <a:defRPr/>
              </a:pPr>
              <a:t>12.04.13</a:t>
            </a:fld>
            <a:endParaRPr lang="nb-NO"/>
          </a:p>
        </p:txBody>
      </p:sp>
      <p:sp>
        <p:nvSpPr>
          <p:cNvPr id="5" name="Plassholder for bunntekst 4"/>
          <p:cNvSpPr>
            <a:spLocks noGrp="1"/>
          </p:cNvSpPr>
          <p:nvPr>
            <p:ph type="ftr" sz="quarter" idx="11"/>
          </p:nvPr>
        </p:nvSpPr>
        <p:spPr/>
        <p:txBody>
          <a:bodyPr/>
          <a:lstStyle/>
          <a:p>
            <a:pPr>
              <a:defRPr/>
            </a:pPr>
            <a:r>
              <a:rPr lang="nb-NO" smtClean="0"/>
              <a:t>Fornavn Etternavn, navn@nhh.no</a:t>
            </a:r>
            <a:endParaRPr lang="nb-NO"/>
          </a:p>
        </p:txBody>
      </p:sp>
      <p:sp>
        <p:nvSpPr>
          <p:cNvPr id="6" name="Plassholder for lysbildenummer 5"/>
          <p:cNvSpPr>
            <a:spLocks noGrp="1"/>
          </p:cNvSpPr>
          <p:nvPr>
            <p:ph type="sldNum" sz="quarter" idx="12"/>
          </p:nvPr>
        </p:nvSpPr>
        <p:spPr/>
        <p:txBody>
          <a:bodyPr/>
          <a:lstStyle/>
          <a:p>
            <a:pPr>
              <a:defRPr/>
            </a:pPr>
            <a:fld id="{B6A3E77D-D2A7-4B27-8896-F10B38D5F123}" type="slidenum">
              <a:rPr lang="nb-NO" smtClean="0"/>
              <a:pPr>
                <a:defRPr/>
              </a:pPr>
              <a:t>29</a:t>
            </a:fld>
            <a:endParaRPr lang="nb-NO"/>
          </a:p>
        </p:txBody>
      </p:sp>
      <p:pic>
        <p:nvPicPr>
          <p:cNvPr id="7" name="Bilde 6"/>
          <p:cNvPicPr>
            <a:picLocks noChangeAspect="1"/>
          </p:cNvPicPr>
          <p:nvPr/>
        </p:nvPicPr>
        <p:blipFill>
          <a:blip r:embed="rId2"/>
          <a:stretch>
            <a:fillRect/>
          </a:stretch>
        </p:blipFill>
        <p:spPr>
          <a:xfrm>
            <a:off x="467544" y="1412776"/>
            <a:ext cx="8316416" cy="4162763"/>
          </a:xfrm>
          <a:prstGeom prst="rect">
            <a:avLst/>
          </a:prstGeom>
        </p:spPr>
      </p:pic>
    </p:spTree>
    <p:extLst>
      <p:ext uri="{BB962C8B-B14F-4D97-AF65-F5344CB8AC3E}">
        <p14:creationId xmlns:p14="http://schemas.microsoft.com/office/powerpoint/2010/main" val="1963630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Purpose</a:t>
            </a:r>
            <a:endParaRPr lang="nb-NO" dirty="0"/>
          </a:p>
        </p:txBody>
      </p:sp>
      <p:sp>
        <p:nvSpPr>
          <p:cNvPr id="3" name="Plassholder for innhold 2"/>
          <p:cNvSpPr>
            <a:spLocks noGrp="1"/>
          </p:cNvSpPr>
          <p:nvPr>
            <p:ph idx="1"/>
          </p:nvPr>
        </p:nvSpPr>
        <p:spPr/>
        <p:txBody>
          <a:bodyPr>
            <a:normAutofit fontScale="92500"/>
          </a:bodyPr>
          <a:lstStyle/>
          <a:p>
            <a:r>
              <a:rPr lang="nb-NO" dirty="0" err="1" smtClean="0"/>
              <a:t>Give</a:t>
            </a:r>
            <a:r>
              <a:rPr lang="nb-NO" dirty="0" smtClean="0"/>
              <a:t> an </a:t>
            </a:r>
            <a:r>
              <a:rPr lang="nb-NO" dirty="0" err="1" smtClean="0"/>
              <a:t>overview</a:t>
            </a:r>
            <a:r>
              <a:rPr lang="nb-NO" dirty="0" smtClean="0"/>
              <a:t> </a:t>
            </a:r>
            <a:r>
              <a:rPr lang="nb-NO" dirty="0" err="1" smtClean="0"/>
              <a:t>of</a:t>
            </a:r>
            <a:r>
              <a:rPr lang="nb-NO" dirty="0" smtClean="0"/>
              <a:t> </a:t>
            </a:r>
            <a:r>
              <a:rPr lang="nb-NO" dirty="0" err="1" smtClean="0"/>
              <a:t>research</a:t>
            </a:r>
            <a:r>
              <a:rPr lang="nb-NO" dirty="0" smtClean="0"/>
              <a:t> </a:t>
            </a:r>
            <a:r>
              <a:rPr lang="nb-NO" dirty="0" err="1" smtClean="0"/>
              <a:t>issues</a:t>
            </a:r>
            <a:r>
              <a:rPr lang="nb-NO" dirty="0" smtClean="0"/>
              <a:t> </a:t>
            </a:r>
            <a:r>
              <a:rPr lang="nb-NO" dirty="0" err="1" smtClean="0"/>
              <a:t>of</a:t>
            </a:r>
            <a:r>
              <a:rPr lang="nb-NO" dirty="0" smtClean="0"/>
              <a:t> </a:t>
            </a:r>
            <a:r>
              <a:rPr lang="nb-NO" dirty="0" err="1" smtClean="0"/>
              <a:t>relevance</a:t>
            </a:r>
            <a:r>
              <a:rPr lang="nb-NO" dirty="0" smtClean="0"/>
              <a:t> to service </a:t>
            </a:r>
            <a:r>
              <a:rPr lang="nb-NO" dirty="0" err="1" smtClean="0"/>
              <a:t>innovation</a:t>
            </a:r>
            <a:r>
              <a:rPr lang="nb-NO" dirty="0" smtClean="0"/>
              <a:t> </a:t>
            </a:r>
            <a:r>
              <a:rPr lang="nb-NO" dirty="0" err="1" smtClean="0"/>
              <a:t>through</a:t>
            </a:r>
            <a:r>
              <a:rPr lang="nb-NO" dirty="0" smtClean="0"/>
              <a:t> </a:t>
            </a:r>
            <a:r>
              <a:rPr lang="nb-NO" dirty="0" err="1" smtClean="0"/>
              <a:t>examples</a:t>
            </a:r>
            <a:r>
              <a:rPr lang="nb-NO" dirty="0" smtClean="0"/>
              <a:t> </a:t>
            </a:r>
            <a:r>
              <a:rPr lang="nb-NO" dirty="0" err="1" smtClean="0"/>
              <a:t>of</a:t>
            </a:r>
            <a:r>
              <a:rPr lang="nb-NO" dirty="0" smtClean="0"/>
              <a:t> </a:t>
            </a:r>
            <a:r>
              <a:rPr lang="nb-NO" dirty="0" err="1" smtClean="0"/>
              <a:t>how</a:t>
            </a:r>
            <a:r>
              <a:rPr lang="nb-NO" dirty="0" smtClean="0"/>
              <a:t> </a:t>
            </a:r>
            <a:r>
              <a:rPr lang="nb-NO" dirty="0" err="1" smtClean="0"/>
              <a:t>research</a:t>
            </a:r>
            <a:r>
              <a:rPr lang="nb-NO" dirty="0" smtClean="0"/>
              <a:t> is </a:t>
            </a:r>
            <a:r>
              <a:rPr lang="nb-NO" dirty="0" err="1" smtClean="0"/>
              <a:t>conducted</a:t>
            </a:r>
            <a:r>
              <a:rPr lang="nb-NO" dirty="0" smtClean="0"/>
              <a:t> in </a:t>
            </a:r>
            <a:r>
              <a:rPr lang="nb-NO" dirty="0" err="1" smtClean="0"/>
              <a:t>the</a:t>
            </a:r>
            <a:r>
              <a:rPr lang="nb-NO" dirty="0" smtClean="0"/>
              <a:t> area</a:t>
            </a:r>
          </a:p>
          <a:p>
            <a:r>
              <a:rPr lang="nb-NO" dirty="0" err="1" smtClean="0"/>
              <a:t>Give</a:t>
            </a:r>
            <a:r>
              <a:rPr lang="nb-NO" dirty="0" smtClean="0"/>
              <a:t> a </a:t>
            </a:r>
            <a:r>
              <a:rPr lang="nb-NO" dirty="0" err="1" smtClean="0"/>
              <a:t>deeper</a:t>
            </a:r>
            <a:r>
              <a:rPr lang="nb-NO" dirty="0" smtClean="0"/>
              <a:t> </a:t>
            </a:r>
            <a:r>
              <a:rPr lang="nb-NO" dirty="0" err="1" smtClean="0"/>
              <a:t>understanding</a:t>
            </a:r>
            <a:r>
              <a:rPr lang="nb-NO" dirty="0" smtClean="0"/>
              <a:t> </a:t>
            </a:r>
            <a:r>
              <a:rPr lang="nb-NO" dirty="0" err="1" smtClean="0"/>
              <a:t>of</a:t>
            </a:r>
            <a:r>
              <a:rPr lang="nb-NO" dirty="0" smtClean="0"/>
              <a:t> a </a:t>
            </a:r>
            <a:r>
              <a:rPr lang="nb-NO" dirty="0" err="1" smtClean="0"/>
              <a:t>selected</a:t>
            </a:r>
            <a:r>
              <a:rPr lang="nb-NO" dirty="0" smtClean="0"/>
              <a:t> </a:t>
            </a:r>
            <a:r>
              <a:rPr lang="nb-NO" dirty="0" err="1" smtClean="0"/>
              <a:t>set</a:t>
            </a:r>
            <a:r>
              <a:rPr lang="nb-NO" dirty="0" smtClean="0"/>
              <a:t> </a:t>
            </a:r>
            <a:r>
              <a:rPr lang="nb-NO" dirty="0" err="1" smtClean="0"/>
              <a:t>of</a:t>
            </a:r>
            <a:r>
              <a:rPr lang="nb-NO" dirty="0" smtClean="0"/>
              <a:t> </a:t>
            </a:r>
            <a:r>
              <a:rPr lang="nb-NO" dirty="0" err="1" smtClean="0"/>
              <a:t>research</a:t>
            </a:r>
            <a:r>
              <a:rPr lang="nb-NO" dirty="0" smtClean="0"/>
              <a:t> </a:t>
            </a:r>
            <a:r>
              <a:rPr lang="nb-NO" dirty="0" err="1" smtClean="0"/>
              <a:t>issues</a:t>
            </a:r>
            <a:r>
              <a:rPr lang="nb-NO" dirty="0" smtClean="0"/>
              <a:t> in service </a:t>
            </a:r>
            <a:r>
              <a:rPr lang="nb-NO" dirty="0" err="1" smtClean="0"/>
              <a:t>innovation</a:t>
            </a:r>
            <a:r>
              <a:rPr lang="nb-NO" dirty="0" smtClean="0"/>
              <a:t>, </a:t>
            </a:r>
            <a:r>
              <a:rPr lang="nb-NO" dirty="0" err="1" smtClean="0"/>
              <a:t>including</a:t>
            </a:r>
            <a:r>
              <a:rPr lang="nb-NO" dirty="0" smtClean="0"/>
              <a:t> </a:t>
            </a:r>
            <a:r>
              <a:rPr lang="nb-NO" dirty="0" err="1" smtClean="0"/>
              <a:t>approaches</a:t>
            </a:r>
            <a:r>
              <a:rPr lang="nb-NO" dirty="0" smtClean="0"/>
              <a:t>, service </a:t>
            </a:r>
            <a:r>
              <a:rPr lang="nb-NO" dirty="0" err="1" smtClean="0"/>
              <a:t>innovation</a:t>
            </a:r>
            <a:r>
              <a:rPr lang="nb-NO" dirty="0" smtClean="0"/>
              <a:t> </a:t>
            </a:r>
            <a:r>
              <a:rPr lang="nb-NO" dirty="0" err="1" smtClean="0"/>
              <a:t>definitions</a:t>
            </a:r>
            <a:r>
              <a:rPr lang="nb-NO" dirty="0" smtClean="0"/>
              <a:t>, </a:t>
            </a:r>
            <a:r>
              <a:rPr lang="nb-NO" dirty="0" err="1"/>
              <a:t>methodologies</a:t>
            </a:r>
            <a:r>
              <a:rPr lang="nb-NO" dirty="0"/>
              <a:t>, </a:t>
            </a:r>
            <a:r>
              <a:rPr lang="nb-NO" dirty="0" smtClean="0"/>
              <a:t>service </a:t>
            </a:r>
            <a:r>
              <a:rPr lang="nb-NO" dirty="0" err="1" smtClean="0"/>
              <a:t>characteristics</a:t>
            </a:r>
            <a:r>
              <a:rPr lang="nb-NO" dirty="0" smtClean="0"/>
              <a:t>, </a:t>
            </a:r>
            <a:r>
              <a:rPr lang="nb-NO" dirty="0" err="1" smtClean="0"/>
              <a:t>productivity</a:t>
            </a:r>
            <a:r>
              <a:rPr lang="nb-NO" dirty="0" smtClean="0"/>
              <a:t>, </a:t>
            </a:r>
            <a:r>
              <a:rPr lang="nb-NO" dirty="0" err="1" smtClean="0"/>
              <a:t>innovation</a:t>
            </a:r>
            <a:r>
              <a:rPr lang="nb-NO" dirty="0" smtClean="0"/>
              <a:t> systems, </a:t>
            </a:r>
            <a:r>
              <a:rPr lang="nb-NO" dirty="0" err="1" smtClean="0"/>
              <a:t>firm</a:t>
            </a:r>
            <a:r>
              <a:rPr lang="nb-NO" dirty="0" smtClean="0"/>
              <a:t> </a:t>
            </a:r>
            <a:r>
              <a:rPr lang="nb-NO" dirty="0" err="1" smtClean="0"/>
              <a:t>level</a:t>
            </a:r>
            <a:r>
              <a:rPr lang="nb-NO" dirty="0" smtClean="0"/>
              <a:t> service </a:t>
            </a:r>
            <a:r>
              <a:rPr lang="nb-NO" dirty="0" err="1" smtClean="0"/>
              <a:t>innovation</a:t>
            </a:r>
            <a:r>
              <a:rPr lang="nb-NO" dirty="0" smtClean="0"/>
              <a:t> management, </a:t>
            </a:r>
            <a:r>
              <a:rPr lang="nb-NO" dirty="0" err="1" smtClean="0"/>
              <a:t>open</a:t>
            </a:r>
            <a:r>
              <a:rPr lang="nb-NO" dirty="0" smtClean="0"/>
              <a:t> service </a:t>
            </a:r>
            <a:r>
              <a:rPr lang="nb-NO" dirty="0" err="1" smtClean="0"/>
              <a:t>innovation</a:t>
            </a:r>
            <a:r>
              <a:rPr lang="nb-NO" dirty="0" smtClean="0"/>
              <a:t> and service systems</a:t>
            </a:r>
          </a:p>
        </p:txBody>
      </p:sp>
      <p:sp>
        <p:nvSpPr>
          <p:cNvPr id="4" name="Plassholder for dato 3"/>
          <p:cNvSpPr>
            <a:spLocks noGrp="1"/>
          </p:cNvSpPr>
          <p:nvPr>
            <p:ph type="dt" sz="half" idx="10"/>
          </p:nvPr>
        </p:nvSpPr>
        <p:spPr/>
        <p:txBody>
          <a:bodyPr/>
          <a:lstStyle/>
          <a:p>
            <a:pPr>
              <a:defRPr/>
            </a:pPr>
            <a:fld id="{7D2B5ADC-5046-430C-8E68-927C7DF3D6DA}" type="datetime1">
              <a:rPr lang="nb-NO" smtClean="0"/>
              <a:pPr>
                <a:defRPr/>
              </a:pPr>
              <a:t>12.04.13</a:t>
            </a:fld>
            <a:endParaRPr lang="nb-NO"/>
          </a:p>
        </p:txBody>
      </p:sp>
      <p:sp>
        <p:nvSpPr>
          <p:cNvPr id="5" name="Plassholder for bunntekst 4"/>
          <p:cNvSpPr>
            <a:spLocks noGrp="1"/>
          </p:cNvSpPr>
          <p:nvPr>
            <p:ph type="ftr" sz="quarter" idx="11"/>
          </p:nvPr>
        </p:nvSpPr>
        <p:spPr/>
        <p:txBody>
          <a:bodyPr/>
          <a:lstStyle/>
          <a:p>
            <a:pPr>
              <a:defRPr/>
            </a:pPr>
            <a:r>
              <a:rPr lang="nb-NO" smtClean="0"/>
              <a:t>Fornavn Etternavn, navn@nhh.no</a:t>
            </a:r>
            <a:endParaRPr lang="nb-NO"/>
          </a:p>
        </p:txBody>
      </p:sp>
      <p:sp>
        <p:nvSpPr>
          <p:cNvPr id="6" name="Plassholder for lysbildenummer 5"/>
          <p:cNvSpPr>
            <a:spLocks noGrp="1"/>
          </p:cNvSpPr>
          <p:nvPr>
            <p:ph type="sldNum" sz="quarter" idx="12"/>
          </p:nvPr>
        </p:nvSpPr>
        <p:spPr/>
        <p:txBody>
          <a:bodyPr/>
          <a:lstStyle/>
          <a:p>
            <a:pPr>
              <a:defRPr/>
            </a:pPr>
            <a:fld id="{B6A3E77D-D2A7-4B27-8896-F10B38D5F123}" type="slidenum">
              <a:rPr lang="nb-NO" smtClean="0"/>
              <a:pPr>
                <a:defRPr/>
              </a:pPr>
              <a:t>3</a:t>
            </a:fld>
            <a:endParaRPr lang="nb-NO"/>
          </a:p>
        </p:txBody>
      </p:sp>
    </p:spTree>
    <p:extLst>
      <p:ext uri="{BB962C8B-B14F-4D97-AF65-F5344CB8AC3E}">
        <p14:creationId xmlns:p14="http://schemas.microsoft.com/office/powerpoint/2010/main" val="84683763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1. General </a:t>
            </a:r>
            <a:r>
              <a:rPr lang="nb-NO" dirty="0" err="1"/>
              <a:t>introduction</a:t>
            </a:r>
            <a:r>
              <a:rPr lang="nb-NO" dirty="0"/>
              <a:t> to service </a:t>
            </a:r>
            <a:r>
              <a:rPr lang="nb-NO" dirty="0" err="1" smtClean="0"/>
              <a:t>innovation</a:t>
            </a:r>
            <a:r>
              <a:rPr lang="nb-NO" dirty="0" smtClean="0"/>
              <a:t> – </a:t>
            </a:r>
            <a:r>
              <a:rPr lang="nb-NO" dirty="0" err="1" smtClean="0"/>
              <a:t>the</a:t>
            </a:r>
            <a:r>
              <a:rPr lang="nb-NO" dirty="0" smtClean="0"/>
              <a:t> </a:t>
            </a:r>
            <a:r>
              <a:rPr lang="nb-NO" dirty="0" err="1" smtClean="0"/>
              <a:t>traditional</a:t>
            </a:r>
            <a:r>
              <a:rPr lang="nb-NO" dirty="0" smtClean="0"/>
              <a:t> </a:t>
            </a:r>
            <a:r>
              <a:rPr lang="nb-NO" dirty="0" err="1" smtClean="0"/>
              <a:t>perspective</a:t>
            </a:r>
            <a:endParaRPr lang="nb-NO" dirty="0"/>
          </a:p>
        </p:txBody>
      </p:sp>
      <p:sp>
        <p:nvSpPr>
          <p:cNvPr id="3" name="Plassholder for innhold 2"/>
          <p:cNvSpPr>
            <a:spLocks noGrp="1"/>
          </p:cNvSpPr>
          <p:nvPr>
            <p:ph idx="1"/>
          </p:nvPr>
        </p:nvSpPr>
        <p:spPr/>
        <p:txBody>
          <a:bodyPr/>
          <a:lstStyle/>
          <a:p>
            <a:pPr marL="342900" indent="-342900">
              <a:buFont typeface="Verdana" charset="0"/>
              <a:buAutoNum type="arabicPeriod"/>
            </a:pPr>
            <a:r>
              <a:rPr lang="nb-NO" dirty="0">
                <a:latin typeface="Verdana" charset="0"/>
              </a:rPr>
              <a:t>Services – </a:t>
            </a:r>
            <a:r>
              <a:rPr lang="nb-NO" dirty="0" err="1">
                <a:latin typeface="Verdana" charset="0"/>
              </a:rPr>
              <a:t>definitions</a:t>
            </a:r>
            <a:r>
              <a:rPr lang="nb-NO" dirty="0">
                <a:latin typeface="Verdana" charset="0"/>
              </a:rPr>
              <a:t>, </a:t>
            </a:r>
            <a:r>
              <a:rPr lang="nb-NO" dirty="0" err="1">
                <a:latin typeface="Verdana" charset="0"/>
              </a:rPr>
              <a:t>characteristics</a:t>
            </a:r>
            <a:r>
              <a:rPr lang="nb-NO" dirty="0">
                <a:latin typeface="Verdana" charset="0"/>
              </a:rPr>
              <a:t>  and </a:t>
            </a:r>
            <a:r>
              <a:rPr lang="nb-NO" dirty="0" err="1">
                <a:latin typeface="Verdana" charset="0"/>
              </a:rPr>
              <a:t>perspectives</a:t>
            </a:r>
            <a:endParaRPr lang="nb-NO" dirty="0">
              <a:latin typeface="Verdana" charset="0"/>
            </a:endParaRPr>
          </a:p>
          <a:p>
            <a:pPr marL="342900" indent="-342900">
              <a:buFont typeface="Verdana" charset="0"/>
              <a:buAutoNum type="arabicPeriod"/>
            </a:pPr>
            <a:r>
              <a:rPr lang="nb-NO" dirty="0">
                <a:latin typeface="Verdana" charset="0"/>
              </a:rPr>
              <a:t>Service </a:t>
            </a:r>
            <a:r>
              <a:rPr lang="nb-NO" dirty="0" err="1">
                <a:latin typeface="Verdana" charset="0"/>
              </a:rPr>
              <a:t>innovation</a:t>
            </a:r>
            <a:r>
              <a:rPr lang="nb-NO" dirty="0">
                <a:latin typeface="Verdana" charset="0"/>
              </a:rPr>
              <a:t> – </a:t>
            </a:r>
            <a:r>
              <a:rPr lang="nb-NO" dirty="0" err="1">
                <a:latin typeface="Verdana" charset="0"/>
              </a:rPr>
              <a:t>challenges</a:t>
            </a:r>
            <a:r>
              <a:rPr lang="nb-NO" dirty="0">
                <a:latin typeface="Verdana" charset="0"/>
              </a:rPr>
              <a:t> and </a:t>
            </a:r>
            <a:r>
              <a:rPr lang="nb-NO" dirty="0" err="1">
                <a:latin typeface="Verdana" charset="0"/>
              </a:rPr>
              <a:t>characteristics</a:t>
            </a:r>
            <a:endParaRPr lang="nb-NO" dirty="0">
              <a:latin typeface="Verdana" charset="0"/>
            </a:endParaRPr>
          </a:p>
          <a:p>
            <a:pPr marL="342900" indent="-342900">
              <a:buFont typeface="Verdana" charset="0"/>
              <a:buAutoNum type="arabicPeriod"/>
            </a:pPr>
            <a:r>
              <a:rPr lang="nb-NO" dirty="0" err="1">
                <a:latin typeface="Verdana" charset="0"/>
              </a:rPr>
              <a:t>Innovation</a:t>
            </a:r>
            <a:r>
              <a:rPr lang="nb-NO" dirty="0">
                <a:latin typeface="Verdana" charset="0"/>
              </a:rPr>
              <a:t> </a:t>
            </a:r>
            <a:r>
              <a:rPr lang="nb-NO" dirty="0" smtClean="0">
                <a:latin typeface="Verdana" charset="0"/>
              </a:rPr>
              <a:t>management in service(s)</a:t>
            </a:r>
            <a:endParaRPr lang="nb-NO" dirty="0">
              <a:latin typeface="Verdana" charset="0"/>
            </a:endParaRPr>
          </a:p>
          <a:p>
            <a:endParaRPr lang="nb-NO" dirty="0"/>
          </a:p>
        </p:txBody>
      </p:sp>
      <p:sp>
        <p:nvSpPr>
          <p:cNvPr id="4" name="Plassholder for dato 3"/>
          <p:cNvSpPr>
            <a:spLocks noGrp="1"/>
          </p:cNvSpPr>
          <p:nvPr>
            <p:ph type="dt" sz="half" idx="10"/>
          </p:nvPr>
        </p:nvSpPr>
        <p:spPr/>
        <p:txBody>
          <a:bodyPr/>
          <a:lstStyle/>
          <a:p>
            <a:pPr>
              <a:defRPr/>
            </a:pPr>
            <a:fld id="{7D2B5ADC-5046-430C-8E68-927C7DF3D6DA}" type="datetime1">
              <a:rPr lang="nb-NO" smtClean="0"/>
              <a:pPr>
                <a:defRPr/>
              </a:pPr>
              <a:t>12.04.13</a:t>
            </a:fld>
            <a:endParaRPr lang="nb-NO"/>
          </a:p>
        </p:txBody>
      </p:sp>
      <p:sp>
        <p:nvSpPr>
          <p:cNvPr id="5" name="Plassholder for bunntekst 4"/>
          <p:cNvSpPr>
            <a:spLocks noGrp="1"/>
          </p:cNvSpPr>
          <p:nvPr>
            <p:ph type="ftr" sz="quarter" idx="11"/>
          </p:nvPr>
        </p:nvSpPr>
        <p:spPr/>
        <p:txBody>
          <a:bodyPr/>
          <a:lstStyle/>
          <a:p>
            <a:pPr>
              <a:defRPr/>
            </a:pPr>
            <a:r>
              <a:rPr lang="nb-NO" smtClean="0"/>
              <a:t>Fornavn Etternavn, navn@nhh.no</a:t>
            </a:r>
            <a:endParaRPr lang="nb-NO"/>
          </a:p>
        </p:txBody>
      </p:sp>
      <p:sp>
        <p:nvSpPr>
          <p:cNvPr id="6" name="Plassholder for lysbildenummer 5"/>
          <p:cNvSpPr>
            <a:spLocks noGrp="1"/>
          </p:cNvSpPr>
          <p:nvPr>
            <p:ph type="sldNum" sz="quarter" idx="12"/>
          </p:nvPr>
        </p:nvSpPr>
        <p:spPr/>
        <p:txBody>
          <a:bodyPr/>
          <a:lstStyle/>
          <a:p>
            <a:pPr>
              <a:defRPr/>
            </a:pPr>
            <a:fld id="{B6A3E77D-D2A7-4B27-8896-F10B38D5F123}" type="slidenum">
              <a:rPr lang="nb-NO" smtClean="0"/>
              <a:pPr>
                <a:defRPr/>
              </a:pPr>
              <a:t>30</a:t>
            </a:fld>
            <a:endParaRPr lang="nb-NO"/>
          </a:p>
        </p:txBody>
      </p:sp>
    </p:spTree>
    <p:extLst>
      <p:ext uri="{BB962C8B-B14F-4D97-AF65-F5344CB8AC3E}">
        <p14:creationId xmlns:p14="http://schemas.microsoft.com/office/powerpoint/2010/main" val="877869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dirty="0" smtClean="0">
                <a:latin typeface="Verdana" charset="0"/>
              </a:rPr>
              <a:t>2. </a:t>
            </a:r>
            <a:r>
              <a:rPr lang="en-US" dirty="0" err="1" smtClean="0">
                <a:latin typeface="Verdana" charset="0"/>
              </a:rPr>
              <a:t>Sercive</a:t>
            </a:r>
            <a:r>
              <a:rPr lang="en-US" dirty="0" smtClean="0">
                <a:latin typeface="Verdana" charset="0"/>
              </a:rPr>
              <a:t> innovation - Characteristics </a:t>
            </a:r>
            <a:r>
              <a:rPr lang="en-US" dirty="0">
                <a:latin typeface="Verdana" charset="0"/>
              </a:rPr>
              <a:t>of services – implications for innovation</a:t>
            </a: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59CA74C8-EBD7-2D45-8258-9D7F91C06DF0}" type="slidenum">
              <a:rPr lang="nb-NO" sz="900">
                <a:solidFill>
                  <a:srgbClr val="9E9FA3"/>
                </a:solidFill>
                <a:latin typeface="Verdana" charset="0"/>
              </a:rPr>
              <a:pPr eaLnBrk="1" hangingPunct="1"/>
              <a:t>31</a:t>
            </a:fld>
            <a:endParaRPr lang="nb-NO" sz="900">
              <a:solidFill>
                <a:srgbClr val="9E9FA3"/>
              </a:solidFill>
              <a:latin typeface="Verdana" charset="0"/>
            </a:endParaRPr>
          </a:p>
        </p:txBody>
      </p:sp>
      <p:graphicFrame>
        <p:nvGraphicFramePr>
          <p:cNvPr id="7" name="Group 25"/>
          <p:cNvGraphicFramePr>
            <a:graphicFrameLocks noGrp="1"/>
          </p:cNvGraphicFramePr>
          <p:nvPr/>
        </p:nvGraphicFramePr>
        <p:xfrm>
          <a:off x="647700" y="1881188"/>
          <a:ext cx="8229600" cy="3649663"/>
        </p:xfrm>
        <a:graphic>
          <a:graphicData uri="http://schemas.openxmlformats.org/drawingml/2006/table">
            <a:tbl>
              <a:tblPr/>
              <a:tblGrid>
                <a:gridCol w="4114800"/>
                <a:gridCol w="4114800"/>
              </a:tblGrid>
              <a:tr h="539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chemeClr val="tx1"/>
                          </a:solidFill>
                          <a:effectLst/>
                          <a:latin typeface="Verdana" pitchFamily="34" charset="0"/>
                        </a:rPr>
                        <a:t>Service characteristics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1" i="0" u="none" strike="noStrike" cap="none" normalizeH="0" baseline="0" smtClean="0">
                          <a:ln>
                            <a:noFill/>
                          </a:ln>
                          <a:solidFill>
                            <a:schemeClr val="tx1"/>
                          </a:solidFill>
                          <a:effectLst/>
                          <a:latin typeface="Verdana" pitchFamily="34" charset="0"/>
                        </a:rPr>
                        <a:t>Impact on organization of innovation process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13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Verdana" pitchFamily="34" charset="0"/>
                        </a:rPr>
                        <a:t>Intangibility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Verdana" pitchFamily="34" charset="0"/>
                        </a:rPr>
                        <a:t>Need for intensive communication between people involved in innovation, because new product cannot be felt or touched. Creating shared understanding is of highest importance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8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Verdana" pitchFamily="34" charset="0"/>
                        </a:rPr>
                        <a:t>Simultaneous production and consumption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Verdana" pitchFamily="34" charset="0"/>
                        </a:rPr>
                        <a:t>Close involvement of front and back office personnel is needed, largely due to simultaneous development of production process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07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Verdana" pitchFamily="34" charset="0"/>
                        </a:rPr>
                        <a:t>Heterogeneity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Verdana" pitchFamily="34" charset="0"/>
                        </a:rPr>
                        <a:t>No impact; physical products may also be heterogeneous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191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smtClean="0">
                          <a:ln>
                            <a:noFill/>
                          </a:ln>
                          <a:solidFill>
                            <a:schemeClr val="tx1"/>
                          </a:solidFill>
                          <a:effectLst/>
                          <a:latin typeface="Verdana" pitchFamily="34" charset="0"/>
                        </a:rPr>
                        <a:t>Perishability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000" b="0" i="0" u="none" strike="noStrike" cap="none" normalizeH="0" baseline="0" dirty="0" smtClean="0">
                          <a:ln>
                            <a:noFill/>
                          </a:ln>
                          <a:solidFill>
                            <a:schemeClr val="tx1"/>
                          </a:solidFill>
                          <a:effectLst/>
                          <a:latin typeface="Verdana" pitchFamily="34" charset="0"/>
                        </a:rPr>
                        <a:t>No impact; new services can be developed in advance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416864410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2063" y="1643063"/>
            <a:ext cx="371475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1"/>
          <p:cNvSpPr>
            <a:spLocks noGrp="1"/>
          </p:cNvSpPr>
          <p:nvPr>
            <p:ph type="title"/>
          </p:nvPr>
        </p:nvSpPr>
        <p:spPr>
          <a:xfrm>
            <a:off x="539750" y="850900"/>
            <a:ext cx="8135938" cy="720725"/>
          </a:xfrm>
        </p:spPr>
        <p:txBody>
          <a:bodyPr/>
          <a:lstStyle/>
          <a:p>
            <a:r>
              <a:rPr lang="nb-NO">
                <a:latin typeface="Verdana" charset="0"/>
              </a:rPr>
              <a:t>Challenges – service characteristics 1</a:t>
            </a:r>
          </a:p>
        </p:txBody>
      </p:sp>
      <p:sp>
        <p:nvSpPr>
          <p:cNvPr id="57348" name="Content Placeholder 2"/>
          <p:cNvSpPr>
            <a:spLocks noGrp="1"/>
          </p:cNvSpPr>
          <p:nvPr>
            <p:ph idx="1"/>
          </p:nvPr>
        </p:nvSpPr>
        <p:spPr/>
        <p:txBody>
          <a:bodyPr>
            <a:normAutofit/>
          </a:bodyPr>
          <a:lstStyle/>
          <a:p>
            <a:r>
              <a:rPr lang="nb-NO" sz="2000" dirty="0" err="1">
                <a:latin typeface="Verdana" charset="0"/>
              </a:rPr>
              <a:t>Intangible</a:t>
            </a:r>
            <a:r>
              <a:rPr lang="nb-NO" sz="2000" dirty="0">
                <a:latin typeface="Verdana" charset="0"/>
              </a:rPr>
              <a:t> – </a:t>
            </a:r>
            <a:r>
              <a:rPr lang="nb-NO" sz="2000" dirty="0" err="1">
                <a:latin typeface="Verdana" charset="0"/>
              </a:rPr>
              <a:t>immaterial</a:t>
            </a:r>
            <a:r>
              <a:rPr lang="nb-NO" sz="2000" dirty="0">
                <a:latin typeface="Verdana" charset="0"/>
              </a:rPr>
              <a:t>:</a:t>
            </a:r>
          </a:p>
          <a:p>
            <a:pPr lvl="1"/>
            <a:r>
              <a:rPr lang="nb-NO" sz="1200" dirty="0">
                <a:latin typeface="Verdana" charset="0"/>
              </a:rPr>
              <a:t>Ex. </a:t>
            </a:r>
            <a:r>
              <a:rPr lang="nb-NO" sz="1200" dirty="0" err="1">
                <a:latin typeface="Verdana" charset="0"/>
              </a:rPr>
              <a:t>Underinvestments</a:t>
            </a:r>
            <a:r>
              <a:rPr lang="nb-NO" sz="1200" dirty="0">
                <a:latin typeface="Verdana" charset="0"/>
              </a:rPr>
              <a:t> in SI due to </a:t>
            </a:r>
            <a:br>
              <a:rPr lang="nb-NO" sz="1200" dirty="0">
                <a:latin typeface="Verdana" charset="0"/>
              </a:rPr>
            </a:br>
            <a:r>
              <a:rPr lang="nb-NO" sz="1200" dirty="0" err="1">
                <a:latin typeface="Verdana" charset="0"/>
              </a:rPr>
              <a:t>lack</a:t>
            </a:r>
            <a:r>
              <a:rPr lang="nb-NO" sz="1200" dirty="0">
                <a:latin typeface="Verdana" charset="0"/>
              </a:rPr>
              <a:t> </a:t>
            </a:r>
            <a:r>
              <a:rPr lang="nb-NO" sz="1200" dirty="0" err="1">
                <a:latin typeface="Verdana" charset="0"/>
              </a:rPr>
              <a:t>of</a:t>
            </a:r>
            <a:r>
              <a:rPr lang="nb-NO" sz="1200" dirty="0">
                <a:latin typeface="Verdana" charset="0"/>
              </a:rPr>
              <a:t> </a:t>
            </a:r>
            <a:r>
              <a:rPr lang="nb-NO" sz="1200" dirty="0" err="1">
                <a:latin typeface="Verdana" charset="0"/>
              </a:rPr>
              <a:t>protection</a:t>
            </a:r>
            <a:r>
              <a:rPr lang="nb-NO" sz="1200" dirty="0">
                <a:latin typeface="Verdana" charset="0"/>
              </a:rPr>
              <a:t> (IPR)?</a:t>
            </a:r>
          </a:p>
          <a:p>
            <a:pPr lvl="1"/>
            <a:r>
              <a:rPr lang="nb-NO" sz="1200" dirty="0">
                <a:latin typeface="Verdana" charset="0"/>
              </a:rPr>
              <a:t>Ex. </a:t>
            </a:r>
            <a:r>
              <a:rPr lang="nb-NO" sz="1200" dirty="0" err="1">
                <a:latin typeface="Verdana" charset="0"/>
              </a:rPr>
              <a:t>Underinvestments</a:t>
            </a:r>
            <a:r>
              <a:rPr lang="nb-NO" sz="1200" dirty="0">
                <a:latin typeface="Verdana" charset="0"/>
              </a:rPr>
              <a:t> in SI due to</a:t>
            </a:r>
            <a:br>
              <a:rPr lang="nb-NO" sz="1200" dirty="0">
                <a:latin typeface="Verdana" charset="0"/>
              </a:rPr>
            </a:br>
            <a:r>
              <a:rPr lang="nb-NO" sz="1200" dirty="0" err="1">
                <a:latin typeface="Verdana" charset="0"/>
              </a:rPr>
              <a:t>difficulties</a:t>
            </a:r>
            <a:r>
              <a:rPr lang="nb-NO" sz="1200" dirty="0">
                <a:latin typeface="Verdana" charset="0"/>
              </a:rPr>
              <a:t> in </a:t>
            </a:r>
            <a:r>
              <a:rPr lang="nb-NO" sz="1200" dirty="0" err="1">
                <a:latin typeface="Verdana" charset="0"/>
              </a:rPr>
              <a:t>describing</a:t>
            </a:r>
            <a:r>
              <a:rPr lang="nb-NO" sz="1200" dirty="0">
                <a:latin typeface="Verdana" charset="0"/>
              </a:rPr>
              <a:t> and</a:t>
            </a:r>
            <a:br>
              <a:rPr lang="nb-NO" sz="1200" dirty="0">
                <a:latin typeface="Verdana" charset="0"/>
              </a:rPr>
            </a:br>
            <a:r>
              <a:rPr lang="nb-NO" sz="1200" dirty="0" err="1">
                <a:latin typeface="Verdana" charset="0"/>
              </a:rPr>
              <a:t>measuring</a:t>
            </a:r>
            <a:r>
              <a:rPr lang="nb-NO" sz="1200" dirty="0">
                <a:latin typeface="Verdana" charset="0"/>
              </a:rPr>
              <a:t> </a:t>
            </a:r>
            <a:r>
              <a:rPr lang="nb-NO" sz="1200" dirty="0" err="1">
                <a:latin typeface="Verdana" charset="0"/>
              </a:rPr>
              <a:t>effects</a:t>
            </a:r>
            <a:r>
              <a:rPr lang="nb-NO" sz="1200" dirty="0">
                <a:latin typeface="Verdana" charset="0"/>
              </a:rPr>
              <a:t>? </a:t>
            </a:r>
          </a:p>
          <a:p>
            <a:r>
              <a:rPr lang="nb-NO" sz="2000" dirty="0" err="1">
                <a:latin typeface="Verdana" charset="0"/>
              </a:rPr>
              <a:t>Heterogeneity</a:t>
            </a:r>
            <a:r>
              <a:rPr lang="nb-NO" sz="2000" dirty="0">
                <a:latin typeface="Verdana" charset="0"/>
              </a:rPr>
              <a:t>– </a:t>
            </a:r>
            <a:r>
              <a:rPr lang="nb-NO" sz="2000" dirty="0" err="1">
                <a:latin typeface="Verdana" charset="0"/>
              </a:rPr>
              <a:t>customization</a:t>
            </a:r>
            <a:r>
              <a:rPr lang="nb-NO" sz="2000" dirty="0">
                <a:latin typeface="Verdana" charset="0"/>
              </a:rPr>
              <a:t>:</a:t>
            </a:r>
          </a:p>
          <a:p>
            <a:pPr lvl="1"/>
            <a:r>
              <a:rPr lang="nb-NO" sz="1200" dirty="0">
                <a:latin typeface="Verdana" charset="0"/>
              </a:rPr>
              <a:t>Ex. </a:t>
            </a:r>
            <a:r>
              <a:rPr lang="nb-NO" sz="1200" dirty="0" err="1">
                <a:latin typeface="Verdana" charset="0"/>
              </a:rPr>
              <a:t>Underinvestment</a:t>
            </a:r>
            <a:r>
              <a:rPr lang="nb-NO" sz="1200" dirty="0">
                <a:latin typeface="Verdana" charset="0"/>
              </a:rPr>
              <a:t> in SI </a:t>
            </a:r>
            <a:r>
              <a:rPr lang="nb-NO" sz="1200" dirty="0" err="1">
                <a:latin typeface="Verdana" charset="0"/>
              </a:rPr>
              <a:t>that</a:t>
            </a:r>
            <a:r>
              <a:rPr lang="nb-NO" sz="1200" dirty="0">
                <a:latin typeface="Verdana" charset="0"/>
              </a:rPr>
              <a:t/>
            </a:r>
            <a:br>
              <a:rPr lang="nb-NO" sz="1200" dirty="0">
                <a:latin typeface="Verdana" charset="0"/>
              </a:rPr>
            </a:br>
            <a:r>
              <a:rPr lang="nb-NO" sz="1200" dirty="0" err="1">
                <a:latin typeface="Verdana" charset="0"/>
              </a:rPr>
              <a:t>scales</a:t>
            </a:r>
            <a:r>
              <a:rPr lang="nb-NO" sz="1200" dirty="0">
                <a:latin typeface="Verdana" charset="0"/>
              </a:rPr>
              <a:t> </a:t>
            </a:r>
            <a:r>
              <a:rPr lang="nb-NO" sz="1200" dirty="0" err="1">
                <a:latin typeface="Verdana" charset="0"/>
              </a:rPr>
              <a:t>well</a:t>
            </a:r>
            <a:r>
              <a:rPr lang="nb-NO" sz="1200" dirty="0">
                <a:latin typeface="Verdana" charset="0"/>
              </a:rPr>
              <a:t> </a:t>
            </a:r>
            <a:r>
              <a:rPr lang="nb-NO" sz="1200" dirty="0" err="1">
                <a:latin typeface="Verdana" charset="0"/>
              </a:rPr>
              <a:t>because</a:t>
            </a:r>
            <a:r>
              <a:rPr lang="nb-NO" sz="1200" dirty="0">
                <a:latin typeface="Verdana" charset="0"/>
              </a:rPr>
              <a:t> it </a:t>
            </a:r>
            <a:r>
              <a:rPr lang="nb-NO" sz="1200" dirty="0" err="1">
                <a:latin typeface="Verdana" charset="0"/>
              </a:rPr>
              <a:t>conflicts</a:t>
            </a:r>
            <a:r>
              <a:rPr lang="nb-NO" sz="1200" dirty="0">
                <a:latin typeface="Verdana" charset="0"/>
              </a:rPr>
              <a:t> </a:t>
            </a:r>
            <a:br>
              <a:rPr lang="nb-NO" sz="1200" dirty="0">
                <a:latin typeface="Verdana" charset="0"/>
              </a:rPr>
            </a:br>
            <a:r>
              <a:rPr lang="nb-NO" sz="1200" dirty="0" err="1">
                <a:latin typeface="Verdana" charset="0"/>
              </a:rPr>
              <a:t>with</a:t>
            </a:r>
            <a:r>
              <a:rPr lang="nb-NO" sz="1200" dirty="0">
                <a:latin typeface="Verdana" charset="0"/>
              </a:rPr>
              <a:t> </a:t>
            </a:r>
            <a:r>
              <a:rPr lang="nb-NO" sz="1200" dirty="0" err="1">
                <a:latin typeface="Verdana" charset="0"/>
              </a:rPr>
              <a:t>customization</a:t>
            </a:r>
            <a:r>
              <a:rPr lang="nb-NO" sz="1200" dirty="0">
                <a:latin typeface="Verdana" charset="0"/>
              </a:rPr>
              <a:t>? </a:t>
            </a:r>
          </a:p>
          <a:p>
            <a:pPr lvl="1"/>
            <a:endParaRPr lang="nb-NO" sz="1600" dirty="0">
              <a:latin typeface="Verdana" charset="0"/>
            </a:endParaRPr>
          </a:p>
          <a:p>
            <a:pPr lvl="1"/>
            <a:endParaRPr lang="nb-NO" sz="1600" dirty="0">
              <a:latin typeface="Verdana" charset="0"/>
            </a:endParaRP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2C0287C9-C842-FF4D-8E7E-9092E00E0F4E}" type="slidenum">
              <a:rPr lang="nb-NO" sz="900">
                <a:solidFill>
                  <a:srgbClr val="9E9FA3"/>
                </a:solidFill>
                <a:latin typeface="Verdana" charset="0"/>
              </a:rPr>
              <a:pPr eaLnBrk="1" hangingPunct="1"/>
              <a:t>32</a:t>
            </a:fld>
            <a:endParaRPr lang="nb-NO" sz="900">
              <a:solidFill>
                <a:srgbClr val="9E9FA3"/>
              </a:solidFill>
              <a:latin typeface="Verdana" charset="0"/>
            </a:endParaRPr>
          </a:p>
        </p:txBody>
      </p:sp>
      <p:sp>
        <p:nvSpPr>
          <p:cNvPr id="13" name="Oval 12"/>
          <p:cNvSpPr/>
          <p:nvPr/>
        </p:nvSpPr>
        <p:spPr>
          <a:xfrm>
            <a:off x="6804025" y="2420938"/>
            <a:ext cx="1285875" cy="714375"/>
          </a:xfrm>
          <a:prstGeom prst="ellipse">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nvGrpSpPr>
          <p:cNvPr id="57351" name="Group 11"/>
          <p:cNvGrpSpPr>
            <a:grpSpLocks/>
          </p:cNvGrpSpPr>
          <p:nvPr/>
        </p:nvGrpSpPr>
        <p:grpSpPr bwMode="auto">
          <a:xfrm>
            <a:off x="214313" y="5072063"/>
            <a:ext cx="3286125" cy="1643062"/>
            <a:chOff x="142875" y="2857500"/>
            <a:chExt cx="4010025" cy="2424113"/>
          </a:xfrm>
        </p:grpSpPr>
        <p:pic>
          <p:nvPicPr>
            <p:cNvPr id="573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2857500"/>
              <a:ext cx="4010025"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070798" y="3857593"/>
              <a:ext cx="1573015" cy="5714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grpSp>
        <p:nvGrpSpPr>
          <p:cNvPr id="57352" name="Group 15"/>
          <p:cNvGrpSpPr>
            <a:grpSpLocks/>
          </p:cNvGrpSpPr>
          <p:nvPr/>
        </p:nvGrpSpPr>
        <p:grpSpPr bwMode="auto">
          <a:xfrm>
            <a:off x="2428875" y="5500688"/>
            <a:ext cx="3357563" cy="1214437"/>
            <a:chOff x="642938" y="4714875"/>
            <a:chExt cx="4014787" cy="1790700"/>
          </a:xfrm>
        </p:grpSpPr>
        <p:pic>
          <p:nvPicPr>
            <p:cNvPr id="5736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8" y="4714875"/>
              <a:ext cx="4014787"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val 17"/>
            <p:cNvSpPr/>
            <p:nvPr/>
          </p:nvSpPr>
          <p:spPr>
            <a:xfrm>
              <a:off x="1500944" y="5073014"/>
              <a:ext cx="2285486" cy="7139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grpSp>
      <p:grpSp>
        <p:nvGrpSpPr>
          <p:cNvPr id="57354" name="Group 24"/>
          <p:cNvGrpSpPr>
            <a:grpSpLocks/>
          </p:cNvGrpSpPr>
          <p:nvPr/>
        </p:nvGrpSpPr>
        <p:grpSpPr bwMode="auto">
          <a:xfrm>
            <a:off x="5795963" y="4941888"/>
            <a:ext cx="3097212" cy="1150937"/>
            <a:chOff x="387516" y="4088518"/>
            <a:chExt cx="6960462" cy="2572258"/>
          </a:xfrm>
        </p:grpSpPr>
        <p:pic>
          <p:nvPicPr>
            <p:cNvPr id="573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346" y="4088518"/>
              <a:ext cx="647419" cy="97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9566" y="4634751"/>
              <a:ext cx="1974347" cy="139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516" y="4911332"/>
              <a:ext cx="920502" cy="57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3623363" y="6032791"/>
              <a:ext cx="767043" cy="585410"/>
            </a:xfrm>
            <a:prstGeom prst="rect">
              <a:avLst/>
            </a:prstGeom>
            <a:noFill/>
          </p:spPr>
          <p:txBody>
            <a:bodyPr wrap="none">
              <a:spAutoFit/>
            </a:bodyPr>
            <a:lstStyle/>
            <a:p>
              <a:pPr>
                <a:defRPr/>
              </a:pPr>
              <a:r>
                <a:rPr lang="nb-NO" sz="1100" dirty="0" err="1">
                  <a:latin typeface="+mj-lt"/>
                  <a:ea typeface="+mn-ea"/>
                </a:rPr>
                <a:t>vs</a:t>
              </a:r>
              <a:endParaRPr lang="nb-NO" sz="1100" dirty="0">
                <a:latin typeface="+mj-lt"/>
                <a:ea typeface="+mn-ea"/>
              </a:endParaRPr>
            </a:p>
          </p:txBody>
        </p:sp>
        <p:pic>
          <p:nvPicPr>
            <p:cNvPr id="5735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7364" y="5620870"/>
              <a:ext cx="2340614" cy="1039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19550" y="5418885"/>
              <a:ext cx="17145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1" name="Picture 6" descr="http://blogg.nhh.no/tjenesteinnovasjon/wp-content/uploads/2011/01/telenor.jp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463" y="5486446"/>
              <a:ext cx="828446" cy="36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4040768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539750" y="850900"/>
            <a:ext cx="8135938" cy="720725"/>
          </a:xfrm>
        </p:spPr>
        <p:txBody>
          <a:bodyPr/>
          <a:lstStyle/>
          <a:p>
            <a:r>
              <a:rPr lang="nb-NO">
                <a:latin typeface="Verdana" charset="0"/>
              </a:rPr>
              <a:t>Challenges – service characteristics 2</a:t>
            </a:r>
          </a:p>
        </p:txBody>
      </p:sp>
      <p:sp>
        <p:nvSpPr>
          <p:cNvPr id="59395" name="Content Placeholder 2"/>
          <p:cNvSpPr>
            <a:spLocks noGrp="1"/>
          </p:cNvSpPr>
          <p:nvPr>
            <p:ph idx="1"/>
          </p:nvPr>
        </p:nvSpPr>
        <p:spPr>
          <a:xfrm>
            <a:off x="571500" y="1714500"/>
            <a:ext cx="8147050" cy="4679950"/>
          </a:xfrm>
        </p:spPr>
        <p:txBody>
          <a:bodyPr>
            <a:normAutofit/>
          </a:bodyPr>
          <a:lstStyle/>
          <a:p>
            <a:r>
              <a:rPr lang="nb-NO" sz="2400" dirty="0">
                <a:latin typeface="Verdana" charset="0"/>
              </a:rPr>
              <a:t>Inseparable– co-</a:t>
            </a:r>
            <a:r>
              <a:rPr lang="nb-NO" sz="2400" dirty="0" err="1">
                <a:latin typeface="Verdana" charset="0"/>
              </a:rPr>
              <a:t>produced</a:t>
            </a:r>
            <a:r>
              <a:rPr lang="nb-NO" sz="2400" dirty="0">
                <a:latin typeface="Verdana" charset="0"/>
              </a:rPr>
              <a:t>/co-</a:t>
            </a:r>
            <a:r>
              <a:rPr lang="nb-NO" sz="2400" dirty="0" err="1">
                <a:latin typeface="Verdana" charset="0"/>
              </a:rPr>
              <a:t>created</a:t>
            </a:r>
            <a:r>
              <a:rPr lang="nb-NO" sz="2400" dirty="0">
                <a:latin typeface="Verdana" charset="0"/>
              </a:rPr>
              <a:t> </a:t>
            </a:r>
            <a:r>
              <a:rPr lang="nb-NO" sz="2400" dirty="0" err="1">
                <a:latin typeface="Verdana" charset="0"/>
              </a:rPr>
              <a:t>with</a:t>
            </a:r>
            <a:r>
              <a:rPr lang="nb-NO" sz="2400" dirty="0">
                <a:latin typeface="Verdana" charset="0"/>
              </a:rPr>
              <a:t> provider and </a:t>
            </a:r>
            <a:r>
              <a:rPr lang="nb-NO" sz="2400" dirty="0" err="1">
                <a:latin typeface="Verdana" charset="0"/>
              </a:rPr>
              <a:t>customer</a:t>
            </a:r>
            <a:r>
              <a:rPr lang="nb-NO" sz="2400" dirty="0">
                <a:latin typeface="Verdana" charset="0"/>
              </a:rPr>
              <a:t>:</a:t>
            </a:r>
          </a:p>
          <a:p>
            <a:pPr lvl="1"/>
            <a:r>
              <a:rPr lang="nb-NO" sz="1400" dirty="0">
                <a:latin typeface="Verdana" charset="0"/>
              </a:rPr>
              <a:t>Ex. Are </a:t>
            </a:r>
            <a:r>
              <a:rPr lang="nb-NO" sz="1400" dirty="0" err="1">
                <a:latin typeface="Verdana" charset="0"/>
              </a:rPr>
              <a:t>SI’s</a:t>
            </a:r>
            <a:r>
              <a:rPr lang="nb-NO" sz="1400" dirty="0">
                <a:latin typeface="Verdana" charset="0"/>
              </a:rPr>
              <a:t> </a:t>
            </a:r>
            <a:r>
              <a:rPr lang="nb-NO" sz="1400" dirty="0" err="1">
                <a:latin typeface="Verdana" charset="0"/>
              </a:rPr>
              <a:t>created</a:t>
            </a:r>
            <a:r>
              <a:rPr lang="nb-NO" sz="1400" dirty="0">
                <a:latin typeface="Verdana" charset="0"/>
              </a:rPr>
              <a:t> by </a:t>
            </a:r>
            <a:r>
              <a:rPr lang="nb-NO" sz="1400" dirty="0" err="1">
                <a:latin typeface="Verdana" charset="0"/>
              </a:rPr>
              <a:t>customers</a:t>
            </a:r>
            <a:r>
              <a:rPr lang="nb-NO" sz="1400" dirty="0">
                <a:latin typeface="Verdana" charset="0"/>
              </a:rPr>
              <a:t> more </a:t>
            </a:r>
            <a:r>
              <a:rPr lang="nb-NO" sz="1400" dirty="0" err="1">
                <a:latin typeface="Verdana" charset="0"/>
              </a:rPr>
              <a:t>than</a:t>
            </a:r>
            <a:r>
              <a:rPr lang="nb-NO" sz="1400" dirty="0">
                <a:latin typeface="Verdana" charset="0"/>
              </a:rPr>
              <a:t> </a:t>
            </a:r>
            <a:br>
              <a:rPr lang="nb-NO" sz="1400" dirty="0">
                <a:latin typeface="Verdana" charset="0"/>
              </a:rPr>
            </a:br>
            <a:r>
              <a:rPr lang="nb-NO" sz="1400" dirty="0">
                <a:latin typeface="Verdana" charset="0"/>
              </a:rPr>
              <a:t>by </a:t>
            </a:r>
            <a:r>
              <a:rPr lang="nb-NO" sz="1400" dirty="0" err="1">
                <a:latin typeface="Verdana" charset="0"/>
              </a:rPr>
              <a:t>providers</a:t>
            </a:r>
            <a:r>
              <a:rPr lang="nb-NO" sz="1400" dirty="0">
                <a:latin typeface="Verdana" charset="0"/>
              </a:rPr>
              <a:t>? </a:t>
            </a:r>
          </a:p>
          <a:p>
            <a:pPr lvl="1"/>
            <a:r>
              <a:rPr lang="nb-NO" sz="1400" dirty="0">
                <a:latin typeface="Verdana" charset="0"/>
              </a:rPr>
              <a:t>Ex. Is </a:t>
            </a:r>
            <a:r>
              <a:rPr lang="nb-NO" sz="1400" dirty="0" err="1">
                <a:latin typeface="Verdana" charset="0"/>
              </a:rPr>
              <a:t>demand</a:t>
            </a:r>
            <a:r>
              <a:rPr lang="nb-NO" sz="1400" dirty="0">
                <a:latin typeface="Verdana" charset="0"/>
              </a:rPr>
              <a:t> side </a:t>
            </a:r>
            <a:r>
              <a:rPr lang="nb-NO" sz="1400" dirty="0" err="1" smtClean="0">
                <a:latin typeface="Verdana" charset="0"/>
              </a:rPr>
              <a:t>economy</a:t>
            </a:r>
            <a:r>
              <a:rPr lang="nb-NO" sz="1400" dirty="0" smtClean="0">
                <a:latin typeface="Verdana" charset="0"/>
              </a:rPr>
              <a:t> </a:t>
            </a:r>
            <a:r>
              <a:rPr lang="nb-NO" sz="1400" dirty="0" err="1">
                <a:latin typeface="Verdana" charset="0"/>
              </a:rPr>
              <a:t>of</a:t>
            </a:r>
            <a:r>
              <a:rPr lang="nb-NO" sz="1400" dirty="0">
                <a:latin typeface="Verdana" charset="0"/>
              </a:rPr>
              <a:t> </a:t>
            </a:r>
            <a:r>
              <a:rPr lang="nb-NO" sz="1400" dirty="0" err="1">
                <a:latin typeface="Verdana" charset="0"/>
              </a:rPr>
              <a:t>scale</a:t>
            </a:r>
            <a:r>
              <a:rPr lang="nb-NO" sz="1400" dirty="0">
                <a:latin typeface="Verdana" charset="0"/>
              </a:rPr>
              <a:t> a</a:t>
            </a:r>
            <a:br>
              <a:rPr lang="nb-NO" sz="1400" dirty="0">
                <a:latin typeface="Verdana" charset="0"/>
              </a:rPr>
            </a:br>
            <a:r>
              <a:rPr lang="nb-NO" sz="1400" dirty="0" err="1">
                <a:latin typeface="Verdana" charset="0"/>
              </a:rPr>
              <a:t>precondition</a:t>
            </a:r>
            <a:r>
              <a:rPr lang="nb-NO" sz="1400" dirty="0">
                <a:latin typeface="Verdana" charset="0"/>
              </a:rPr>
              <a:t> for </a:t>
            </a:r>
            <a:r>
              <a:rPr lang="nb-NO" sz="1400" dirty="0" err="1">
                <a:latin typeface="Verdana" charset="0"/>
              </a:rPr>
              <a:t>successful</a:t>
            </a:r>
            <a:r>
              <a:rPr lang="nb-NO" sz="1400" dirty="0">
                <a:latin typeface="Verdana" charset="0"/>
              </a:rPr>
              <a:t> SI? </a:t>
            </a:r>
            <a:endParaRPr lang="nb-NO" sz="2400" dirty="0">
              <a:latin typeface="Verdana" charset="0"/>
            </a:endParaRPr>
          </a:p>
          <a:p>
            <a:r>
              <a:rPr lang="nb-NO" sz="2400" dirty="0" err="1">
                <a:latin typeface="Verdana" charset="0"/>
              </a:rPr>
              <a:t>Perishable</a:t>
            </a:r>
            <a:r>
              <a:rPr lang="nb-NO" sz="2400" dirty="0">
                <a:latin typeface="Verdana" charset="0"/>
              </a:rPr>
              <a:t>– </a:t>
            </a:r>
            <a:r>
              <a:rPr lang="nb-NO" sz="2400" dirty="0" err="1">
                <a:latin typeface="Verdana" charset="0"/>
              </a:rPr>
              <a:t>cannot</a:t>
            </a:r>
            <a:r>
              <a:rPr lang="nb-NO" sz="2400" dirty="0">
                <a:latin typeface="Verdana" charset="0"/>
              </a:rPr>
              <a:t> be </a:t>
            </a:r>
            <a:r>
              <a:rPr lang="nb-NO" sz="2400" dirty="0" err="1">
                <a:latin typeface="Verdana" charset="0"/>
              </a:rPr>
              <a:t>stored</a:t>
            </a:r>
            <a:r>
              <a:rPr lang="nb-NO" sz="2400" dirty="0">
                <a:latin typeface="Verdana" charset="0"/>
              </a:rPr>
              <a:t>:</a:t>
            </a:r>
          </a:p>
          <a:p>
            <a:pPr lvl="1"/>
            <a:r>
              <a:rPr lang="nb-NO" sz="1400" dirty="0">
                <a:latin typeface="Verdana" charset="0"/>
              </a:rPr>
              <a:t>Ex. Is it </a:t>
            </a:r>
            <a:r>
              <a:rPr lang="nb-NO" sz="1400" dirty="0" err="1">
                <a:latin typeface="Verdana" charset="0"/>
              </a:rPr>
              <a:t>possible</a:t>
            </a:r>
            <a:r>
              <a:rPr lang="nb-NO" sz="1400" dirty="0">
                <a:latin typeface="Verdana" charset="0"/>
              </a:rPr>
              <a:t> to </a:t>
            </a:r>
            <a:r>
              <a:rPr lang="nb-NO" sz="1400" dirty="0" err="1">
                <a:latin typeface="Verdana" charset="0"/>
              </a:rPr>
              <a:t>apply</a:t>
            </a:r>
            <a:r>
              <a:rPr lang="nb-NO" sz="1400" dirty="0">
                <a:latin typeface="Verdana" charset="0"/>
              </a:rPr>
              <a:t/>
            </a:r>
            <a:br>
              <a:rPr lang="nb-NO" sz="1400" dirty="0">
                <a:latin typeface="Verdana" charset="0"/>
              </a:rPr>
            </a:br>
            <a:r>
              <a:rPr lang="nb-NO" sz="1400" dirty="0" err="1">
                <a:latin typeface="Verdana" charset="0"/>
              </a:rPr>
              <a:t>traditional</a:t>
            </a:r>
            <a:r>
              <a:rPr lang="nb-NO" sz="1400" dirty="0">
                <a:latin typeface="Verdana" charset="0"/>
              </a:rPr>
              <a:t> </a:t>
            </a:r>
            <a:r>
              <a:rPr lang="nb-NO" sz="1400" dirty="0" err="1">
                <a:latin typeface="Verdana" charset="0"/>
              </a:rPr>
              <a:t>principles</a:t>
            </a:r>
            <a:r>
              <a:rPr lang="nb-NO" sz="1400" dirty="0">
                <a:latin typeface="Verdana" charset="0"/>
              </a:rPr>
              <a:t> for </a:t>
            </a:r>
            <a:br>
              <a:rPr lang="nb-NO" sz="1400" dirty="0">
                <a:latin typeface="Verdana" charset="0"/>
              </a:rPr>
            </a:br>
            <a:r>
              <a:rPr lang="nb-NO" sz="1400" dirty="0" err="1">
                <a:latin typeface="Verdana" charset="0"/>
              </a:rPr>
              <a:t>product</a:t>
            </a:r>
            <a:r>
              <a:rPr lang="nb-NO" sz="1400" dirty="0">
                <a:latin typeface="Verdana" charset="0"/>
              </a:rPr>
              <a:t> </a:t>
            </a:r>
            <a:r>
              <a:rPr lang="nb-NO" sz="1400" dirty="0" err="1">
                <a:latin typeface="Verdana" charset="0"/>
              </a:rPr>
              <a:t>innovation</a:t>
            </a:r>
            <a:r>
              <a:rPr lang="nb-NO" sz="1400" dirty="0">
                <a:latin typeface="Verdana" charset="0"/>
              </a:rPr>
              <a:t> to SI? Do </a:t>
            </a:r>
            <a:r>
              <a:rPr lang="nb-NO" sz="1400" dirty="0" err="1">
                <a:latin typeface="Verdana" charset="0"/>
              </a:rPr>
              <a:t>their</a:t>
            </a:r>
            <a:r>
              <a:rPr lang="nb-NO" sz="1400" dirty="0">
                <a:latin typeface="Verdana" charset="0"/>
              </a:rPr>
              <a:t> </a:t>
            </a:r>
            <a:br>
              <a:rPr lang="nb-NO" sz="1400" dirty="0">
                <a:latin typeface="Verdana" charset="0"/>
              </a:rPr>
            </a:br>
            <a:r>
              <a:rPr lang="nb-NO" sz="1400" dirty="0" err="1">
                <a:latin typeface="Verdana" charset="0"/>
              </a:rPr>
              <a:t>application</a:t>
            </a:r>
            <a:r>
              <a:rPr lang="nb-NO" sz="1400" dirty="0">
                <a:latin typeface="Verdana" charset="0"/>
              </a:rPr>
              <a:t> lead to </a:t>
            </a:r>
            <a:r>
              <a:rPr lang="nb-NO" sz="1400" dirty="0" err="1">
                <a:latin typeface="Verdana" charset="0"/>
              </a:rPr>
              <a:t>dysfunctional</a:t>
            </a:r>
            <a:r>
              <a:rPr lang="nb-NO" sz="1400" dirty="0">
                <a:latin typeface="Verdana" charset="0"/>
              </a:rPr>
              <a:t> </a:t>
            </a:r>
            <a:br>
              <a:rPr lang="nb-NO" sz="1400" dirty="0">
                <a:latin typeface="Verdana" charset="0"/>
              </a:rPr>
            </a:br>
            <a:r>
              <a:rPr lang="nb-NO" sz="1400" dirty="0" err="1">
                <a:latin typeface="Verdana" charset="0"/>
              </a:rPr>
              <a:t>SI’s</a:t>
            </a:r>
            <a:r>
              <a:rPr lang="nb-NO" sz="1400" dirty="0">
                <a:latin typeface="Verdana" charset="0"/>
              </a:rPr>
              <a:t>?</a:t>
            </a:r>
            <a:br>
              <a:rPr lang="nb-NO" sz="1400" dirty="0">
                <a:latin typeface="Verdana" charset="0"/>
              </a:rPr>
            </a:br>
            <a:endParaRPr lang="nb-NO" sz="1400" dirty="0">
              <a:latin typeface="Verdana" charset="0"/>
            </a:endParaRPr>
          </a:p>
          <a:p>
            <a:pPr lvl="1"/>
            <a:endParaRPr lang="nb-NO" sz="1800" dirty="0">
              <a:latin typeface="Verdana" charset="0"/>
            </a:endParaRP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614BB65B-3DCD-FE4C-907C-034E60E18D42}" type="slidenum">
              <a:rPr lang="nb-NO" sz="900">
                <a:solidFill>
                  <a:srgbClr val="9E9FA3"/>
                </a:solidFill>
                <a:latin typeface="Verdana" charset="0"/>
              </a:rPr>
              <a:pPr eaLnBrk="1" hangingPunct="1"/>
              <a:t>33</a:t>
            </a:fld>
            <a:endParaRPr lang="nb-NO" sz="900">
              <a:solidFill>
                <a:srgbClr val="9E9FA3"/>
              </a:solidFill>
              <a:latin typeface="Verdana" charset="0"/>
            </a:endParaRPr>
          </a:p>
        </p:txBody>
      </p:sp>
      <p:pic>
        <p:nvPicPr>
          <p:cNvPr id="5939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25" y="2571750"/>
            <a:ext cx="17684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071813"/>
            <a:ext cx="12842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3625" y="2357438"/>
            <a:ext cx="9080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2063" y="4143375"/>
            <a:ext cx="3722687"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9150" y="5903913"/>
            <a:ext cx="4751388" cy="4381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5445125"/>
            <a:ext cx="4738688" cy="3730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15887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539552" y="548680"/>
            <a:ext cx="8135938" cy="720725"/>
          </a:xfrm>
        </p:spPr>
        <p:txBody>
          <a:bodyPr>
            <a:normAutofit/>
          </a:bodyPr>
          <a:lstStyle/>
          <a:p>
            <a:r>
              <a:rPr lang="nb-NO" dirty="0" smtClean="0">
                <a:latin typeface="Verdana" charset="0"/>
              </a:rPr>
              <a:t>Challenges -service </a:t>
            </a:r>
            <a:r>
              <a:rPr lang="nb-NO" dirty="0" err="1">
                <a:latin typeface="Verdana" charset="0"/>
              </a:rPr>
              <a:t>industry</a:t>
            </a:r>
            <a:r>
              <a:rPr lang="nb-NO" dirty="0">
                <a:latin typeface="Verdana" charset="0"/>
              </a:rPr>
              <a:t> </a:t>
            </a:r>
            <a:r>
              <a:rPr lang="nb-NO" dirty="0" err="1">
                <a:latin typeface="Verdana" charset="0"/>
              </a:rPr>
              <a:t>characteristics</a:t>
            </a:r>
            <a:r>
              <a:rPr lang="nb-NO" dirty="0">
                <a:latin typeface="Verdana" charset="0"/>
              </a:rPr>
              <a:t> 1</a:t>
            </a:r>
          </a:p>
        </p:txBody>
      </p:sp>
      <p:sp>
        <p:nvSpPr>
          <p:cNvPr id="61443" name="Content Placeholder 2"/>
          <p:cNvSpPr>
            <a:spLocks noGrp="1"/>
          </p:cNvSpPr>
          <p:nvPr>
            <p:ph idx="1"/>
          </p:nvPr>
        </p:nvSpPr>
        <p:spPr>
          <a:xfrm>
            <a:off x="539750" y="1844675"/>
            <a:ext cx="8147050" cy="512763"/>
          </a:xfrm>
        </p:spPr>
        <p:txBody>
          <a:bodyPr>
            <a:noAutofit/>
          </a:bodyPr>
          <a:lstStyle/>
          <a:p>
            <a:r>
              <a:rPr lang="nb-NO" sz="1800" dirty="0">
                <a:latin typeface="Verdana" charset="0"/>
              </a:rPr>
              <a:t>Service </a:t>
            </a:r>
            <a:r>
              <a:rPr lang="nb-NO" sz="1800" dirty="0" err="1">
                <a:latin typeface="Verdana" charset="0"/>
              </a:rPr>
              <a:t>industry</a:t>
            </a:r>
            <a:r>
              <a:rPr lang="nb-NO" sz="1800" dirty="0">
                <a:latin typeface="Verdana" charset="0"/>
              </a:rPr>
              <a:t> </a:t>
            </a:r>
            <a:r>
              <a:rPr lang="nb-NO" sz="1800" dirty="0" err="1">
                <a:latin typeface="Verdana" charset="0"/>
              </a:rPr>
              <a:t>heterogeneity</a:t>
            </a:r>
            <a:r>
              <a:rPr lang="nb-NO" sz="1800" dirty="0">
                <a:latin typeface="Verdana" charset="0"/>
              </a:rPr>
              <a:t>:</a:t>
            </a:r>
          </a:p>
          <a:p>
            <a:pPr lvl="1"/>
            <a:r>
              <a:rPr lang="nb-NO" sz="1400" dirty="0" err="1">
                <a:latin typeface="Verdana" charset="0"/>
              </a:rPr>
              <a:t>Difficult</a:t>
            </a:r>
            <a:r>
              <a:rPr lang="nb-NO" sz="1400" dirty="0">
                <a:latin typeface="Verdana" charset="0"/>
              </a:rPr>
              <a:t> to design </a:t>
            </a:r>
            <a:r>
              <a:rPr lang="nb-NO" sz="1400" dirty="0" err="1">
                <a:latin typeface="Verdana" charset="0"/>
              </a:rPr>
              <a:t>innovation</a:t>
            </a:r>
            <a:r>
              <a:rPr lang="nb-NO" sz="1400" dirty="0">
                <a:latin typeface="Verdana" charset="0"/>
              </a:rPr>
              <a:t/>
            </a:r>
            <a:br>
              <a:rPr lang="nb-NO" sz="1400" dirty="0">
                <a:latin typeface="Verdana" charset="0"/>
              </a:rPr>
            </a:br>
            <a:r>
              <a:rPr lang="nb-NO" sz="1400" dirty="0">
                <a:latin typeface="Verdana" charset="0"/>
              </a:rPr>
              <a:t>policy </a:t>
            </a:r>
            <a:r>
              <a:rPr lang="nb-NO" sz="1400" dirty="0" err="1">
                <a:latin typeface="Verdana" charset="0"/>
              </a:rPr>
              <a:t>addressing</a:t>
            </a:r>
            <a:r>
              <a:rPr lang="nb-NO" sz="1400" dirty="0">
                <a:latin typeface="Verdana" charset="0"/>
              </a:rPr>
              <a:t> </a:t>
            </a:r>
            <a:r>
              <a:rPr lang="nb-NO" sz="1400" dirty="0" err="1">
                <a:latin typeface="Verdana" charset="0"/>
              </a:rPr>
              <a:t>the</a:t>
            </a:r>
            <a:r>
              <a:rPr lang="nb-NO" sz="1400" dirty="0">
                <a:latin typeface="Verdana" charset="0"/>
              </a:rPr>
              <a:t> </a:t>
            </a:r>
            <a:r>
              <a:rPr lang="nb-NO" sz="1400" dirty="0" err="1">
                <a:latin typeface="Verdana" charset="0"/>
              </a:rPr>
              <a:t>diversity</a:t>
            </a:r>
            <a:r>
              <a:rPr lang="nb-NO" sz="1400" dirty="0">
                <a:latin typeface="Verdana" charset="0"/>
              </a:rPr>
              <a:t> </a:t>
            </a:r>
            <a:r>
              <a:rPr lang="nb-NO" sz="1400" dirty="0" err="1">
                <a:latin typeface="Verdana" charset="0"/>
              </a:rPr>
              <a:t>of</a:t>
            </a:r>
            <a:r>
              <a:rPr lang="nb-NO" sz="1400" dirty="0">
                <a:latin typeface="Verdana" charset="0"/>
              </a:rPr>
              <a:t/>
            </a:r>
            <a:br>
              <a:rPr lang="nb-NO" sz="1400" dirty="0">
                <a:latin typeface="Verdana" charset="0"/>
              </a:rPr>
            </a:br>
            <a:r>
              <a:rPr lang="nb-NO" sz="1400" dirty="0" err="1">
                <a:latin typeface="Verdana" charset="0"/>
              </a:rPr>
              <a:t>challenges</a:t>
            </a:r>
            <a:r>
              <a:rPr lang="nb-NO" sz="1400" dirty="0">
                <a:latin typeface="Verdana" charset="0"/>
              </a:rPr>
              <a:t> in different </a:t>
            </a:r>
            <a:r>
              <a:rPr lang="nb-NO" sz="1400" dirty="0" err="1">
                <a:latin typeface="Verdana" charset="0"/>
              </a:rPr>
              <a:t>SI’s</a:t>
            </a:r>
            <a:r>
              <a:rPr lang="nb-NO" sz="1400" dirty="0">
                <a:latin typeface="Verdana" charset="0"/>
              </a:rPr>
              <a:t>? </a:t>
            </a:r>
          </a:p>
          <a:p>
            <a:pPr lvl="1"/>
            <a:endParaRPr lang="nb-NO" sz="1400" dirty="0">
              <a:latin typeface="Verdana" charset="0"/>
            </a:endParaRPr>
          </a:p>
          <a:p>
            <a:r>
              <a:rPr lang="nb-NO" sz="1800" dirty="0" err="1">
                <a:latin typeface="Verdana" charset="0"/>
              </a:rPr>
              <a:t>Strict</a:t>
            </a:r>
            <a:r>
              <a:rPr lang="nb-NO" sz="1800" dirty="0">
                <a:latin typeface="Verdana" charset="0"/>
              </a:rPr>
              <a:t> </a:t>
            </a:r>
            <a:r>
              <a:rPr lang="nb-NO" sz="1800" dirty="0" err="1">
                <a:latin typeface="Verdana" charset="0"/>
              </a:rPr>
              <a:t>regulation</a:t>
            </a:r>
            <a:r>
              <a:rPr lang="nb-NO" sz="1800" dirty="0">
                <a:latin typeface="Verdana" charset="0"/>
              </a:rPr>
              <a:t>:</a:t>
            </a:r>
          </a:p>
          <a:p>
            <a:pPr lvl="1"/>
            <a:r>
              <a:rPr lang="nb-NO" sz="1400" dirty="0" err="1">
                <a:latin typeface="Verdana" charset="0"/>
              </a:rPr>
              <a:t>Does</a:t>
            </a:r>
            <a:r>
              <a:rPr lang="nb-NO" sz="1400" dirty="0">
                <a:latin typeface="Verdana" charset="0"/>
              </a:rPr>
              <a:t> </a:t>
            </a:r>
            <a:r>
              <a:rPr lang="nb-NO" sz="1400" dirty="0" err="1">
                <a:latin typeface="Verdana" charset="0"/>
              </a:rPr>
              <a:t>regulation</a:t>
            </a:r>
            <a:r>
              <a:rPr lang="nb-NO" sz="1400" dirty="0">
                <a:latin typeface="Verdana" charset="0"/>
              </a:rPr>
              <a:t> </a:t>
            </a:r>
            <a:r>
              <a:rPr lang="nb-NO" sz="1400" dirty="0" err="1">
                <a:latin typeface="Verdana" charset="0"/>
              </a:rPr>
              <a:t>approproately</a:t>
            </a:r>
            <a:r>
              <a:rPr lang="nb-NO" sz="1400" dirty="0">
                <a:latin typeface="Verdana" charset="0"/>
              </a:rPr>
              <a:t/>
            </a:r>
            <a:br>
              <a:rPr lang="nb-NO" sz="1400" dirty="0">
                <a:latin typeface="Verdana" charset="0"/>
              </a:rPr>
            </a:br>
            <a:r>
              <a:rPr lang="nb-NO" sz="1400" dirty="0" err="1">
                <a:latin typeface="Verdana" charset="0"/>
              </a:rPr>
              <a:t>address</a:t>
            </a:r>
            <a:r>
              <a:rPr lang="nb-NO" sz="1400" dirty="0">
                <a:latin typeface="Verdana" charset="0"/>
              </a:rPr>
              <a:t> </a:t>
            </a:r>
            <a:r>
              <a:rPr lang="nb-NO" sz="1400" dirty="0" err="1">
                <a:latin typeface="Verdana" charset="0"/>
              </a:rPr>
              <a:t>innovation</a:t>
            </a:r>
            <a:r>
              <a:rPr lang="nb-NO" sz="1400" dirty="0">
                <a:latin typeface="Verdana" charset="0"/>
              </a:rPr>
              <a:t> ? </a:t>
            </a:r>
          </a:p>
          <a:p>
            <a:pPr lvl="1"/>
            <a:endParaRPr lang="nb-NO" sz="1600" dirty="0">
              <a:latin typeface="Verdana" charset="0"/>
            </a:endParaRP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DC1669D0-EB6B-C643-8755-BE5D358B332B}" type="slidenum">
              <a:rPr lang="nb-NO" sz="900">
                <a:solidFill>
                  <a:srgbClr val="9E9FA3"/>
                </a:solidFill>
                <a:latin typeface="Verdana" charset="0"/>
              </a:rPr>
              <a:pPr eaLnBrk="1" hangingPunct="1"/>
              <a:t>34</a:t>
            </a:fld>
            <a:endParaRPr lang="nb-NO" sz="900">
              <a:solidFill>
                <a:srgbClr val="9E9FA3"/>
              </a:solidFill>
              <a:latin typeface="Verdana" charset="0"/>
            </a:endParaRPr>
          </a:p>
        </p:txBody>
      </p:sp>
      <p:graphicFrame>
        <p:nvGraphicFramePr>
          <p:cNvPr id="5" name="Chart 4"/>
          <p:cNvGraphicFramePr/>
          <p:nvPr/>
        </p:nvGraphicFramePr>
        <p:xfrm>
          <a:off x="5143504" y="3643314"/>
          <a:ext cx="3857652" cy="16430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5572132" y="1571612"/>
          <a:ext cx="2000263" cy="2286016"/>
        </p:xfrm>
        <a:graphic>
          <a:graphicData uri="http://schemas.openxmlformats.org/drawingml/2006/chart">
            <c:chart xmlns:c="http://schemas.openxmlformats.org/drawingml/2006/chart" xmlns:r="http://schemas.openxmlformats.org/officeDocument/2006/relationships" r:id="rId4"/>
          </a:graphicData>
        </a:graphic>
      </p:graphicFrame>
      <p:pic>
        <p:nvPicPr>
          <p:cNvPr id="6144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4214813"/>
            <a:ext cx="3578225" cy="150971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6144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563" y="5000625"/>
            <a:ext cx="3071812"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8125" y="5514975"/>
            <a:ext cx="3059113" cy="12858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732588" y="1412875"/>
            <a:ext cx="1350962" cy="276225"/>
          </a:xfrm>
          <a:prstGeom prst="rect">
            <a:avLst/>
          </a:prstGeom>
          <a:noFill/>
        </p:spPr>
        <p:txBody>
          <a:bodyPr wrap="none">
            <a:spAutoFit/>
          </a:bodyPr>
          <a:lstStyle/>
          <a:p>
            <a:pPr>
              <a:defRPr/>
            </a:pPr>
            <a:r>
              <a:rPr lang="nb-NO" dirty="0" err="1">
                <a:latin typeface="+mj-lt"/>
                <a:ea typeface="+mn-ea"/>
                <a:cs typeface="+mn-cs"/>
              </a:rPr>
              <a:t>Innovativeness</a:t>
            </a:r>
            <a:endParaRPr lang="nb-NO" dirty="0">
              <a:latin typeface="+mj-lt"/>
              <a:ea typeface="+mn-ea"/>
              <a:cs typeface="+mn-cs"/>
            </a:endParaRPr>
          </a:p>
        </p:txBody>
      </p:sp>
      <p:sp>
        <p:nvSpPr>
          <p:cNvPr id="11" name="TextBox 10"/>
          <p:cNvSpPr txBox="1"/>
          <p:nvPr/>
        </p:nvSpPr>
        <p:spPr>
          <a:xfrm>
            <a:off x="6875463" y="3429000"/>
            <a:ext cx="1098550" cy="276225"/>
          </a:xfrm>
          <a:prstGeom prst="rect">
            <a:avLst/>
          </a:prstGeom>
          <a:noFill/>
        </p:spPr>
        <p:txBody>
          <a:bodyPr wrap="none">
            <a:spAutoFit/>
          </a:bodyPr>
          <a:lstStyle/>
          <a:p>
            <a:pPr>
              <a:defRPr/>
            </a:pPr>
            <a:r>
              <a:rPr lang="nb-NO" dirty="0" err="1">
                <a:latin typeface="+mj-lt"/>
                <a:ea typeface="+mn-ea"/>
                <a:cs typeface="+mn-cs"/>
              </a:rPr>
              <a:t>Productivity</a:t>
            </a:r>
            <a:endParaRPr lang="nb-NO" dirty="0">
              <a:latin typeface="+mj-lt"/>
              <a:ea typeface="+mn-ea"/>
              <a:cs typeface="+mn-cs"/>
            </a:endParaRPr>
          </a:p>
        </p:txBody>
      </p:sp>
    </p:spTree>
    <p:extLst>
      <p:ext uri="{BB962C8B-B14F-4D97-AF65-F5344CB8AC3E}">
        <p14:creationId xmlns:p14="http://schemas.microsoft.com/office/powerpoint/2010/main" val="154076821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539552" y="260648"/>
            <a:ext cx="5040560" cy="1296144"/>
          </a:xfrm>
        </p:spPr>
        <p:txBody>
          <a:bodyPr>
            <a:normAutofit/>
          </a:bodyPr>
          <a:lstStyle/>
          <a:p>
            <a:r>
              <a:rPr lang="nb-NO" dirty="0">
                <a:latin typeface="Verdana" charset="0"/>
              </a:rPr>
              <a:t>Challenges </a:t>
            </a:r>
            <a:r>
              <a:rPr lang="nb-NO" dirty="0" smtClean="0">
                <a:latin typeface="Verdana" charset="0"/>
              </a:rPr>
              <a:t>- service </a:t>
            </a:r>
            <a:r>
              <a:rPr lang="nb-NO" dirty="0" err="1">
                <a:latin typeface="Verdana" charset="0"/>
              </a:rPr>
              <a:t>industry</a:t>
            </a:r>
            <a:r>
              <a:rPr lang="nb-NO" dirty="0">
                <a:latin typeface="Verdana" charset="0"/>
              </a:rPr>
              <a:t> </a:t>
            </a:r>
            <a:r>
              <a:rPr lang="nb-NO" dirty="0" err="1">
                <a:latin typeface="Verdana" charset="0"/>
              </a:rPr>
              <a:t>characteristics</a:t>
            </a:r>
            <a:r>
              <a:rPr lang="nb-NO" dirty="0">
                <a:latin typeface="Verdana" charset="0"/>
              </a:rPr>
              <a:t> 2</a:t>
            </a:r>
          </a:p>
        </p:txBody>
      </p:sp>
      <p:sp>
        <p:nvSpPr>
          <p:cNvPr id="62467" name="Content Placeholder 2"/>
          <p:cNvSpPr>
            <a:spLocks noGrp="1"/>
          </p:cNvSpPr>
          <p:nvPr>
            <p:ph idx="1"/>
          </p:nvPr>
        </p:nvSpPr>
        <p:spPr>
          <a:xfrm>
            <a:off x="539750" y="1844675"/>
            <a:ext cx="8147050" cy="512763"/>
          </a:xfrm>
        </p:spPr>
        <p:txBody>
          <a:bodyPr>
            <a:noAutofit/>
          </a:bodyPr>
          <a:lstStyle/>
          <a:p>
            <a:r>
              <a:rPr lang="nb-NO" sz="2000" dirty="0" err="1">
                <a:latin typeface="Verdana" charset="0"/>
              </a:rPr>
              <a:t>Infrastructure</a:t>
            </a:r>
            <a:r>
              <a:rPr lang="nb-NO" sz="2000" dirty="0">
                <a:latin typeface="Verdana" charset="0"/>
              </a:rPr>
              <a:t>:</a:t>
            </a:r>
          </a:p>
          <a:p>
            <a:pPr lvl="1"/>
            <a:r>
              <a:rPr lang="nb-NO" sz="1600" dirty="0">
                <a:latin typeface="Verdana" charset="0"/>
              </a:rPr>
              <a:t>Do service </a:t>
            </a:r>
            <a:r>
              <a:rPr lang="nb-NO" sz="1600" dirty="0" err="1">
                <a:latin typeface="Verdana" charset="0"/>
              </a:rPr>
              <a:t>innovation</a:t>
            </a:r>
            <a:r>
              <a:rPr lang="nb-NO" sz="1600" dirty="0">
                <a:latin typeface="Verdana" charset="0"/>
              </a:rPr>
              <a:t> </a:t>
            </a:r>
            <a:r>
              <a:rPr lang="nb-NO" sz="1600" dirty="0" err="1">
                <a:latin typeface="Verdana" charset="0"/>
              </a:rPr>
              <a:t>require</a:t>
            </a:r>
            <a:r>
              <a:rPr lang="nb-NO" sz="1600" dirty="0">
                <a:latin typeface="Verdana" charset="0"/>
              </a:rPr>
              <a:t/>
            </a:r>
            <a:br>
              <a:rPr lang="nb-NO" sz="1600" dirty="0">
                <a:latin typeface="Verdana" charset="0"/>
              </a:rPr>
            </a:br>
            <a:r>
              <a:rPr lang="nb-NO" sz="1600" dirty="0" err="1">
                <a:latin typeface="Verdana" charset="0"/>
              </a:rPr>
              <a:t>access</a:t>
            </a:r>
            <a:r>
              <a:rPr lang="nb-NO" sz="1600" dirty="0">
                <a:latin typeface="Verdana" charset="0"/>
              </a:rPr>
              <a:t> to </a:t>
            </a:r>
            <a:r>
              <a:rPr lang="nb-NO" sz="1600" dirty="0" err="1">
                <a:latin typeface="Verdana" charset="0"/>
              </a:rPr>
              <a:t>infrastructures</a:t>
            </a:r>
            <a:r>
              <a:rPr lang="nb-NO" sz="1600" dirty="0">
                <a:latin typeface="Verdana" charset="0"/>
              </a:rPr>
              <a:t>?</a:t>
            </a:r>
          </a:p>
          <a:p>
            <a:pPr lvl="1"/>
            <a:r>
              <a:rPr lang="nb-NO" sz="1600" dirty="0" err="1">
                <a:latin typeface="Verdana" charset="0"/>
              </a:rPr>
              <a:t>Does</a:t>
            </a:r>
            <a:r>
              <a:rPr lang="nb-NO" sz="1600" dirty="0">
                <a:latin typeface="Verdana" charset="0"/>
              </a:rPr>
              <a:t> </a:t>
            </a:r>
            <a:r>
              <a:rPr lang="nb-NO" sz="1600" dirty="0" err="1">
                <a:latin typeface="Verdana" charset="0"/>
              </a:rPr>
              <a:t>the</a:t>
            </a:r>
            <a:r>
              <a:rPr lang="nb-NO" sz="1600" dirty="0">
                <a:latin typeface="Verdana" charset="0"/>
              </a:rPr>
              <a:t> </a:t>
            </a:r>
            <a:r>
              <a:rPr lang="nb-NO" sz="1600" dirty="0" err="1" smtClean="0">
                <a:latin typeface="Verdana" charset="0"/>
              </a:rPr>
              <a:t>nacent</a:t>
            </a:r>
            <a:r>
              <a:rPr lang="nb-NO" sz="1600" dirty="0" smtClean="0">
                <a:latin typeface="Verdana" charset="0"/>
              </a:rPr>
              <a:t> </a:t>
            </a:r>
            <a:r>
              <a:rPr lang="nb-NO" sz="1600" dirty="0" err="1" smtClean="0">
                <a:latin typeface="Verdana" charset="0"/>
              </a:rPr>
              <a:t>entrepreneurship</a:t>
            </a:r>
            <a:r>
              <a:rPr lang="nb-NO" sz="1600" dirty="0" smtClean="0">
                <a:latin typeface="Verdana" charset="0"/>
              </a:rPr>
              <a:t> </a:t>
            </a:r>
            <a:br>
              <a:rPr lang="nb-NO" sz="1600" dirty="0" smtClean="0">
                <a:latin typeface="Verdana" charset="0"/>
              </a:rPr>
            </a:br>
            <a:r>
              <a:rPr lang="nb-NO" sz="1600" dirty="0" err="1" smtClean="0">
                <a:latin typeface="Verdana" charset="0"/>
              </a:rPr>
              <a:t>model</a:t>
            </a:r>
            <a:r>
              <a:rPr lang="nb-NO" sz="1600" dirty="0" smtClean="0">
                <a:latin typeface="Verdana" charset="0"/>
              </a:rPr>
              <a:t> break </a:t>
            </a:r>
            <a:r>
              <a:rPr lang="nb-NO" sz="1600" dirty="0" err="1">
                <a:latin typeface="Verdana" charset="0"/>
              </a:rPr>
              <a:t>down</a:t>
            </a:r>
            <a:r>
              <a:rPr lang="nb-NO" sz="1600" dirty="0">
                <a:latin typeface="Verdana" charset="0"/>
              </a:rPr>
              <a:t>?</a:t>
            </a:r>
          </a:p>
          <a:p>
            <a:pPr lvl="1"/>
            <a:endParaRPr lang="nb-NO" sz="1600" dirty="0">
              <a:latin typeface="Verdana" charset="0"/>
            </a:endParaRPr>
          </a:p>
          <a:p>
            <a:r>
              <a:rPr lang="nb-NO" sz="2000" dirty="0" err="1">
                <a:latin typeface="Verdana" charset="0"/>
              </a:rPr>
              <a:t>Size</a:t>
            </a:r>
            <a:r>
              <a:rPr lang="nb-NO" sz="2000" dirty="0">
                <a:latin typeface="Verdana" charset="0"/>
              </a:rPr>
              <a:t> and </a:t>
            </a:r>
            <a:r>
              <a:rPr lang="nb-NO" sz="2000" dirty="0" err="1">
                <a:latin typeface="Verdana" charset="0"/>
              </a:rPr>
              <a:t>scale</a:t>
            </a:r>
            <a:r>
              <a:rPr lang="nb-NO" sz="2000" dirty="0">
                <a:latin typeface="Verdana" charset="0"/>
              </a:rPr>
              <a:t>:</a:t>
            </a:r>
          </a:p>
          <a:p>
            <a:pPr lvl="1"/>
            <a:r>
              <a:rPr lang="nb-NO" sz="1600" dirty="0">
                <a:latin typeface="Verdana" charset="0"/>
              </a:rPr>
              <a:t>Are service </a:t>
            </a:r>
            <a:r>
              <a:rPr lang="nb-NO" sz="1600" dirty="0" err="1">
                <a:latin typeface="Verdana" charset="0"/>
              </a:rPr>
              <a:t>innovations</a:t>
            </a:r>
            <a:r>
              <a:rPr lang="nb-NO" sz="1600" dirty="0">
                <a:latin typeface="Verdana" charset="0"/>
              </a:rPr>
              <a:t> </a:t>
            </a:r>
            <a:r>
              <a:rPr lang="nb-NO" sz="1600" dirty="0" err="1">
                <a:latin typeface="Verdana" charset="0"/>
              </a:rPr>
              <a:t>rather</a:t>
            </a:r>
            <a:r>
              <a:rPr lang="nb-NO" sz="1600" dirty="0">
                <a:latin typeface="Verdana" charset="0"/>
              </a:rPr>
              <a:t> a</a:t>
            </a:r>
            <a:br>
              <a:rPr lang="nb-NO" sz="1600" dirty="0">
                <a:latin typeface="Verdana" charset="0"/>
              </a:rPr>
            </a:br>
            <a:r>
              <a:rPr lang="nb-NO" sz="1600" dirty="0" err="1">
                <a:latin typeface="Verdana" charset="0"/>
              </a:rPr>
              <a:t>question</a:t>
            </a:r>
            <a:r>
              <a:rPr lang="nb-NO" sz="1600" dirty="0">
                <a:latin typeface="Verdana" charset="0"/>
              </a:rPr>
              <a:t> </a:t>
            </a:r>
            <a:r>
              <a:rPr lang="nb-NO" sz="1600" dirty="0" err="1">
                <a:latin typeface="Verdana" charset="0"/>
              </a:rPr>
              <a:t>of</a:t>
            </a:r>
            <a:r>
              <a:rPr lang="nb-NO" sz="1600" dirty="0">
                <a:latin typeface="Verdana" charset="0"/>
              </a:rPr>
              <a:t> </a:t>
            </a:r>
            <a:r>
              <a:rPr lang="nb-NO" sz="1600" dirty="0" err="1">
                <a:latin typeface="Verdana" charset="0"/>
              </a:rPr>
              <a:t>implementation</a:t>
            </a:r>
            <a:r>
              <a:rPr lang="nb-NO" sz="1600" dirty="0">
                <a:latin typeface="Verdana" charset="0"/>
              </a:rPr>
              <a:t> and </a:t>
            </a:r>
            <a:br>
              <a:rPr lang="nb-NO" sz="1600" dirty="0">
                <a:latin typeface="Verdana" charset="0"/>
              </a:rPr>
            </a:br>
            <a:r>
              <a:rPr lang="nb-NO" sz="1600" dirty="0" err="1">
                <a:latin typeface="Verdana" charset="0"/>
              </a:rPr>
              <a:t>organizational</a:t>
            </a:r>
            <a:r>
              <a:rPr lang="nb-NO" sz="1600" dirty="0">
                <a:latin typeface="Verdana" charset="0"/>
              </a:rPr>
              <a:t> </a:t>
            </a:r>
            <a:r>
              <a:rPr lang="nb-NO" sz="1600" dirty="0" err="1">
                <a:latin typeface="Verdana" charset="0"/>
              </a:rPr>
              <a:t>change</a:t>
            </a:r>
            <a:r>
              <a:rPr lang="nb-NO" sz="1600" dirty="0">
                <a:latin typeface="Verdana" charset="0"/>
              </a:rPr>
              <a:t>? </a:t>
            </a:r>
          </a:p>
          <a:p>
            <a:pPr lvl="1"/>
            <a:endParaRPr lang="nb-NO" sz="1800" dirty="0">
              <a:latin typeface="Verdana" charset="0"/>
            </a:endParaRP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032219DA-8CC0-E543-8AE5-1C9074FB50D2}" type="slidenum">
              <a:rPr lang="nb-NO" sz="900">
                <a:solidFill>
                  <a:srgbClr val="9E9FA3"/>
                </a:solidFill>
                <a:latin typeface="Verdana" charset="0"/>
              </a:rPr>
              <a:pPr eaLnBrk="1" hangingPunct="1"/>
              <a:t>35</a:t>
            </a:fld>
            <a:endParaRPr lang="nb-NO" sz="900">
              <a:solidFill>
                <a:srgbClr val="9E9FA3"/>
              </a:solidFill>
              <a:latin typeface="Verdana" charset="0"/>
            </a:endParaRPr>
          </a:p>
        </p:txBody>
      </p:sp>
      <p:pic>
        <p:nvPicPr>
          <p:cNvPr id="6246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2781300"/>
            <a:ext cx="147478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484313"/>
            <a:ext cx="14144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5463" y="1989138"/>
            <a:ext cx="1828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2997200"/>
            <a:ext cx="14160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652963"/>
            <a:ext cx="1398588"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5375" y="5157788"/>
            <a:ext cx="989013"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9752" y="5301208"/>
            <a:ext cx="132715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75525" y="3860800"/>
            <a:ext cx="176847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75400" y="4360863"/>
            <a:ext cx="12842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27988" y="3500438"/>
            <a:ext cx="9080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342061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8550" y="1500188"/>
            <a:ext cx="1695450"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itle 1"/>
          <p:cNvSpPr>
            <a:spLocks noGrp="1"/>
          </p:cNvSpPr>
          <p:nvPr>
            <p:ph type="title"/>
          </p:nvPr>
        </p:nvSpPr>
        <p:spPr>
          <a:xfrm>
            <a:off x="467544" y="620688"/>
            <a:ext cx="4824536" cy="936104"/>
          </a:xfrm>
        </p:spPr>
        <p:txBody>
          <a:bodyPr>
            <a:normAutofit/>
          </a:bodyPr>
          <a:lstStyle/>
          <a:p>
            <a:r>
              <a:rPr lang="nb-NO" dirty="0">
                <a:latin typeface="Verdana" charset="0"/>
              </a:rPr>
              <a:t>Challenges </a:t>
            </a:r>
            <a:r>
              <a:rPr lang="nb-NO" dirty="0" smtClean="0">
                <a:latin typeface="Verdana" charset="0"/>
              </a:rPr>
              <a:t>- service </a:t>
            </a:r>
            <a:r>
              <a:rPr lang="nb-NO" dirty="0" err="1">
                <a:latin typeface="Verdana" charset="0"/>
              </a:rPr>
              <a:t>industry</a:t>
            </a:r>
            <a:r>
              <a:rPr lang="nb-NO" dirty="0">
                <a:latin typeface="Verdana" charset="0"/>
              </a:rPr>
              <a:t> </a:t>
            </a:r>
            <a:r>
              <a:rPr lang="nb-NO" dirty="0" err="1">
                <a:latin typeface="Verdana" charset="0"/>
              </a:rPr>
              <a:t>characteristics</a:t>
            </a:r>
            <a:r>
              <a:rPr lang="nb-NO" dirty="0">
                <a:latin typeface="Verdana" charset="0"/>
              </a:rPr>
              <a:t> 3</a:t>
            </a:r>
          </a:p>
        </p:txBody>
      </p:sp>
      <p:sp>
        <p:nvSpPr>
          <p:cNvPr id="63492" name="Content Placeholder 2"/>
          <p:cNvSpPr>
            <a:spLocks noGrp="1"/>
          </p:cNvSpPr>
          <p:nvPr>
            <p:ph idx="1"/>
          </p:nvPr>
        </p:nvSpPr>
        <p:spPr>
          <a:xfrm>
            <a:off x="500063" y="1643063"/>
            <a:ext cx="8147050" cy="1584325"/>
          </a:xfrm>
        </p:spPr>
        <p:txBody>
          <a:bodyPr>
            <a:noAutofit/>
          </a:bodyPr>
          <a:lstStyle/>
          <a:p>
            <a:r>
              <a:rPr lang="nb-NO" sz="2400" dirty="0">
                <a:latin typeface="Verdana" charset="0"/>
              </a:rPr>
              <a:t>Not </a:t>
            </a:r>
            <a:r>
              <a:rPr lang="nb-NO" sz="2400" dirty="0" err="1">
                <a:latin typeface="Verdana" charset="0"/>
              </a:rPr>
              <a:t>cluster</a:t>
            </a:r>
            <a:r>
              <a:rPr lang="nb-NO" sz="2400" dirty="0">
                <a:latin typeface="Verdana" charset="0"/>
              </a:rPr>
              <a:t> </a:t>
            </a:r>
            <a:r>
              <a:rPr lang="nb-NO" sz="2400" dirty="0" err="1">
                <a:latin typeface="Verdana" charset="0"/>
              </a:rPr>
              <a:t>organized</a:t>
            </a:r>
            <a:r>
              <a:rPr lang="nb-NO" sz="2400" dirty="0">
                <a:latin typeface="Verdana" charset="0"/>
              </a:rPr>
              <a:t> and mobile:</a:t>
            </a:r>
          </a:p>
          <a:p>
            <a:pPr lvl="1"/>
            <a:r>
              <a:rPr lang="nb-NO" sz="1200" dirty="0">
                <a:latin typeface="Verdana" charset="0"/>
              </a:rPr>
              <a:t>Do </a:t>
            </a:r>
            <a:r>
              <a:rPr lang="nb-NO" sz="1200" dirty="0" err="1">
                <a:latin typeface="Verdana" charset="0"/>
              </a:rPr>
              <a:t>the</a:t>
            </a:r>
            <a:r>
              <a:rPr lang="nb-NO" sz="1200" dirty="0">
                <a:latin typeface="Verdana" charset="0"/>
              </a:rPr>
              <a:t> </a:t>
            </a:r>
            <a:r>
              <a:rPr lang="nb-NO" sz="1200" dirty="0" err="1">
                <a:latin typeface="Verdana" charset="0"/>
              </a:rPr>
              <a:t>principles</a:t>
            </a:r>
            <a:r>
              <a:rPr lang="nb-NO" sz="1200" dirty="0">
                <a:latin typeface="Verdana" charset="0"/>
              </a:rPr>
              <a:t> for </a:t>
            </a:r>
            <a:r>
              <a:rPr lang="nb-NO" sz="1200" dirty="0" err="1">
                <a:latin typeface="Verdana" charset="0"/>
              </a:rPr>
              <a:t>understanding</a:t>
            </a:r>
            <a:r>
              <a:rPr lang="nb-NO" sz="1200" dirty="0">
                <a:latin typeface="Verdana" charset="0"/>
              </a:rPr>
              <a:t/>
            </a:r>
            <a:br>
              <a:rPr lang="nb-NO" sz="1200" dirty="0">
                <a:latin typeface="Verdana" charset="0"/>
              </a:rPr>
            </a:br>
            <a:r>
              <a:rPr lang="nb-NO" sz="1200" dirty="0">
                <a:latin typeface="Verdana" charset="0"/>
              </a:rPr>
              <a:t>and </a:t>
            </a:r>
            <a:r>
              <a:rPr lang="nb-NO" sz="1200" dirty="0" err="1">
                <a:latin typeface="Verdana" charset="0"/>
              </a:rPr>
              <a:t>facilitation</a:t>
            </a:r>
            <a:r>
              <a:rPr lang="nb-NO" sz="1200" dirty="0">
                <a:latin typeface="Verdana" charset="0"/>
              </a:rPr>
              <a:t> regional </a:t>
            </a:r>
            <a:r>
              <a:rPr lang="nb-NO" sz="1200" dirty="0" err="1">
                <a:latin typeface="Verdana" charset="0"/>
              </a:rPr>
              <a:t>innovation</a:t>
            </a:r>
            <a:r>
              <a:rPr lang="nb-NO" sz="1200" dirty="0">
                <a:latin typeface="Verdana" charset="0"/>
              </a:rPr>
              <a:t> </a:t>
            </a:r>
            <a:r>
              <a:rPr lang="nb-NO" sz="1200" dirty="0" err="1">
                <a:latin typeface="Verdana" charset="0"/>
              </a:rPr>
              <a:t>apply</a:t>
            </a:r>
            <a:r>
              <a:rPr lang="nb-NO" sz="1200" dirty="0">
                <a:latin typeface="Verdana" charset="0"/>
              </a:rPr>
              <a:t/>
            </a:r>
            <a:br>
              <a:rPr lang="nb-NO" sz="1200" dirty="0">
                <a:latin typeface="Verdana" charset="0"/>
              </a:rPr>
            </a:br>
            <a:r>
              <a:rPr lang="nb-NO" sz="1200" dirty="0">
                <a:latin typeface="Verdana" charset="0"/>
              </a:rPr>
              <a:t>to services (at all)? </a:t>
            </a:r>
          </a:p>
          <a:p>
            <a:pPr lvl="1"/>
            <a:r>
              <a:rPr lang="nb-NO" sz="1200" dirty="0">
                <a:latin typeface="Verdana" charset="0"/>
              </a:rPr>
              <a:t>Are </a:t>
            </a:r>
            <a:r>
              <a:rPr lang="nb-NO" sz="1200" dirty="0" err="1">
                <a:latin typeface="Verdana" charset="0"/>
              </a:rPr>
              <a:t>large</a:t>
            </a:r>
            <a:r>
              <a:rPr lang="nb-NO" sz="1200" dirty="0">
                <a:latin typeface="Verdana" charset="0"/>
              </a:rPr>
              <a:t> urban regions a </a:t>
            </a:r>
            <a:r>
              <a:rPr lang="nb-NO" sz="1200" dirty="0" err="1">
                <a:latin typeface="Verdana" charset="0"/>
              </a:rPr>
              <a:t>precondition</a:t>
            </a:r>
            <a:r>
              <a:rPr lang="nb-NO" sz="1200" dirty="0">
                <a:latin typeface="Verdana" charset="0"/>
              </a:rPr>
              <a:t> for SI?</a:t>
            </a:r>
          </a:p>
          <a:p>
            <a:pPr lvl="1"/>
            <a:r>
              <a:rPr lang="nb-NO" sz="1200" dirty="0">
                <a:latin typeface="Verdana" charset="0"/>
              </a:rPr>
              <a:t>Is </a:t>
            </a:r>
            <a:r>
              <a:rPr lang="nb-NO" sz="1200" dirty="0" err="1">
                <a:latin typeface="Verdana" charset="0"/>
              </a:rPr>
              <a:t>the</a:t>
            </a:r>
            <a:r>
              <a:rPr lang="nb-NO" sz="1200" dirty="0">
                <a:latin typeface="Verdana" charset="0"/>
              </a:rPr>
              <a:t> </a:t>
            </a:r>
            <a:r>
              <a:rPr lang="nb-NO" sz="1200" dirty="0" err="1">
                <a:latin typeface="Verdana" charset="0"/>
              </a:rPr>
              <a:t>innovation</a:t>
            </a:r>
            <a:r>
              <a:rPr lang="nb-NO" sz="1200" dirty="0">
                <a:latin typeface="Verdana" charset="0"/>
              </a:rPr>
              <a:t> system </a:t>
            </a:r>
            <a:r>
              <a:rPr lang="nb-NO" sz="1200" dirty="0" err="1">
                <a:latin typeface="Verdana" charset="0"/>
              </a:rPr>
              <a:t>completely</a:t>
            </a:r>
            <a:r>
              <a:rPr lang="nb-NO" sz="1200" dirty="0">
                <a:latin typeface="Verdana" charset="0"/>
              </a:rPr>
              <a:t> different?</a:t>
            </a:r>
            <a:endParaRPr lang="nb-NO" sz="1800" dirty="0">
              <a:latin typeface="Verdana" charset="0"/>
            </a:endParaRPr>
          </a:p>
          <a:p>
            <a:r>
              <a:rPr lang="nb-NO" sz="2400" dirty="0" err="1">
                <a:latin typeface="Verdana" charset="0"/>
              </a:rPr>
              <a:t>Other</a:t>
            </a:r>
            <a:r>
              <a:rPr lang="nb-NO" sz="2400" dirty="0">
                <a:latin typeface="Verdana" charset="0"/>
              </a:rPr>
              <a:t> </a:t>
            </a:r>
            <a:r>
              <a:rPr lang="nb-NO" sz="2400" dirty="0" err="1">
                <a:latin typeface="Verdana" charset="0"/>
              </a:rPr>
              <a:t>sources</a:t>
            </a:r>
            <a:r>
              <a:rPr lang="nb-NO" sz="2400" dirty="0">
                <a:latin typeface="Verdana" charset="0"/>
              </a:rPr>
              <a:t> </a:t>
            </a:r>
            <a:r>
              <a:rPr lang="nb-NO" sz="2400" dirty="0" err="1">
                <a:latin typeface="Verdana" charset="0"/>
              </a:rPr>
              <a:t>of</a:t>
            </a:r>
            <a:r>
              <a:rPr lang="nb-NO" sz="2400" dirty="0">
                <a:latin typeface="Verdana" charset="0"/>
              </a:rPr>
              <a:t> </a:t>
            </a:r>
            <a:r>
              <a:rPr lang="nb-NO" sz="2400" dirty="0" err="1">
                <a:latin typeface="Verdana" charset="0"/>
              </a:rPr>
              <a:t>innovation</a:t>
            </a:r>
            <a:r>
              <a:rPr lang="nb-NO" sz="2400" dirty="0">
                <a:latin typeface="Verdana" charset="0"/>
              </a:rPr>
              <a:t>:</a:t>
            </a:r>
          </a:p>
          <a:p>
            <a:pPr lvl="1"/>
            <a:r>
              <a:rPr lang="nb-NO" sz="1200" dirty="0">
                <a:latin typeface="Verdana" charset="0"/>
              </a:rPr>
              <a:t>Are </a:t>
            </a:r>
            <a:r>
              <a:rPr lang="nb-NO" sz="1200" dirty="0" err="1">
                <a:latin typeface="Verdana" charset="0"/>
              </a:rPr>
              <a:t>technology</a:t>
            </a:r>
            <a:r>
              <a:rPr lang="nb-NO" sz="1200" dirty="0">
                <a:latin typeface="Verdana" charset="0"/>
              </a:rPr>
              <a:t> and </a:t>
            </a:r>
            <a:r>
              <a:rPr lang="nb-NO" sz="1200" dirty="0" err="1">
                <a:latin typeface="Verdana" charset="0"/>
              </a:rPr>
              <a:t>research</a:t>
            </a:r>
            <a:r>
              <a:rPr lang="nb-NO" sz="1200" dirty="0">
                <a:latin typeface="Verdana" charset="0"/>
              </a:rPr>
              <a:t> driven </a:t>
            </a:r>
            <a:r>
              <a:rPr lang="nb-NO" sz="1200" dirty="0" err="1">
                <a:latin typeface="Verdana" charset="0"/>
              </a:rPr>
              <a:t>innovation</a:t>
            </a:r>
            <a:r>
              <a:rPr lang="nb-NO" sz="1200" dirty="0">
                <a:latin typeface="Verdana" charset="0"/>
              </a:rPr>
              <a:t>-</a:t>
            </a:r>
            <a:br>
              <a:rPr lang="nb-NO" sz="1200" dirty="0">
                <a:latin typeface="Verdana" charset="0"/>
              </a:rPr>
            </a:br>
            <a:r>
              <a:rPr lang="nb-NO" sz="1200" dirty="0">
                <a:latin typeface="Verdana" charset="0"/>
              </a:rPr>
              <a:t>systems less relevant for </a:t>
            </a:r>
            <a:r>
              <a:rPr lang="nb-NO" sz="1200" dirty="0" err="1">
                <a:latin typeface="Verdana" charset="0"/>
              </a:rPr>
              <a:t>SI’`s</a:t>
            </a:r>
            <a:r>
              <a:rPr lang="nb-NO" sz="1200" dirty="0">
                <a:latin typeface="Verdana" charset="0"/>
              </a:rPr>
              <a:t>? </a:t>
            </a:r>
          </a:p>
          <a:p>
            <a:pPr lvl="1"/>
            <a:r>
              <a:rPr lang="nb-NO" sz="1200" dirty="0" err="1">
                <a:latin typeface="Verdana" charset="0"/>
              </a:rPr>
              <a:t>Does</a:t>
            </a:r>
            <a:r>
              <a:rPr lang="nb-NO" sz="1200" dirty="0">
                <a:latin typeface="Verdana" charset="0"/>
              </a:rPr>
              <a:t> </a:t>
            </a:r>
            <a:r>
              <a:rPr lang="nb-NO" sz="1200" dirty="0" err="1">
                <a:latin typeface="Verdana" charset="0"/>
              </a:rPr>
              <a:t>research</a:t>
            </a:r>
            <a:r>
              <a:rPr lang="nb-NO" sz="1200" dirty="0">
                <a:latin typeface="Verdana" charset="0"/>
              </a:rPr>
              <a:t> </a:t>
            </a:r>
            <a:r>
              <a:rPr lang="nb-NO" sz="1200" dirty="0" err="1">
                <a:latin typeface="Verdana" charset="0"/>
              </a:rPr>
              <a:t>fit</a:t>
            </a:r>
            <a:r>
              <a:rPr lang="nb-NO" sz="1200" dirty="0">
                <a:latin typeface="Verdana" charset="0"/>
              </a:rPr>
              <a:t> </a:t>
            </a:r>
            <a:r>
              <a:rPr lang="nb-NO" sz="1200" dirty="0" err="1">
                <a:latin typeface="Verdana" charset="0"/>
              </a:rPr>
              <a:t>the</a:t>
            </a:r>
            <a:r>
              <a:rPr lang="nb-NO" sz="1200" dirty="0">
                <a:latin typeface="Verdana" charset="0"/>
              </a:rPr>
              <a:t> </a:t>
            </a:r>
            <a:r>
              <a:rPr lang="nb-NO" sz="1200" dirty="0" err="1">
                <a:latin typeface="Verdana" charset="0"/>
              </a:rPr>
              <a:t>innovation</a:t>
            </a:r>
            <a:r>
              <a:rPr lang="nb-NO" sz="1200" dirty="0">
                <a:latin typeface="Verdana" charset="0"/>
              </a:rPr>
              <a:t> </a:t>
            </a:r>
            <a:r>
              <a:rPr lang="nb-NO" sz="1200" dirty="0" err="1">
                <a:latin typeface="Verdana" charset="0"/>
              </a:rPr>
              <a:t>needs</a:t>
            </a:r>
            <a:r>
              <a:rPr lang="nb-NO" sz="1200" dirty="0">
                <a:latin typeface="Verdana" charset="0"/>
              </a:rPr>
              <a:t> </a:t>
            </a:r>
            <a:r>
              <a:rPr lang="nb-NO" sz="1200" dirty="0" err="1">
                <a:latin typeface="Verdana" charset="0"/>
              </a:rPr>
              <a:t>of</a:t>
            </a:r>
            <a:r>
              <a:rPr lang="nb-NO" sz="1200" dirty="0">
                <a:latin typeface="Verdana" charset="0"/>
              </a:rPr>
              <a:t/>
            </a:r>
            <a:br>
              <a:rPr lang="nb-NO" sz="1200" dirty="0">
                <a:latin typeface="Verdana" charset="0"/>
              </a:rPr>
            </a:br>
            <a:r>
              <a:rPr lang="nb-NO" sz="1200" dirty="0">
                <a:latin typeface="Verdana" charset="0"/>
              </a:rPr>
              <a:t>service </a:t>
            </a:r>
            <a:r>
              <a:rPr lang="nb-NO" sz="1200" dirty="0" err="1">
                <a:latin typeface="Verdana" charset="0"/>
              </a:rPr>
              <a:t>firms</a:t>
            </a:r>
            <a:r>
              <a:rPr lang="nb-NO" sz="1200" dirty="0" smtClean="0">
                <a:latin typeface="Verdana" charset="0"/>
              </a:rPr>
              <a:t>?</a:t>
            </a:r>
          </a:p>
          <a:p>
            <a:pPr lvl="1"/>
            <a:r>
              <a:rPr lang="nb-NO" sz="1200" dirty="0" err="1" smtClean="0">
                <a:latin typeface="Verdana" charset="0"/>
              </a:rPr>
              <a:t>Other</a:t>
            </a:r>
            <a:r>
              <a:rPr lang="nb-NO" sz="1200" dirty="0" smtClean="0">
                <a:latin typeface="Verdana" charset="0"/>
              </a:rPr>
              <a:t> types </a:t>
            </a:r>
            <a:r>
              <a:rPr lang="nb-NO" sz="1200" dirty="0" err="1" smtClean="0">
                <a:latin typeface="Verdana" charset="0"/>
              </a:rPr>
              <a:t>of</a:t>
            </a:r>
            <a:r>
              <a:rPr lang="nb-NO" sz="1200" dirty="0" smtClean="0">
                <a:latin typeface="Verdana" charset="0"/>
              </a:rPr>
              <a:t> </a:t>
            </a:r>
            <a:r>
              <a:rPr lang="nb-NO" sz="1200" dirty="0" err="1" smtClean="0">
                <a:latin typeface="Verdana" charset="0"/>
              </a:rPr>
              <a:t>research</a:t>
            </a:r>
            <a:r>
              <a:rPr lang="nb-NO" sz="1200" dirty="0" smtClean="0">
                <a:latin typeface="Verdana" charset="0"/>
              </a:rPr>
              <a:t>?</a:t>
            </a:r>
            <a:endParaRPr lang="nb-NO" sz="1800" dirty="0">
              <a:latin typeface="Verdana" charset="0"/>
            </a:endParaRP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F7B5228B-1AD1-3C47-824C-8826165473D7}" type="slidenum">
              <a:rPr lang="nb-NO" sz="900">
                <a:solidFill>
                  <a:srgbClr val="9E9FA3"/>
                </a:solidFill>
                <a:latin typeface="Verdana" charset="0"/>
              </a:rPr>
              <a:pPr eaLnBrk="1" hangingPunct="1"/>
              <a:t>36</a:t>
            </a:fld>
            <a:endParaRPr lang="nb-NO" sz="900">
              <a:solidFill>
                <a:srgbClr val="9E9FA3"/>
              </a:solidFill>
              <a:latin typeface="Verdana" charset="0"/>
            </a:endParaRPr>
          </a:p>
        </p:txBody>
      </p:sp>
      <p:pic>
        <p:nvPicPr>
          <p:cNvPr id="6349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938" y="2286000"/>
            <a:ext cx="2262187"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750" y="1643063"/>
            <a:ext cx="1785938"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0750" y="2928938"/>
            <a:ext cx="203835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6313" y="4432300"/>
            <a:ext cx="2700337"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Chart 12"/>
          <p:cNvGraphicFramePr/>
          <p:nvPr/>
        </p:nvGraphicFramePr>
        <p:xfrm>
          <a:off x="714348" y="4653136"/>
          <a:ext cx="3929660" cy="2204864"/>
        </p:xfrm>
        <a:graphic>
          <a:graphicData uri="http://schemas.openxmlformats.org/drawingml/2006/chart">
            <c:chart xmlns:c="http://schemas.openxmlformats.org/drawingml/2006/chart" xmlns:r="http://schemas.openxmlformats.org/officeDocument/2006/relationships" r:id="rId8"/>
          </a:graphicData>
        </a:graphic>
      </p:graphicFrame>
      <p:pic>
        <p:nvPicPr>
          <p:cNvPr id="63499"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56550" y="3716338"/>
            <a:ext cx="942975" cy="14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55843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1. General </a:t>
            </a:r>
            <a:r>
              <a:rPr lang="nb-NO" dirty="0" err="1"/>
              <a:t>introduction</a:t>
            </a:r>
            <a:r>
              <a:rPr lang="nb-NO" dirty="0"/>
              <a:t> to service </a:t>
            </a:r>
            <a:r>
              <a:rPr lang="nb-NO" dirty="0" err="1" smtClean="0"/>
              <a:t>innovation</a:t>
            </a:r>
            <a:r>
              <a:rPr lang="nb-NO" dirty="0" smtClean="0"/>
              <a:t> – </a:t>
            </a:r>
            <a:r>
              <a:rPr lang="nb-NO" dirty="0" err="1" smtClean="0"/>
              <a:t>the</a:t>
            </a:r>
            <a:r>
              <a:rPr lang="nb-NO" dirty="0" smtClean="0"/>
              <a:t> </a:t>
            </a:r>
            <a:r>
              <a:rPr lang="nb-NO" dirty="0" err="1" smtClean="0"/>
              <a:t>traditional</a:t>
            </a:r>
            <a:r>
              <a:rPr lang="nb-NO" dirty="0" smtClean="0"/>
              <a:t> </a:t>
            </a:r>
            <a:r>
              <a:rPr lang="nb-NO" dirty="0" err="1" smtClean="0"/>
              <a:t>perspective</a:t>
            </a:r>
            <a:endParaRPr lang="nb-NO" dirty="0"/>
          </a:p>
        </p:txBody>
      </p:sp>
      <p:sp>
        <p:nvSpPr>
          <p:cNvPr id="3" name="Plassholder for innhold 2"/>
          <p:cNvSpPr>
            <a:spLocks noGrp="1"/>
          </p:cNvSpPr>
          <p:nvPr>
            <p:ph idx="1"/>
          </p:nvPr>
        </p:nvSpPr>
        <p:spPr/>
        <p:txBody>
          <a:bodyPr/>
          <a:lstStyle/>
          <a:p>
            <a:pPr marL="342900" indent="-342900">
              <a:buFont typeface="Verdana" charset="0"/>
              <a:buAutoNum type="arabicPeriod"/>
            </a:pPr>
            <a:r>
              <a:rPr lang="nb-NO" dirty="0">
                <a:latin typeface="Verdana" charset="0"/>
              </a:rPr>
              <a:t>Services – </a:t>
            </a:r>
            <a:r>
              <a:rPr lang="nb-NO" dirty="0" err="1">
                <a:latin typeface="Verdana" charset="0"/>
              </a:rPr>
              <a:t>definitions</a:t>
            </a:r>
            <a:r>
              <a:rPr lang="nb-NO" dirty="0">
                <a:latin typeface="Verdana" charset="0"/>
              </a:rPr>
              <a:t>, </a:t>
            </a:r>
            <a:r>
              <a:rPr lang="nb-NO" dirty="0" err="1">
                <a:latin typeface="Verdana" charset="0"/>
              </a:rPr>
              <a:t>characteristics</a:t>
            </a:r>
            <a:r>
              <a:rPr lang="nb-NO" dirty="0">
                <a:latin typeface="Verdana" charset="0"/>
              </a:rPr>
              <a:t>  and </a:t>
            </a:r>
            <a:r>
              <a:rPr lang="nb-NO" dirty="0" err="1">
                <a:latin typeface="Verdana" charset="0"/>
              </a:rPr>
              <a:t>perspectives</a:t>
            </a:r>
            <a:endParaRPr lang="nb-NO" dirty="0">
              <a:latin typeface="Verdana" charset="0"/>
            </a:endParaRPr>
          </a:p>
          <a:p>
            <a:pPr marL="342900" indent="-342900">
              <a:buFont typeface="Verdana" charset="0"/>
              <a:buAutoNum type="arabicPeriod"/>
            </a:pPr>
            <a:r>
              <a:rPr lang="nb-NO" dirty="0">
                <a:latin typeface="Verdana" charset="0"/>
              </a:rPr>
              <a:t>Service </a:t>
            </a:r>
            <a:r>
              <a:rPr lang="nb-NO" dirty="0" err="1">
                <a:latin typeface="Verdana" charset="0"/>
              </a:rPr>
              <a:t>innovation</a:t>
            </a:r>
            <a:r>
              <a:rPr lang="nb-NO" dirty="0">
                <a:latin typeface="Verdana" charset="0"/>
              </a:rPr>
              <a:t> – </a:t>
            </a:r>
            <a:r>
              <a:rPr lang="nb-NO" dirty="0" err="1">
                <a:latin typeface="Verdana" charset="0"/>
              </a:rPr>
              <a:t>challenges</a:t>
            </a:r>
            <a:r>
              <a:rPr lang="nb-NO" dirty="0">
                <a:latin typeface="Verdana" charset="0"/>
              </a:rPr>
              <a:t> and </a:t>
            </a:r>
            <a:r>
              <a:rPr lang="nb-NO" dirty="0" err="1">
                <a:latin typeface="Verdana" charset="0"/>
              </a:rPr>
              <a:t>characteristics</a:t>
            </a:r>
            <a:endParaRPr lang="nb-NO" dirty="0">
              <a:latin typeface="Verdana" charset="0"/>
            </a:endParaRPr>
          </a:p>
          <a:p>
            <a:pPr marL="342900" indent="-342900">
              <a:buFont typeface="Verdana" charset="0"/>
              <a:buAutoNum type="arabicPeriod"/>
            </a:pPr>
            <a:r>
              <a:rPr lang="nb-NO" dirty="0" err="1">
                <a:latin typeface="Verdana" charset="0"/>
              </a:rPr>
              <a:t>Innovation</a:t>
            </a:r>
            <a:r>
              <a:rPr lang="nb-NO" dirty="0">
                <a:latin typeface="Verdana" charset="0"/>
              </a:rPr>
              <a:t> </a:t>
            </a:r>
            <a:r>
              <a:rPr lang="nb-NO" dirty="0" smtClean="0">
                <a:latin typeface="Verdana" charset="0"/>
              </a:rPr>
              <a:t>management in service(s)</a:t>
            </a:r>
            <a:endParaRPr lang="nb-NO" dirty="0">
              <a:latin typeface="Verdana" charset="0"/>
            </a:endParaRPr>
          </a:p>
          <a:p>
            <a:endParaRPr lang="nb-NO" dirty="0"/>
          </a:p>
        </p:txBody>
      </p:sp>
      <p:sp>
        <p:nvSpPr>
          <p:cNvPr id="4" name="Plassholder for dato 3"/>
          <p:cNvSpPr>
            <a:spLocks noGrp="1"/>
          </p:cNvSpPr>
          <p:nvPr>
            <p:ph type="dt" sz="half" idx="10"/>
          </p:nvPr>
        </p:nvSpPr>
        <p:spPr/>
        <p:txBody>
          <a:bodyPr/>
          <a:lstStyle/>
          <a:p>
            <a:pPr>
              <a:defRPr/>
            </a:pPr>
            <a:fld id="{7D2B5ADC-5046-430C-8E68-927C7DF3D6DA}" type="datetime1">
              <a:rPr lang="nb-NO" smtClean="0"/>
              <a:pPr>
                <a:defRPr/>
              </a:pPr>
              <a:t>12.04.13</a:t>
            </a:fld>
            <a:endParaRPr lang="nb-NO"/>
          </a:p>
        </p:txBody>
      </p:sp>
      <p:sp>
        <p:nvSpPr>
          <p:cNvPr id="5" name="Plassholder for bunntekst 4"/>
          <p:cNvSpPr>
            <a:spLocks noGrp="1"/>
          </p:cNvSpPr>
          <p:nvPr>
            <p:ph type="ftr" sz="quarter" idx="11"/>
          </p:nvPr>
        </p:nvSpPr>
        <p:spPr/>
        <p:txBody>
          <a:bodyPr/>
          <a:lstStyle/>
          <a:p>
            <a:pPr>
              <a:defRPr/>
            </a:pPr>
            <a:r>
              <a:rPr lang="nb-NO" smtClean="0"/>
              <a:t>Fornavn Etternavn, navn@nhh.no</a:t>
            </a:r>
            <a:endParaRPr lang="nb-NO"/>
          </a:p>
        </p:txBody>
      </p:sp>
      <p:sp>
        <p:nvSpPr>
          <p:cNvPr id="6" name="Plassholder for lysbildenummer 5"/>
          <p:cNvSpPr>
            <a:spLocks noGrp="1"/>
          </p:cNvSpPr>
          <p:nvPr>
            <p:ph type="sldNum" sz="quarter" idx="12"/>
          </p:nvPr>
        </p:nvSpPr>
        <p:spPr/>
        <p:txBody>
          <a:bodyPr/>
          <a:lstStyle/>
          <a:p>
            <a:pPr>
              <a:defRPr/>
            </a:pPr>
            <a:fld id="{B6A3E77D-D2A7-4B27-8896-F10B38D5F123}" type="slidenum">
              <a:rPr lang="nb-NO" smtClean="0"/>
              <a:pPr>
                <a:defRPr/>
              </a:pPr>
              <a:t>37</a:t>
            </a:fld>
            <a:endParaRPr lang="nb-NO"/>
          </a:p>
        </p:txBody>
      </p:sp>
    </p:spTree>
    <p:extLst>
      <p:ext uri="{BB962C8B-B14F-4D97-AF65-F5344CB8AC3E}">
        <p14:creationId xmlns:p14="http://schemas.microsoft.com/office/powerpoint/2010/main" val="877869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dirty="0">
                <a:latin typeface="Verdana" charset="0"/>
              </a:rPr>
              <a:t>3</a:t>
            </a:r>
            <a:r>
              <a:rPr lang="en-US" dirty="0" smtClean="0">
                <a:latin typeface="Verdana" charset="0"/>
              </a:rPr>
              <a:t>. </a:t>
            </a:r>
            <a:r>
              <a:rPr lang="en-US" dirty="0">
                <a:latin typeface="Verdana" charset="0"/>
              </a:rPr>
              <a:t>Managing service innovation at the firm </a:t>
            </a:r>
            <a:r>
              <a:rPr lang="en-US" dirty="0" smtClean="0">
                <a:latin typeface="Verdana" charset="0"/>
              </a:rPr>
              <a:t>level (de Jong et al, 2003)</a:t>
            </a:r>
            <a:endParaRPr lang="en-US" dirty="0">
              <a:latin typeface="Verdana" charset="0"/>
            </a:endParaRP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9C75BB4C-17F6-4B49-9313-29833218ECC6}" type="slidenum">
              <a:rPr lang="nb-NO" sz="900">
                <a:solidFill>
                  <a:srgbClr val="9E9FA3"/>
                </a:solidFill>
                <a:latin typeface="Verdana" charset="0"/>
              </a:rPr>
              <a:pPr eaLnBrk="1" hangingPunct="1"/>
              <a:t>38</a:t>
            </a:fld>
            <a:endParaRPr lang="nb-NO" sz="900">
              <a:solidFill>
                <a:srgbClr val="9E9FA3"/>
              </a:solidFill>
              <a:latin typeface="Verdana" charset="0"/>
            </a:endParaRPr>
          </a:p>
        </p:txBody>
      </p:sp>
      <p:pic>
        <p:nvPicPr>
          <p:cNvPr id="72708" name="Picture 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2168525"/>
            <a:ext cx="795655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95288" y="1989138"/>
            <a:ext cx="8208962" cy="2735262"/>
          </a:xfrm>
          <a:prstGeom prst="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8" name="Rectangle 7"/>
          <p:cNvSpPr/>
          <p:nvPr/>
        </p:nvSpPr>
        <p:spPr>
          <a:xfrm>
            <a:off x="395288" y="4868863"/>
            <a:ext cx="8208962" cy="1233487"/>
          </a:xfrm>
          <a:prstGeom prst="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dirty="0"/>
          </a:p>
        </p:txBody>
      </p:sp>
      <p:sp>
        <p:nvSpPr>
          <p:cNvPr id="9" name="TextBox 8"/>
          <p:cNvSpPr txBox="1"/>
          <p:nvPr/>
        </p:nvSpPr>
        <p:spPr>
          <a:xfrm>
            <a:off x="4643438" y="5300663"/>
            <a:ext cx="2735262" cy="461962"/>
          </a:xfrm>
          <a:prstGeom prst="rect">
            <a:avLst/>
          </a:prstGeom>
          <a:noFill/>
        </p:spPr>
        <p:txBody>
          <a:bodyPr wrap="none">
            <a:spAutoFit/>
          </a:bodyPr>
          <a:lstStyle/>
          <a:p>
            <a:pPr>
              <a:defRPr/>
            </a:pPr>
            <a:r>
              <a:rPr lang="nb-NO" dirty="0" err="1">
                <a:latin typeface="+mj-lt"/>
                <a:ea typeface="+mn-ea"/>
              </a:rPr>
              <a:t>Only</a:t>
            </a:r>
            <a:r>
              <a:rPr lang="nb-NO" dirty="0">
                <a:latin typeface="+mj-lt"/>
                <a:ea typeface="+mn-ea"/>
              </a:rPr>
              <a:t> </a:t>
            </a:r>
            <a:r>
              <a:rPr lang="nb-NO" dirty="0" err="1">
                <a:latin typeface="+mj-lt"/>
                <a:ea typeface="+mn-ea"/>
              </a:rPr>
              <a:t>partly</a:t>
            </a:r>
            <a:r>
              <a:rPr lang="nb-NO" dirty="0">
                <a:latin typeface="+mj-lt"/>
                <a:ea typeface="+mn-ea"/>
              </a:rPr>
              <a:t> </a:t>
            </a:r>
            <a:r>
              <a:rPr lang="nb-NO" dirty="0" err="1">
                <a:latin typeface="+mj-lt"/>
                <a:ea typeface="+mn-ea"/>
              </a:rPr>
              <a:t>affected</a:t>
            </a:r>
            <a:r>
              <a:rPr lang="nb-NO" dirty="0">
                <a:latin typeface="+mj-lt"/>
                <a:ea typeface="+mn-ea"/>
              </a:rPr>
              <a:t> by </a:t>
            </a:r>
            <a:r>
              <a:rPr lang="nb-NO" dirty="0" err="1">
                <a:latin typeface="+mj-lt"/>
                <a:ea typeface="+mn-ea"/>
              </a:rPr>
              <a:t>firm</a:t>
            </a:r>
            <a:r>
              <a:rPr lang="nb-NO" dirty="0">
                <a:latin typeface="+mj-lt"/>
                <a:ea typeface="+mn-ea"/>
              </a:rPr>
              <a:t> </a:t>
            </a:r>
            <a:r>
              <a:rPr lang="nb-NO" dirty="0" err="1">
                <a:latin typeface="+mj-lt"/>
                <a:ea typeface="+mn-ea"/>
              </a:rPr>
              <a:t>level</a:t>
            </a:r>
            <a:r>
              <a:rPr lang="nb-NO" dirty="0">
                <a:latin typeface="+mj-lt"/>
                <a:ea typeface="+mn-ea"/>
              </a:rPr>
              <a:t/>
            </a:r>
            <a:br>
              <a:rPr lang="nb-NO" dirty="0">
                <a:latin typeface="+mj-lt"/>
                <a:ea typeface="+mn-ea"/>
              </a:rPr>
            </a:br>
            <a:r>
              <a:rPr lang="nb-NO" dirty="0" err="1">
                <a:latin typeface="+mj-lt"/>
                <a:ea typeface="+mn-ea"/>
              </a:rPr>
              <a:t>management</a:t>
            </a:r>
            <a:endParaRPr lang="nb-NO" dirty="0">
              <a:latin typeface="+mj-lt"/>
              <a:ea typeface="+mn-ea"/>
            </a:endParaRPr>
          </a:p>
        </p:txBody>
      </p:sp>
      <p:sp>
        <p:nvSpPr>
          <p:cNvPr id="10" name="TextBox 9"/>
          <p:cNvSpPr txBox="1"/>
          <p:nvPr/>
        </p:nvSpPr>
        <p:spPr>
          <a:xfrm>
            <a:off x="4572000" y="2205038"/>
            <a:ext cx="1836738" cy="461962"/>
          </a:xfrm>
          <a:prstGeom prst="rect">
            <a:avLst/>
          </a:prstGeom>
          <a:noFill/>
        </p:spPr>
        <p:txBody>
          <a:bodyPr wrap="none">
            <a:spAutoFit/>
          </a:bodyPr>
          <a:lstStyle/>
          <a:p>
            <a:pPr>
              <a:defRPr/>
            </a:pPr>
            <a:r>
              <a:rPr lang="nb-NO" dirty="0" err="1">
                <a:latin typeface="+mj-lt"/>
                <a:ea typeface="+mn-ea"/>
              </a:rPr>
              <a:t>Affected</a:t>
            </a:r>
            <a:r>
              <a:rPr lang="nb-NO" dirty="0">
                <a:latin typeface="+mj-lt"/>
                <a:ea typeface="+mn-ea"/>
              </a:rPr>
              <a:t> by </a:t>
            </a:r>
            <a:r>
              <a:rPr lang="nb-NO" dirty="0" err="1">
                <a:latin typeface="+mj-lt"/>
                <a:ea typeface="+mn-ea"/>
              </a:rPr>
              <a:t>firm</a:t>
            </a:r>
            <a:r>
              <a:rPr lang="nb-NO" dirty="0">
                <a:latin typeface="+mj-lt"/>
                <a:ea typeface="+mn-ea"/>
              </a:rPr>
              <a:t> </a:t>
            </a:r>
            <a:r>
              <a:rPr lang="nb-NO" dirty="0" err="1">
                <a:latin typeface="+mj-lt"/>
                <a:ea typeface="+mn-ea"/>
              </a:rPr>
              <a:t>level</a:t>
            </a:r>
            <a:r>
              <a:rPr lang="nb-NO" dirty="0">
                <a:latin typeface="+mj-lt"/>
                <a:ea typeface="+mn-ea"/>
              </a:rPr>
              <a:t/>
            </a:r>
            <a:br>
              <a:rPr lang="nb-NO" dirty="0">
                <a:latin typeface="+mj-lt"/>
                <a:ea typeface="+mn-ea"/>
              </a:rPr>
            </a:br>
            <a:r>
              <a:rPr lang="nb-NO" dirty="0" err="1">
                <a:latin typeface="+mj-lt"/>
                <a:ea typeface="+mn-ea"/>
              </a:rPr>
              <a:t>management</a:t>
            </a:r>
            <a:endParaRPr lang="nb-NO" dirty="0">
              <a:latin typeface="+mj-lt"/>
              <a:ea typeface="+mn-ea"/>
            </a:endParaRPr>
          </a:p>
        </p:txBody>
      </p:sp>
    </p:spTree>
    <p:extLst>
      <p:ext uri="{BB962C8B-B14F-4D97-AF65-F5344CB8AC3E}">
        <p14:creationId xmlns:p14="http://schemas.microsoft.com/office/powerpoint/2010/main" val="55485773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atin typeface="Verdana" charset="0"/>
              </a:rPr>
              <a:t>Conditions characteristics</a:t>
            </a:r>
          </a:p>
        </p:txBody>
      </p:sp>
      <p:sp>
        <p:nvSpPr>
          <p:cNvPr id="29699" name="Content Placeholder 2"/>
          <p:cNvSpPr>
            <a:spLocks noGrp="1"/>
          </p:cNvSpPr>
          <p:nvPr>
            <p:ph idx="1"/>
          </p:nvPr>
        </p:nvSpPr>
        <p:spPr/>
        <p:txBody>
          <a:bodyPr>
            <a:normAutofit lnSpcReduction="10000"/>
          </a:bodyPr>
          <a:lstStyle/>
          <a:p>
            <a:r>
              <a:rPr lang="en-US" sz="1600">
                <a:latin typeface="Verdana" charset="0"/>
              </a:rPr>
              <a:t>Research suggests the service innovations conditions differ from other forms of innovation:</a:t>
            </a:r>
          </a:p>
          <a:p>
            <a:pPr lvl="1"/>
            <a:r>
              <a:rPr lang="en-US" sz="1400">
                <a:latin typeface="Verdana" charset="0"/>
              </a:rPr>
              <a:t>Less driven by R&amp;D</a:t>
            </a:r>
          </a:p>
          <a:p>
            <a:pPr lvl="1"/>
            <a:r>
              <a:rPr lang="en-US" sz="1400">
                <a:latin typeface="Verdana" charset="0"/>
              </a:rPr>
              <a:t>More driven by customers</a:t>
            </a:r>
          </a:p>
          <a:p>
            <a:pPr lvl="1"/>
            <a:r>
              <a:rPr lang="en-US" sz="1400">
                <a:latin typeface="Verdana" charset="0"/>
              </a:rPr>
              <a:t>Climate a more important condition</a:t>
            </a:r>
          </a:p>
          <a:p>
            <a:pPr lvl="1"/>
            <a:r>
              <a:rPr lang="en-US" sz="1400">
                <a:latin typeface="Verdana" charset="0"/>
              </a:rPr>
              <a:t>People and multiple competences a more important </a:t>
            </a:r>
            <a:br>
              <a:rPr lang="en-US" sz="1400">
                <a:latin typeface="Verdana" charset="0"/>
              </a:rPr>
            </a:br>
            <a:r>
              <a:rPr lang="en-US" sz="1400">
                <a:latin typeface="Verdana" charset="0"/>
              </a:rPr>
              <a:t>determinant, knowledge driven – heterogeneity of the industry?</a:t>
            </a:r>
          </a:p>
          <a:p>
            <a:pPr lvl="1"/>
            <a:r>
              <a:rPr lang="en-US" sz="1400">
                <a:latin typeface="Verdana" charset="0"/>
              </a:rPr>
              <a:t>Much service innovation driven by structural/</a:t>
            </a:r>
            <a:br>
              <a:rPr lang="en-US" sz="1400">
                <a:latin typeface="Verdana" charset="0"/>
              </a:rPr>
            </a:br>
            <a:r>
              <a:rPr lang="en-US" sz="1400">
                <a:latin typeface="Verdana" charset="0"/>
              </a:rPr>
              <a:t>infrastructural regulation?</a:t>
            </a:r>
            <a:endParaRPr lang="en-US" sz="1600">
              <a:latin typeface="Verdana" charset="0"/>
            </a:endParaRPr>
          </a:p>
          <a:p>
            <a:r>
              <a:rPr lang="en-US" sz="1600">
                <a:latin typeface="Verdana" charset="0"/>
              </a:rPr>
              <a:t>Example, explanations of the US/EU productivity differences:</a:t>
            </a:r>
          </a:p>
          <a:p>
            <a:pPr lvl="1"/>
            <a:r>
              <a:rPr lang="en-US" sz="1400">
                <a:latin typeface="Verdana" charset="0"/>
              </a:rPr>
              <a:t>Productivity difference explained by US service sector productivity</a:t>
            </a:r>
          </a:p>
          <a:p>
            <a:pPr lvl="1"/>
            <a:r>
              <a:rPr lang="en-US" sz="1400">
                <a:latin typeface="Verdana" charset="0"/>
              </a:rPr>
              <a:t>Biggest explanatory factor </a:t>
            </a:r>
            <a:r>
              <a:rPr lang="ja-JP" altLang="en-US" sz="1400">
                <a:latin typeface="Verdana" charset="0"/>
              </a:rPr>
              <a:t>”</a:t>
            </a:r>
            <a:r>
              <a:rPr lang="en-US" sz="1400">
                <a:latin typeface="Verdana" charset="0"/>
              </a:rPr>
              <a:t>multifactor productivity</a:t>
            </a:r>
            <a:r>
              <a:rPr lang="ja-JP" altLang="en-US" sz="1400">
                <a:latin typeface="Verdana" charset="0"/>
              </a:rPr>
              <a:t>”</a:t>
            </a:r>
            <a:r>
              <a:rPr lang="en-US" sz="1400">
                <a:latin typeface="Verdana" charset="0"/>
              </a:rPr>
              <a:t> in </a:t>
            </a:r>
            <a:br>
              <a:rPr lang="en-US" sz="1400">
                <a:latin typeface="Verdana" charset="0"/>
              </a:rPr>
            </a:br>
            <a:r>
              <a:rPr lang="en-US" sz="1400">
                <a:latin typeface="Verdana" charset="0"/>
              </a:rPr>
              <a:t>market services (e.g. trade, transportation, financial, </a:t>
            </a:r>
            <a:br>
              <a:rPr lang="en-US" sz="1400">
                <a:latin typeface="Verdana" charset="0"/>
              </a:rPr>
            </a:br>
            <a:r>
              <a:rPr lang="en-US" sz="1400">
                <a:latin typeface="Verdana" charset="0"/>
              </a:rPr>
              <a:t>business services, hotels, restaurants, personal services)</a:t>
            </a:r>
          </a:p>
          <a:p>
            <a:pPr lvl="1"/>
            <a:r>
              <a:rPr lang="ja-JP" altLang="en-US" sz="1400">
                <a:latin typeface="Verdana" charset="0"/>
              </a:rPr>
              <a:t>“</a:t>
            </a:r>
            <a:r>
              <a:rPr lang="en-US" sz="1400">
                <a:latin typeface="Verdana" charset="0"/>
              </a:rPr>
              <a:t>complex interactions between productivity, </a:t>
            </a:r>
            <a:br>
              <a:rPr lang="en-US" sz="1400">
                <a:latin typeface="Verdana" charset="0"/>
              </a:rPr>
            </a:br>
            <a:r>
              <a:rPr lang="en-US" sz="1400">
                <a:latin typeface="Verdana" charset="0"/>
              </a:rPr>
              <a:t>investment, and regulations.</a:t>
            </a:r>
            <a:r>
              <a:rPr lang="ja-JP" altLang="en-US" sz="1400">
                <a:latin typeface="Verdana" charset="0"/>
              </a:rPr>
              <a:t>”</a:t>
            </a:r>
            <a:r>
              <a:rPr lang="en-US" sz="1400">
                <a:latin typeface="Verdana" charset="0"/>
              </a:rPr>
              <a:t> (van Ark et al., 2008)</a:t>
            </a:r>
          </a:p>
          <a:p>
            <a:pPr lvl="1"/>
            <a:r>
              <a:rPr lang="en-US" sz="1400">
                <a:latin typeface="Verdana" charset="0"/>
              </a:rPr>
              <a:t>E.g. regulation of retail trade (superstores etc.), </a:t>
            </a:r>
            <a:br>
              <a:rPr lang="en-US" sz="1400">
                <a:latin typeface="Verdana" charset="0"/>
              </a:rPr>
            </a:br>
            <a:r>
              <a:rPr lang="en-US" sz="1400">
                <a:latin typeface="Verdana" charset="0"/>
              </a:rPr>
              <a:t>liberalization of service trade, cultural differences </a:t>
            </a:r>
            <a:br>
              <a:rPr lang="en-US" sz="1400">
                <a:latin typeface="Verdana" charset="0"/>
              </a:rPr>
            </a:br>
            <a:r>
              <a:rPr lang="en-US" sz="1400">
                <a:latin typeface="Verdana" charset="0"/>
              </a:rPr>
              <a:t>(cultural heritage) etc.</a:t>
            </a:r>
            <a:endParaRPr lang="en-US" sz="1600">
              <a:latin typeface="Verdana" charset="0"/>
            </a:endParaRP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03D34922-A333-6747-8911-324C732AE563}" type="slidenum">
              <a:rPr lang="nb-NO" sz="900">
                <a:solidFill>
                  <a:srgbClr val="9E9FA3"/>
                </a:solidFill>
                <a:latin typeface="Verdana" charset="0"/>
              </a:rPr>
              <a:pPr eaLnBrk="1" hangingPunct="1"/>
              <a:t>39</a:t>
            </a:fld>
            <a:endParaRPr lang="nb-NO" sz="900">
              <a:solidFill>
                <a:srgbClr val="9E9FA3"/>
              </a:solidFill>
              <a:latin typeface="Verdana" charset="0"/>
            </a:endParaRPr>
          </a:p>
        </p:txBody>
      </p:sp>
      <p:pic>
        <p:nvPicPr>
          <p:cNvPr id="7475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5157788"/>
            <a:ext cx="1957387"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5825" y="3860800"/>
            <a:ext cx="1627188"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08" y="2379518"/>
            <a:ext cx="2063205" cy="100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880031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1. General </a:t>
            </a:r>
            <a:r>
              <a:rPr lang="nb-NO" dirty="0" err="1"/>
              <a:t>introduction</a:t>
            </a:r>
            <a:r>
              <a:rPr lang="nb-NO" dirty="0"/>
              <a:t> to service </a:t>
            </a:r>
            <a:r>
              <a:rPr lang="nb-NO" dirty="0" err="1" smtClean="0"/>
              <a:t>innovation</a:t>
            </a:r>
            <a:r>
              <a:rPr lang="nb-NO" dirty="0" smtClean="0"/>
              <a:t> – </a:t>
            </a:r>
            <a:r>
              <a:rPr lang="nb-NO" dirty="0" err="1" smtClean="0"/>
              <a:t>the</a:t>
            </a:r>
            <a:r>
              <a:rPr lang="nb-NO" dirty="0" smtClean="0"/>
              <a:t> </a:t>
            </a:r>
            <a:r>
              <a:rPr lang="nb-NO" dirty="0" err="1" smtClean="0"/>
              <a:t>traditional</a:t>
            </a:r>
            <a:r>
              <a:rPr lang="nb-NO" dirty="0" smtClean="0"/>
              <a:t> </a:t>
            </a:r>
            <a:r>
              <a:rPr lang="nb-NO" dirty="0" err="1" smtClean="0"/>
              <a:t>perspective</a:t>
            </a:r>
            <a:endParaRPr lang="nb-NO" dirty="0"/>
          </a:p>
        </p:txBody>
      </p:sp>
      <p:sp>
        <p:nvSpPr>
          <p:cNvPr id="3" name="Plassholder for innhold 2"/>
          <p:cNvSpPr>
            <a:spLocks noGrp="1"/>
          </p:cNvSpPr>
          <p:nvPr>
            <p:ph idx="1"/>
          </p:nvPr>
        </p:nvSpPr>
        <p:spPr/>
        <p:txBody>
          <a:bodyPr/>
          <a:lstStyle/>
          <a:p>
            <a:pPr marL="342900" indent="-342900">
              <a:buFont typeface="Verdana" charset="0"/>
              <a:buAutoNum type="arabicPeriod"/>
            </a:pPr>
            <a:r>
              <a:rPr lang="nb-NO" dirty="0">
                <a:latin typeface="Verdana" charset="0"/>
              </a:rPr>
              <a:t>Services – </a:t>
            </a:r>
            <a:r>
              <a:rPr lang="nb-NO" dirty="0" err="1">
                <a:latin typeface="Verdana" charset="0"/>
              </a:rPr>
              <a:t>definitions</a:t>
            </a:r>
            <a:r>
              <a:rPr lang="nb-NO" dirty="0">
                <a:latin typeface="Verdana" charset="0"/>
              </a:rPr>
              <a:t>, </a:t>
            </a:r>
            <a:r>
              <a:rPr lang="nb-NO" dirty="0" err="1">
                <a:latin typeface="Verdana" charset="0"/>
              </a:rPr>
              <a:t>characteristics</a:t>
            </a:r>
            <a:r>
              <a:rPr lang="nb-NO" dirty="0">
                <a:latin typeface="Verdana" charset="0"/>
              </a:rPr>
              <a:t>  and </a:t>
            </a:r>
            <a:r>
              <a:rPr lang="nb-NO" dirty="0" err="1">
                <a:latin typeface="Verdana" charset="0"/>
              </a:rPr>
              <a:t>perspectives</a:t>
            </a:r>
            <a:endParaRPr lang="nb-NO" dirty="0">
              <a:latin typeface="Verdana" charset="0"/>
            </a:endParaRPr>
          </a:p>
          <a:p>
            <a:pPr marL="342900" indent="-342900">
              <a:buFont typeface="Verdana" charset="0"/>
              <a:buAutoNum type="arabicPeriod"/>
            </a:pPr>
            <a:r>
              <a:rPr lang="nb-NO" dirty="0">
                <a:latin typeface="Verdana" charset="0"/>
              </a:rPr>
              <a:t>Service </a:t>
            </a:r>
            <a:r>
              <a:rPr lang="nb-NO" dirty="0" err="1">
                <a:latin typeface="Verdana" charset="0"/>
              </a:rPr>
              <a:t>innovation</a:t>
            </a:r>
            <a:r>
              <a:rPr lang="nb-NO" dirty="0">
                <a:latin typeface="Verdana" charset="0"/>
              </a:rPr>
              <a:t> – </a:t>
            </a:r>
            <a:r>
              <a:rPr lang="nb-NO" dirty="0" err="1">
                <a:latin typeface="Verdana" charset="0"/>
              </a:rPr>
              <a:t>challenges</a:t>
            </a:r>
            <a:r>
              <a:rPr lang="nb-NO" dirty="0">
                <a:latin typeface="Verdana" charset="0"/>
              </a:rPr>
              <a:t> and </a:t>
            </a:r>
            <a:r>
              <a:rPr lang="nb-NO" dirty="0" err="1">
                <a:latin typeface="Verdana" charset="0"/>
              </a:rPr>
              <a:t>characteristics</a:t>
            </a:r>
            <a:endParaRPr lang="nb-NO" dirty="0">
              <a:latin typeface="Verdana" charset="0"/>
            </a:endParaRPr>
          </a:p>
          <a:p>
            <a:pPr marL="342900" indent="-342900">
              <a:buFont typeface="Verdana" charset="0"/>
              <a:buAutoNum type="arabicPeriod"/>
            </a:pPr>
            <a:r>
              <a:rPr lang="nb-NO" dirty="0" err="1">
                <a:latin typeface="Verdana" charset="0"/>
              </a:rPr>
              <a:t>Innovation</a:t>
            </a:r>
            <a:r>
              <a:rPr lang="nb-NO" dirty="0">
                <a:latin typeface="Verdana" charset="0"/>
              </a:rPr>
              <a:t> </a:t>
            </a:r>
            <a:r>
              <a:rPr lang="nb-NO" dirty="0" smtClean="0">
                <a:latin typeface="Verdana" charset="0"/>
              </a:rPr>
              <a:t>management in service(s)</a:t>
            </a:r>
            <a:endParaRPr lang="nb-NO" dirty="0">
              <a:latin typeface="Verdana" charset="0"/>
            </a:endParaRPr>
          </a:p>
          <a:p>
            <a:endParaRPr lang="nb-NO" dirty="0"/>
          </a:p>
        </p:txBody>
      </p:sp>
      <p:sp>
        <p:nvSpPr>
          <p:cNvPr id="4" name="Plassholder for dato 3"/>
          <p:cNvSpPr>
            <a:spLocks noGrp="1"/>
          </p:cNvSpPr>
          <p:nvPr>
            <p:ph type="dt" sz="half" idx="10"/>
          </p:nvPr>
        </p:nvSpPr>
        <p:spPr/>
        <p:txBody>
          <a:bodyPr/>
          <a:lstStyle/>
          <a:p>
            <a:pPr>
              <a:defRPr/>
            </a:pPr>
            <a:fld id="{7D2B5ADC-5046-430C-8E68-927C7DF3D6DA}" type="datetime1">
              <a:rPr lang="nb-NO" smtClean="0"/>
              <a:pPr>
                <a:defRPr/>
              </a:pPr>
              <a:t>12.04.13</a:t>
            </a:fld>
            <a:endParaRPr lang="nb-NO"/>
          </a:p>
        </p:txBody>
      </p:sp>
      <p:sp>
        <p:nvSpPr>
          <p:cNvPr id="5" name="Plassholder for bunntekst 4"/>
          <p:cNvSpPr>
            <a:spLocks noGrp="1"/>
          </p:cNvSpPr>
          <p:nvPr>
            <p:ph type="ftr" sz="quarter" idx="11"/>
          </p:nvPr>
        </p:nvSpPr>
        <p:spPr/>
        <p:txBody>
          <a:bodyPr/>
          <a:lstStyle/>
          <a:p>
            <a:pPr>
              <a:defRPr/>
            </a:pPr>
            <a:r>
              <a:rPr lang="nb-NO" smtClean="0"/>
              <a:t>Fornavn Etternavn, navn@nhh.no</a:t>
            </a:r>
            <a:endParaRPr lang="nb-NO"/>
          </a:p>
        </p:txBody>
      </p:sp>
      <p:sp>
        <p:nvSpPr>
          <p:cNvPr id="6" name="Plassholder for lysbildenummer 5"/>
          <p:cNvSpPr>
            <a:spLocks noGrp="1"/>
          </p:cNvSpPr>
          <p:nvPr>
            <p:ph type="sldNum" sz="quarter" idx="12"/>
          </p:nvPr>
        </p:nvSpPr>
        <p:spPr/>
        <p:txBody>
          <a:bodyPr/>
          <a:lstStyle/>
          <a:p>
            <a:pPr>
              <a:defRPr/>
            </a:pPr>
            <a:fld id="{B6A3E77D-D2A7-4B27-8896-F10B38D5F123}" type="slidenum">
              <a:rPr lang="nb-NO" smtClean="0"/>
              <a:pPr>
                <a:defRPr/>
              </a:pPr>
              <a:t>4</a:t>
            </a:fld>
            <a:endParaRPr lang="nb-NO"/>
          </a:p>
        </p:txBody>
      </p:sp>
    </p:spTree>
    <p:extLst>
      <p:ext uri="{BB962C8B-B14F-4D97-AF65-F5344CB8AC3E}">
        <p14:creationId xmlns:p14="http://schemas.microsoft.com/office/powerpoint/2010/main" val="29934206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273050"/>
            <a:ext cx="5699125" cy="1162050"/>
          </a:xfrm>
        </p:spPr>
        <p:txBody>
          <a:bodyPr/>
          <a:lstStyle/>
          <a:p>
            <a:r>
              <a:rPr lang="en-US" sz="2400">
                <a:latin typeface="Verdana" charset="0"/>
              </a:rPr>
              <a:t>Managing SI conditions</a:t>
            </a:r>
          </a:p>
        </p:txBody>
      </p:sp>
      <p:sp>
        <p:nvSpPr>
          <p:cNvPr id="75779" name="Content Placeholder 105"/>
          <p:cNvSpPr>
            <a:spLocks noGrp="1"/>
          </p:cNvSpPr>
          <p:nvPr>
            <p:ph idx="1"/>
          </p:nvPr>
        </p:nvSpPr>
        <p:spPr>
          <a:xfrm>
            <a:off x="3492500" y="2276475"/>
            <a:ext cx="5111750" cy="3529013"/>
          </a:xfrm>
        </p:spPr>
        <p:txBody>
          <a:bodyPr/>
          <a:lstStyle/>
          <a:p>
            <a:r>
              <a:rPr lang="nb-NO" sz="1800">
                <a:latin typeface="Verdana" charset="0"/>
              </a:rPr>
              <a:t>Process conditions – example actions…</a:t>
            </a:r>
          </a:p>
          <a:p>
            <a:pPr lvl="1"/>
            <a:r>
              <a:rPr lang="nb-NO" sz="1400">
                <a:latin typeface="Verdana" charset="0"/>
              </a:rPr>
              <a:t>Design cross disciplinary teams</a:t>
            </a:r>
          </a:p>
          <a:p>
            <a:pPr lvl="1"/>
            <a:r>
              <a:rPr lang="nb-NO" sz="1400">
                <a:latin typeface="Verdana" charset="0"/>
              </a:rPr>
              <a:t>Allow less formal structures</a:t>
            </a:r>
          </a:p>
          <a:p>
            <a:pPr lvl="1"/>
            <a:r>
              <a:rPr lang="nb-NO" sz="1400">
                <a:latin typeface="Verdana" charset="0"/>
              </a:rPr>
              <a:t>Value intangible resources (knowledge)</a:t>
            </a:r>
          </a:p>
          <a:p>
            <a:pPr lvl="1"/>
            <a:r>
              <a:rPr lang="nb-NO" sz="1400">
                <a:latin typeface="Verdana" charset="0"/>
              </a:rPr>
              <a:t>Stimulate open networking, control?</a:t>
            </a:r>
          </a:p>
          <a:p>
            <a:r>
              <a:rPr lang="nb-NO" sz="1800">
                <a:latin typeface="Verdana" charset="0"/>
              </a:rPr>
              <a:t>Climate conditions – example </a:t>
            </a:r>
            <a:br>
              <a:rPr lang="nb-NO" sz="1800">
                <a:latin typeface="Verdana" charset="0"/>
              </a:rPr>
            </a:br>
            <a:r>
              <a:rPr lang="nb-NO" sz="1800">
                <a:latin typeface="Verdana" charset="0"/>
              </a:rPr>
              <a:t>actions…</a:t>
            </a:r>
          </a:p>
          <a:p>
            <a:pPr lvl="1"/>
            <a:r>
              <a:rPr lang="nb-NO" sz="1400">
                <a:latin typeface="Verdana" charset="0"/>
              </a:rPr>
              <a:t>Facilitate customer oriented culture </a:t>
            </a:r>
          </a:p>
          <a:p>
            <a:pPr lvl="1"/>
            <a:r>
              <a:rPr lang="nb-NO" sz="1400">
                <a:latin typeface="Verdana" charset="0"/>
              </a:rPr>
              <a:t>Use brand strategy as the ”mother </a:t>
            </a:r>
            <a:br>
              <a:rPr lang="nb-NO" sz="1400">
                <a:latin typeface="Verdana" charset="0"/>
              </a:rPr>
            </a:br>
            <a:r>
              <a:rPr lang="nb-NO" sz="1400">
                <a:latin typeface="Verdana" charset="0"/>
              </a:rPr>
              <a:t>of all strategies”</a:t>
            </a:r>
          </a:p>
          <a:p>
            <a:r>
              <a:rPr lang="nb-NO" sz="1800">
                <a:latin typeface="Verdana" charset="0"/>
              </a:rPr>
              <a:t>External conditions – example actions…</a:t>
            </a:r>
          </a:p>
          <a:p>
            <a:pPr lvl="1"/>
            <a:r>
              <a:rPr lang="nb-NO" sz="1400">
                <a:latin typeface="Verdana" charset="0"/>
              </a:rPr>
              <a:t>Engage in public/private cooperation influencing regulation</a:t>
            </a:r>
          </a:p>
        </p:txBody>
      </p:sp>
      <p:sp>
        <p:nvSpPr>
          <p:cNvPr id="6" name="Slide Number Placeholder 5"/>
          <p:cNvSpPr>
            <a:spLocks noGrp="1"/>
          </p:cNvSpPr>
          <p:nvPr>
            <p:ph type="sldNum" sz="quarter" idx="12"/>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EBA57280-BD1A-2046-AB3D-E1A7A6158087}" type="slidenum">
              <a:rPr lang="nb-NO" sz="900">
                <a:solidFill>
                  <a:srgbClr val="9E9FA3"/>
                </a:solidFill>
                <a:latin typeface="Verdana" charset="0"/>
              </a:rPr>
              <a:pPr eaLnBrk="1" hangingPunct="1"/>
              <a:t>40</a:t>
            </a:fld>
            <a:endParaRPr lang="nb-NO" sz="900">
              <a:solidFill>
                <a:srgbClr val="9E9FA3"/>
              </a:solidFill>
              <a:latin typeface="Verdana" charset="0"/>
            </a:endParaRPr>
          </a:p>
        </p:txBody>
      </p:sp>
      <p:sp>
        <p:nvSpPr>
          <p:cNvPr id="75781" name="AutoShape 3"/>
          <p:cNvSpPr>
            <a:spLocks noChangeAspect="1" noChangeArrowheads="1" noTextEdit="1"/>
          </p:cNvSpPr>
          <p:nvPr/>
        </p:nvSpPr>
        <p:spPr bwMode="auto">
          <a:xfrm>
            <a:off x="684213" y="2168525"/>
            <a:ext cx="3095625"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p>
        </p:txBody>
      </p:sp>
      <p:sp>
        <p:nvSpPr>
          <p:cNvPr id="75782" name="Rectangle 5"/>
          <p:cNvSpPr>
            <a:spLocks noChangeArrowheads="1"/>
          </p:cNvSpPr>
          <p:nvPr/>
        </p:nvSpPr>
        <p:spPr bwMode="auto">
          <a:xfrm>
            <a:off x="8269288" y="6067425"/>
            <a:ext cx="1397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700">
                <a:solidFill>
                  <a:srgbClr val="000000"/>
                </a:solidFill>
                <a:latin typeface="Times New Roman" charset="0"/>
              </a:rPr>
              <a:t> </a:t>
            </a:r>
            <a:endParaRPr lang="nb-NO"/>
          </a:p>
        </p:txBody>
      </p:sp>
      <p:sp>
        <p:nvSpPr>
          <p:cNvPr id="75783" name="Rectangle 49"/>
          <p:cNvSpPr>
            <a:spLocks noChangeArrowheads="1"/>
          </p:cNvSpPr>
          <p:nvPr/>
        </p:nvSpPr>
        <p:spPr bwMode="auto">
          <a:xfrm>
            <a:off x="1944688" y="2179638"/>
            <a:ext cx="1397000" cy="1027112"/>
          </a:xfrm>
          <a:prstGeom prst="rect">
            <a:avLst/>
          </a:prstGeom>
          <a:noFill/>
          <a:ln w="9">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75784" name="Rectangle 50"/>
          <p:cNvSpPr>
            <a:spLocks noChangeArrowheads="1"/>
          </p:cNvSpPr>
          <p:nvPr/>
        </p:nvSpPr>
        <p:spPr bwMode="auto">
          <a:xfrm>
            <a:off x="2033588" y="2230438"/>
            <a:ext cx="566737"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Process</a:t>
            </a:r>
            <a:endParaRPr lang="nb-NO"/>
          </a:p>
        </p:txBody>
      </p:sp>
      <p:sp>
        <p:nvSpPr>
          <p:cNvPr id="75785" name="Rectangle 51"/>
          <p:cNvSpPr>
            <a:spLocks noChangeArrowheads="1"/>
          </p:cNvSpPr>
          <p:nvPr/>
        </p:nvSpPr>
        <p:spPr bwMode="auto">
          <a:xfrm>
            <a:off x="2540000" y="2230438"/>
            <a:ext cx="1079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75786" name="Rectangle 52"/>
          <p:cNvSpPr>
            <a:spLocks noChangeArrowheads="1"/>
          </p:cNvSpPr>
          <p:nvPr/>
        </p:nvSpPr>
        <p:spPr bwMode="auto">
          <a:xfrm>
            <a:off x="2033588" y="2390775"/>
            <a:ext cx="68897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conditions</a:t>
            </a:r>
            <a:endParaRPr lang="nb-NO"/>
          </a:p>
        </p:txBody>
      </p:sp>
      <p:sp>
        <p:nvSpPr>
          <p:cNvPr id="75787" name="Rectangle 53"/>
          <p:cNvSpPr>
            <a:spLocks noChangeArrowheads="1"/>
          </p:cNvSpPr>
          <p:nvPr/>
        </p:nvSpPr>
        <p:spPr bwMode="auto">
          <a:xfrm>
            <a:off x="2663825" y="2390775"/>
            <a:ext cx="100013"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75788" name="Rectangle 54"/>
          <p:cNvSpPr>
            <a:spLocks noChangeArrowheads="1"/>
          </p:cNvSpPr>
          <p:nvPr/>
        </p:nvSpPr>
        <p:spPr bwMode="auto">
          <a:xfrm>
            <a:off x="2701925" y="2390775"/>
            <a:ext cx="100013"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 </a:t>
            </a:r>
            <a:endParaRPr lang="nb-NO"/>
          </a:p>
        </p:txBody>
      </p:sp>
      <p:sp>
        <p:nvSpPr>
          <p:cNvPr id="75789" name="Rectangle 55"/>
          <p:cNvSpPr>
            <a:spLocks noChangeArrowheads="1"/>
          </p:cNvSpPr>
          <p:nvPr/>
        </p:nvSpPr>
        <p:spPr bwMode="auto">
          <a:xfrm>
            <a:off x="2033588" y="2551113"/>
            <a:ext cx="1111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75790" name="Rectangle 56"/>
          <p:cNvSpPr>
            <a:spLocks noChangeArrowheads="1"/>
          </p:cNvSpPr>
          <p:nvPr/>
        </p:nvSpPr>
        <p:spPr bwMode="auto">
          <a:xfrm>
            <a:off x="2082800" y="2589213"/>
            <a:ext cx="36195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People</a:t>
            </a:r>
            <a:endParaRPr lang="nb-NO"/>
          </a:p>
        </p:txBody>
      </p:sp>
      <p:sp>
        <p:nvSpPr>
          <p:cNvPr id="75791" name="Rectangle 57"/>
          <p:cNvSpPr>
            <a:spLocks noChangeArrowheads="1"/>
          </p:cNvSpPr>
          <p:nvPr/>
        </p:nvSpPr>
        <p:spPr bwMode="auto">
          <a:xfrm>
            <a:off x="2382838" y="2589213"/>
            <a:ext cx="7302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5792" name="Rectangle 58"/>
          <p:cNvSpPr>
            <a:spLocks noChangeArrowheads="1"/>
          </p:cNvSpPr>
          <p:nvPr/>
        </p:nvSpPr>
        <p:spPr bwMode="auto">
          <a:xfrm>
            <a:off x="2033588" y="2705100"/>
            <a:ext cx="1111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75793" name="Rectangle 59"/>
          <p:cNvSpPr>
            <a:spLocks noChangeArrowheads="1"/>
          </p:cNvSpPr>
          <p:nvPr/>
        </p:nvSpPr>
        <p:spPr bwMode="auto">
          <a:xfrm>
            <a:off x="2082800" y="2743200"/>
            <a:ext cx="455613"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Structure</a:t>
            </a:r>
            <a:endParaRPr lang="nb-NO"/>
          </a:p>
        </p:txBody>
      </p:sp>
      <p:sp>
        <p:nvSpPr>
          <p:cNvPr id="75794" name="Rectangle 60"/>
          <p:cNvSpPr>
            <a:spLocks noChangeArrowheads="1"/>
          </p:cNvSpPr>
          <p:nvPr/>
        </p:nvSpPr>
        <p:spPr bwMode="auto">
          <a:xfrm>
            <a:off x="2476500" y="2743200"/>
            <a:ext cx="730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5795" name="Rectangle 61"/>
          <p:cNvSpPr>
            <a:spLocks noChangeArrowheads="1"/>
          </p:cNvSpPr>
          <p:nvPr/>
        </p:nvSpPr>
        <p:spPr bwMode="auto">
          <a:xfrm>
            <a:off x="2033588" y="2857500"/>
            <a:ext cx="1111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75796" name="Rectangle 62"/>
          <p:cNvSpPr>
            <a:spLocks noChangeArrowheads="1"/>
          </p:cNvSpPr>
          <p:nvPr/>
        </p:nvSpPr>
        <p:spPr bwMode="auto">
          <a:xfrm>
            <a:off x="2082800" y="2895600"/>
            <a:ext cx="5302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Resources</a:t>
            </a:r>
            <a:endParaRPr lang="nb-NO"/>
          </a:p>
        </p:txBody>
      </p:sp>
      <p:sp>
        <p:nvSpPr>
          <p:cNvPr id="75797" name="Rectangle 63"/>
          <p:cNvSpPr>
            <a:spLocks noChangeArrowheads="1"/>
          </p:cNvSpPr>
          <p:nvPr/>
        </p:nvSpPr>
        <p:spPr bwMode="auto">
          <a:xfrm>
            <a:off x="2546350" y="2895600"/>
            <a:ext cx="730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5798" name="Rectangle 64"/>
          <p:cNvSpPr>
            <a:spLocks noChangeArrowheads="1"/>
          </p:cNvSpPr>
          <p:nvPr/>
        </p:nvSpPr>
        <p:spPr bwMode="auto">
          <a:xfrm>
            <a:off x="2033588" y="3009900"/>
            <a:ext cx="1111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75799" name="Rectangle 65"/>
          <p:cNvSpPr>
            <a:spLocks noChangeArrowheads="1"/>
          </p:cNvSpPr>
          <p:nvPr/>
        </p:nvSpPr>
        <p:spPr bwMode="auto">
          <a:xfrm>
            <a:off x="2082800" y="3048000"/>
            <a:ext cx="55245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Networking</a:t>
            </a:r>
            <a:endParaRPr lang="nb-NO"/>
          </a:p>
        </p:txBody>
      </p:sp>
      <p:sp>
        <p:nvSpPr>
          <p:cNvPr id="75800" name="Rectangle 66"/>
          <p:cNvSpPr>
            <a:spLocks noChangeArrowheads="1"/>
          </p:cNvSpPr>
          <p:nvPr/>
        </p:nvSpPr>
        <p:spPr bwMode="auto">
          <a:xfrm>
            <a:off x="2565400" y="3048000"/>
            <a:ext cx="730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5801" name="Rectangle 67"/>
          <p:cNvSpPr>
            <a:spLocks noChangeArrowheads="1"/>
          </p:cNvSpPr>
          <p:nvPr/>
        </p:nvSpPr>
        <p:spPr bwMode="auto">
          <a:xfrm>
            <a:off x="695325" y="3624263"/>
            <a:ext cx="1398588" cy="876300"/>
          </a:xfrm>
          <a:prstGeom prst="rect">
            <a:avLst/>
          </a:prstGeom>
          <a:noFill/>
          <a:ln w="9">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75802" name="Rectangle 68"/>
          <p:cNvSpPr>
            <a:spLocks noChangeArrowheads="1"/>
          </p:cNvSpPr>
          <p:nvPr/>
        </p:nvSpPr>
        <p:spPr bwMode="auto">
          <a:xfrm>
            <a:off x="784225" y="3675063"/>
            <a:ext cx="53657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Climate</a:t>
            </a:r>
            <a:endParaRPr lang="nb-NO"/>
          </a:p>
        </p:txBody>
      </p:sp>
      <p:sp>
        <p:nvSpPr>
          <p:cNvPr id="75803" name="Rectangle 69"/>
          <p:cNvSpPr>
            <a:spLocks noChangeArrowheads="1"/>
          </p:cNvSpPr>
          <p:nvPr/>
        </p:nvSpPr>
        <p:spPr bwMode="auto">
          <a:xfrm>
            <a:off x="1258888" y="3675063"/>
            <a:ext cx="107950"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75804" name="Rectangle 70"/>
          <p:cNvSpPr>
            <a:spLocks noChangeArrowheads="1"/>
          </p:cNvSpPr>
          <p:nvPr/>
        </p:nvSpPr>
        <p:spPr bwMode="auto">
          <a:xfrm>
            <a:off x="1306513" y="3675063"/>
            <a:ext cx="525462"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related </a:t>
            </a:r>
            <a:endParaRPr lang="nb-NO"/>
          </a:p>
        </p:txBody>
      </p:sp>
      <p:sp>
        <p:nvSpPr>
          <p:cNvPr id="75805" name="Rectangle 71"/>
          <p:cNvSpPr>
            <a:spLocks noChangeArrowheads="1"/>
          </p:cNvSpPr>
          <p:nvPr/>
        </p:nvSpPr>
        <p:spPr bwMode="auto">
          <a:xfrm>
            <a:off x="784225" y="3836988"/>
            <a:ext cx="68897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conditions</a:t>
            </a:r>
            <a:endParaRPr lang="nb-NO"/>
          </a:p>
        </p:txBody>
      </p:sp>
      <p:sp>
        <p:nvSpPr>
          <p:cNvPr id="75806" name="Rectangle 72"/>
          <p:cNvSpPr>
            <a:spLocks noChangeArrowheads="1"/>
          </p:cNvSpPr>
          <p:nvPr/>
        </p:nvSpPr>
        <p:spPr bwMode="auto">
          <a:xfrm>
            <a:off x="1412875" y="3836988"/>
            <a:ext cx="10001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75807" name="Rectangle 73"/>
          <p:cNvSpPr>
            <a:spLocks noChangeArrowheads="1"/>
          </p:cNvSpPr>
          <p:nvPr/>
        </p:nvSpPr>
        <p:spPr bwMode="auto">
          <a:xfrm>
            <a:off x="1452563" y="3836988"/>
            <a:ext cx="100012"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 </a:t>
            </a:r>
            <a:endParaRPr lang="nb-NO"/>
          </a:p>
        </p:txBody>
      </p:sp>
      <p:sp>
        <p:nvSpPr>
          <p:cNvPr id="75808" name="Rectangle 74"/>
          <p:cNvSpPr>
            <a:spLocks noChangeArrowheads="1"/>
          </p:cNvSpPr>
          <p:nvPr/>
        </p:nvSpPr>
        <p:spPr bwMode="auto">
          <a:xfrm>
            <a:off x="784225" y="3998913"/>
            <a:ext cx="1111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75809" name="Rectangle 75"/>
          <p:cNvSpPr>
            <a:spLocks noChangeArrowheads="1"/>
          </p:cNvSpPr>
          <p:nvPr/>
        </p:nvSpPr>
        <p:spPr bwMode="auto">
          <a:xfrm>
            <a:off x="833438" y="4037013"/>
            <a:ext cx="37147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Culture</a:t>
            </a:r>
            <a:endParaRPr lang="nb-NO"/>
          </a:p>
        </p:txBody>
      </p:sp>
      <p:sp>
        <p:nvSpPr>
          <p:cNvPr id="75810" name="Rectangle 76"/>
          <p:cNvSpPr>
            <a:spLocks noChangeArrowheads="1"/>
          </p:cNvSpPr>
          <p:nvPr/>
        </p:nvSpPr>
        <p:spPr bwMode="auto">
          <a:xfrm>
            <a:off x="1143000" y="4037013"/>
            <a:ext cx="7302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5811" name="Rectangle 77"/>
          <p:cNvSpPr>
            <a:spLocks noChangeArrowheads="1"/>
          </p:cNvSpPr>
          <p:nvPr/>
        </p:nvSpPr>
        <p:spPr bwMode="auto">
          <a:xfrm>
            <a:off x="784225" y="4151313"/>
            <a:ext cx="1111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75812" name="Rectangle 78"/>
          <p:cNvSpPr>
            <a:spLocks noChangeArrowheads="1"/>
          </p:cNvSpPr>
          <p:nvPr/>
        </p:nvSpPr>
        <p:spPr bwMode="auto">
          <a:xfrm>
            <a:off x="833438" y="4189413"/>
            <a:ext cx="41910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Strategy</a:t>
            </a:r>
            <a:endParaRPr lang="nb-NO"/>
          </a:p>
        </p:txBody>
      </p:sp>
      <p:sp>
        <p:nvSpPr>
          <p:cNvPr id="75813" name="Rectangle 79"/>
          <p:cNvSpPr>
            <a:spLocks noChangeArrowheads="1"/>
          </p:cNvSpPr>
          <p:nvPr/>
        </p:nvSpPr>
        <p:spPr bwMode="auto">
          <a:xfrm>
            <a:off x="1192213" y="4189413"/>
            <a:ext cx="7302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5814" name="Rectangle 80"/>
          <p:cNvSpPr>
            <a:spLocks noChangeArrowheads="1"/>
          </p:cNvSpPr>
          <p:nvPr/>
        </p:nvSpPr>
        <p:spPr bwMode="auto">
          <a:xfrm>
            <a:off x="784225" y="4302125"/>
            <a:ext cx="1111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75815" name="Rectangle 81"/>
          <p:cNvSpPr>
            <a:spLocks noChangeArrowheads="1"/>
          </p:cNvSpPr>
          <p:nvPr/>
        </p:nvSpPr>
        <p:spPr bwMode="auto">
          <a:xfrm>
            <a:off x="833438" y="4340225"/>
            <a:ext cx="11525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Company characteristics</a:t>
            </a:r>
            <a:endParaRPr lang="nb-NO"/>
          </a:p>
        </p:txBody>
      </p:sp>
      <p:sp>
        <p:nvSpPr>
          <p:cNvPr id="75816" name="Rectangle 82"/>
          <p:cNvSpPr>
            <a:spLocks noChangeArrowheads="1"/>
          </p:cNvSpPr>
          <p:nvPr/>
        </p:nvSpPr>
        <p:spPr bwMode="auto">
          <a:xfrm>
            <a:off x="1889125" y="4340225"/>
            <a:ext cx="730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5817" name="Rectangle 83"/>
          <p:cNvSpPr>
            <a:spLocks noChangeArrowheads="1"/>
          </p:cNvSpPr>
          <p:nvPr/>
        </p:nvSpPr>
        <p:spPr bwMode="auto">
          <a:xfrm>
            <a:off x="1944688" y="5137150"/>
            <a:ext cx="1397000" cy="874713"/>
          </a:xfrm>
          <a:prstGeom prst="rect">
            <a:avLst/>
          </a:prstGeom>
          <a:noFill/>
          <a:ln w="9">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75818" name="Rectangle 84"/>
          <p:cNvSpPr>
            <a:spLocks noChangeArrowheads="1"/>
          </p:cNvSpPr>
          <p:nvPr/>
        </p:nvSpPr>
        <p:spPr bwMode="auto">
          <a:xfrm>
            <a:off x="2033588" y="5189538"/>
            <a:ext cx="57467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External</a:t>
            </a:r>
            <a:endParaRPr lang="nb-NO"/>
          </a:p>
        </p:txBody>
      </p:sp>
      <p:sp>
        <p:nvSpPr>
          <p:cNvPr id="75819" name="Rectangle 85"/>
          <p:cNvSpPr>
            <a:spLocks noChangeArrowheads="1"/>
          </p:cNvSpPr>
          <p:nvPr/>
        </p:nvSpPr>
        <p:spPr bwMode="auto">
          <a:xfrm>
            <a:off x="2547938" y="5189538"/>
            <a:ext cx="100012"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 </a:t>
            </a:r>
            <a:endParaRPr lang="nb-NO"/>
          </a:p>
        </p:txBody>
      </p:sp>
      <p:sp>
        <p:nvSpPr>
          <p:cNvPr id="75820" name="Rectangle 86"/>
          <p:cNvSpPr>
            <a:spLocks noChangeArrowheads="1"/>
          </p:cNvSpPr>
          <p:nvPr/>
        </p:nvSpPr>
        <p:spPr bwMode="auto">
          <a:xfrm>
            <a:off x="2033588" y="5348288"/>
            <a:ext cx="68897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conditions</a:t>
            </a:r>
            <a:endParaRPr lang="nb-NO"/>
          </a:p>
        </p:txBody>
      </p:sp>
      <p:sp>
        <p:nvSpPr>
          <p:cNvPr id="75821" name="Rectangle 87"/>
          <p:cNvSpPr>
            <a:spLocks noChangeArrowheads="1"/>
          </p:cNvSpPr>
          <p:nvPr/>
        </p:nvSpPr>
        <p:spPr bwMode="auto">
          <a:xfrm>
            <a:off x="2663825" y="5348288"/>
            <a:ext cx="10001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75822" name="Rectangle 88"/>
          <p:cNvSpPr>
            <a:spLocks noChangeArrowheads="1"/>
          </p:cNvSpPr>
          <p:nvPr/>
        </p:nvSpPr>
        <p:spPr bwMode="auto">
          <a:xfrm>
            <a:off x="2701925" y="5348288"/>
            <a:ext cx="100013"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 </a:t>
            </a:r>
            <a:endParaRPr lang="nb-NO"/>
          </a:p>
        </p:txBody>
      </p:sp>
      <p:sp>
        <p:nvSpPr>
          <p:cNvPr id="75823" name="Rectangle 89"/>
          <p:cNvSpPr>
            <a:spLocks noChangeArrowheads="1"/>
          </p:cNvSpPr>
          <p:nvPr/>
        </p:nvSpPr>
        <p:spPr bwMode="auto">
          <a:xfrm>
            <a:off x="2033588" y="5510213"/>
            <a:ext cx="1111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75824" name="Rectangle 90"/>
          <p:cNvSpPr>
            <a:spLocks noChangeArrowheads="1"/>
          </p:cNvSpPr>
          <p:nvPr/>
        </p:nvSpPr>
        <p:spPr bwMode="auto">
          <a:xfrm>
            <a:off x="2082800" y="5548313"/>
            <a:ext cx="354013"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Market</a:t>
            </a:r>
            <a:endParaRPr lang="nb-NO"/>
          </a:p>
        </p:txBody>
      </p:sp>
      <p:sp>
        <p:nvSpPr>
          <p:cNvPr id="75825" name="Rectangle 91"/>
          <p:cNvSpPr>
            <a:spLocks noChangeArrowheads="1"/>
          </p:cNvSpPr>
          <p:nvPr/>
        </p:nvSpPr>
        <p:spPr bwMode="auto">
          <a:xfrm>
            <a:off x="2378075" y="5548313"/>
            <a:ext cx="7302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5826" name="Rectangle 92"/>
          <p:cNvSpPr>
            <a:spLocks noChangeArrowheads="1"/>
          </p:cNvSpPr>
          <p:nvPr/>
        </p:nvSpPr>
        <p:spPr bwMode="auto">
          <a:xfrm>
            <a:off x="2033588" y="5662613"/>
            <a:ext cx="1111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75827" name="Rectangle 93"/>
          <p:cNvSpPr>
            <a:spLocks noChangeArrowheads="1"/>
          </p:cNvSpPr>
          <p:nvPr/>
        </p:nvSpPr>
        <p:spPr bwMode="auto">
          <a:xfrm>
            <a:off x="2082800" y="5700713"/>
            <a:ext cx="544513"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Knowledge</a:t>
            </a:r>
            <a:endParaRPr lang="nb-NO"/>
          </a:p>
        </p:txBody>
      </p:sp>
      <p:sp>
        <p:nvSpPr>
          <p:cNvPr id="75828" name="Rectangle 94"/>
          <p:cNvSpPr>
            <a:spLocks noChangeArrowheads="1"/>
          </p:cNvSpPr>
          <p:nvPr/>
        </p:nvSpPr>
        <p:spPr bwMode="auto">
          <a:xfrm>
            <a:off x="2562225" y="5700713"/>
            <a:ext cx="7302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5829" name="Rectangle 95"/>
          <p:cNvSpPr>
            <a:spLocks noChangeArrowheads="1"/>
          </p:cNvSpPr>
          <p:nvPr/>
        </p:nvSpPr>
        <p:spPr bwMode="auto">
          <a:xfrm>
            <a:off x="2033588" y="5815013"/>
            <a:ext cx="1111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75830" name="Rectangle 96"/>
          <p:cNvSpPr>
            <a:spLocks noChangeArrowheads="1"/>
          </p:cNvSpPr>
          <p:nvPr/>
        </p:nvSpPr>
        <p:spPr bwMode="auto">
          <a:xfrm>
            <a:off x="2082800" y="5853113"/>
            <a:ext cx="887413"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Government policy</a:t>
            </a:r>
            <a:endParaRPr lang="nb-NO"/>
          </a:p>
        </p:txBody>
      </p:sp>
      <p:sp>
        <p:nvSpPr>
          <p:cNvPr id="75831" name="Rectangle 97"/>
          <p:cNvSpPr>
            <a:spLocks noChangeArrowheads="1"/>
          </p:cNvSpPr>
          <p:nvPr/>
        </p:nvSpPr>
        <p:spPr bwMode="auto">
          <a:xfrm>
            <a:off x="2886075" y="5853113"/>
            <a:ext cx="7302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pic>
        <p:nvPicPr>
          <p:cNvPr id="75832" name="Picture 1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0" y="3419475"/>
            <a:ext cx="156527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33" name="Picture 1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5654675"/>
            <a:ext cx="230505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3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88640"/>
            <a:ext cx="3239840" cy="2035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35" name="Picture 10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78725" y="1196975"/>
            <a:ext cx="1565275"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726340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atin typeface="Verdana" charset="0"/>
              </a:rPr>
              <a:t>Process characteristics</a:t>
            </a:r>
          </a:p>
        </p:txBody>
      </p:sp>
      <p:sp>
        <p:nvSpPr>
          <p:cNvPr id="76803" name="Content Placeholder 2"/>
          <p:cNvSpPr>
            <a:spLocks noGrp="1"/>
          </p:cNvSpPr>
          <p:nvPr>
            <p:ph idx="1"/>
          </p:nvPr>
        </p:nvSpPr>
        <p:spPr>
          <a:xfrm>
            <a:off x="539750" y="1844675"/>
            <a:ext cx="8147050" cy="2584450"/>
          </a:xfrm>
        </p:spPr>
        <p:txBody>
          <a:bodyPr/>
          <a:lstStyle/>
          <a:p>
            <a:r>
              <a:rPr lang="en-US" sz="1600">
                <a:latin typeface="Verdana" charset="0"/>
              </a:rPr>
              <a:t>Research suggests the service innovations processes differ from other forms of innovation:</a:t>
            </a:r>
          </a:p>
          <a:p>
            <a:pPr lvl="1"/>
            <a:r>
              <a:rPr lang="en-US" sz="1400">
                <a:latin typeface="Verdana" charset="0"/>
              </a:rPr>
              <a:t>Less formal (are less formal or </a:t>
            </a:r>
            <a:r>
              <a:rPr lang="en-US" sz="1400" i="1">
                <a:latin typeface="Verdana" charset="0"/>
              </a:rPr>
              <a:t>should</a:t>
            </a:r>
            <a:r>
              <a:rPr lang="en-US" sz="1400">
                <a:latin typeface="Verdana" charset="0"/>
              </a:rPr>
              <a:t> be less formal?)</a:t>
            </a:r>
          </a:p>
          <a:p>
            <a:pPr lvl="1"/>
            <a:r>
              <a:rPr lang="en-US" sz="1400">
                <a:latin typeface="Verdana" charset="0"/>
              </a:rPr>
              <a:t>Less stage-gated and more parallel </a:t>
            </a:r>
          </a:p>
          <a:p>
            <a:pPr lvl="1"/>
            <a:r>
              <a:rPr lang="en-US" sz="1400">
                <a:latin typeface="Verdana" charset="0"/>
              </a:rPr>
              <a:t>More trial and error</a:t>
            </a:r>
          </a:p>
          <a:p>
            <a:pPr lvl="1"/>
            <a:r>
              <a:rPr lang="en-US" sz="1400">
                <a:latin typeface="Verdana" charset="0"/>
              </a:rPr>
              <a:t>Blurring boundaries between search and implementation</a:t>
            </a:r>
          </a:p>
          <a:p>
            <a:r>
              <a:rPr lang="en-US" sz="1600">
                <a:latin typeface="Verdana" charset="0"/>
              </a:rPr>
              <a:t>More open and customer driven…</a:t>
            </a:r>
          </a:p>
          <a:p>
            <a:endParaRPr lang="en-US" sz="1600">
              <a:latin typeface="Verdana" charset="0"/>
            </a:endParaRP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65F68588-58F7-8E43-87BF-2BCB72511894}" type="slidenum">
              <a:rPr lang="nb-NO" sz="900">
                <a:solidFill>
                  <a:srgbClr val="9E9FA3"/>
                </a:solidFill>
                <a:latin typeface="Verdana" charset="0"/>
              </a:rPr>
              <a:pPr eaLnBrk="1" hangingPunct="1"/>
              <a:t>41</a:t>
            </a:fld>
            <a:endParaRPr lang="nb-NO" sz="900">
              <a:solidFill>
                <a:srgbClr val="9E9FA3"/>
              </a:solidFill>
              <a:latin typeface="Verdana" charset="0"/>
            </a:endParaRPr>
          </a:p>
        </p:txBody>
      </p:sp>
      <p:pic>
        <p:nvPicPr>
          <p:cNvPr id="7680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5225" y="4117975"/>
            <a:ext cx="3221038"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85750" y="5214938"/>
            <a:ext cx="815975" cy="461962"/>
          </a:xfrm>
          <a:prstGeom prst="rect">
            <a:avLst/>
          </a:prstGeom>
          <a:noFill/>
        </p:spPr>
        <p:txBody>
          <a:bodyPr wrap="none">
            <a:spAutoFit/>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r>
              <a:rPr lang="nb-NO">
                <a:latin typeface="Verdana" charset="0"/>
              </a:rPr>
              <a:t>Just for </a:t>
            </a:r>
            <a:br>
              <a:rPr lang="nb-NO">
                <a:latin typeface="Verdana" charset="0"/>
              </a:rPr>
            </a:br>
            <a:r>
              <a:rPr lang="nb-NO">
                <a:latin typeface="Verdana" charset="0"/>
              </a:rPr>
              <a:t>fun…</a:t>
            </a:r>
          </a:p>
        </p:txBody>
      </p:sp>
      <p:sp>
        <p:nvSpPr>
          <p:cNvPr id="8" name="TextBox 7"/>
          <p:cNvSpPr txBox="1"/>
          <p:nvPr/>
        </p:nvSpPr>
        <p:spPr>
          <a:xfrm>
            <a:off x="4500563" y="5286375"/>
            <a:ext cx="976312" cy="461963"/>
          </a:xfrm>
          <a:prstGeom prst="rect">
            <a:avLst/>
          </a:prstGeom>
          <a:noFill/>
        </p:spPr>
        <p:txBody>
          <a:bodyPr wrap="none">
            <a:spAutoFit/>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r>
              <a:rPr lang="nb-NO">
                <a:latin typeface="Verdana" charset="0"/>
              </a:rPr>
              <a:t>Serious</a:t>
            </a:r>
            <a:br>
              <a:rPr lang="nb-NO">
                <a:latin typeface="Verdana" charset="0"/>
              </a:rPr>
            </a:br>
            <a:r>
              <a:rPr lang="nb-NO">
                <a:latin typeface="Verdana" charset="0"/>
              </a:rPr>
              <a:t>business…</a:t>
            </a:r>
          </a:p>
        </p:txBody>
      </p:sp>
      <p:pic>
        <p:nvPicPr>
          <p:cNvPr id="7680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7813" y="4071938"/>
            <a:ext cx="3241675"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69975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539750" y="850900"/>
            <a:ext cx="8135938" cy="777875"/>
          </a:xfrm>
        </p:spPr>
        <p:txBody>
          <a:bodyPr/>
          <a:lstStyle/>
          <a:p>
            <a:r>
              <a:rPr lang="en-US">
                <a:latin typeface="Verdana" charset="0"/>
              </a:rPr>
              <a:t>Managing SI processes</a:t>
            </a: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F9D97C30-30BD-F94F-89BA-DB7DAEF62C17}" type="slidenum">
              <a:rPr lang="nb-NO" sz="900">
                <a:solidFill>
                  <a:srgbClr val="9E9FA3"/>
                </a:solidFill>
                <a:latin typeface="Verdana" charset="0"/>
              </a:rPr>
              <a:pPr eaLnBrk="1" hangingPunct="1"/>
              <a:t>42</a:t>
            </a:fld>
            <a:endParaRPr lang="nb-NO" sz="900">
              <a:solidFill>
                <a:srgbClr val="9E9FA3"/>
              </a:solidFill>
              <a:latin typeface="Verdana" charset="0"/>
            </a:endParaRPr>
          </a:p>
        </p:txBody>
      </p:sp>
      <p:grpSp>
        <p:nvGrpSpPr>
          <p:cNvPr id="77828" name="Group 4"/>
          <p:cNvGrpSpPr>
            <a:grpSpLocks noChangeAspect="1"/>
          </p:cNvGrpSpPr>
          <p:nvPr/>
        </p:nvGrpSpPr>
        <p:grpSpPr bwMode="auto">
          <a:xfrm>
            <a:off x="2195513" y="2565400"/>
            <a:ext cx="6213475" cy="3800475"/>
            <a:chOff x="720" y="1631"/>
            <a:chExt cx="4577" cy="2379"/>
          </a:xfrm>
        </p:grpSpPr>
        <p:sp>
          <p:nvSpPr>
            <p:cNvPr id="77832" name="Rectangle 5"/>
            <p:cNvSpPr>
              <a:spLocks noChangeArrowheads="1"/>
            </p:cNvSpPr>
            <p:nvPr/>
          </p:nvSpPr>
          <p:spPr bwMode="auto">
            <a:xfrm>
              <a:off x="5209" y="3822"/>
              <a:ext cx="88"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700">
                  <a:solidFill>
                    <a:srgbClr val="000000"/>
                  </a:solidFill>
                  <a:latin typeface="Times New Roman" charset="0"/>
                </a:rPr>
                <a:t> </a:t>
              </a:r>
              <a:endParaRPr lang="nb-NO"/>
            </a:p>
          </p:txBody>
        </p:sp>
        <p:sp>
          <p:nvSpPr>
            <p:cNvPr id="77833" name="Rectangle 6"/>
            <p:cNvSpPr>
              <a:spLocks noChangeArrowheads="1"/>
            </p:cNvSpPr>
            <p:nvPr/>
          </p:nvSpPr>
          <p:spPr bwMode="auto">
            <a:xfrm>
              <a:off x="1955" y="2330"/>
              <a:ext cx="880" cy="456"/>
            </a:xfrm>
            <a:prstGeom prst="rect">
              <a:avLst/>
            </a:prstGeom>
            <a:noFill/>
            <a:ln w="9">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77834" name="Rectangle 7"/>
            <p:cNvSpPr>
              <a:spLocks noChangeArrowheads="1"/>
            </p:cNvSpPr>
            <p:nvPr/>
          </p:nvSpPr>
          <p:spPr bwMode="auto">
            <a:xfrm>
              <a:off x="2011" y="2363"/>
              <a:ext cx="33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Service</a:t>
              </a:r>
              <a:endParaRPr lang="nb-NO"/>
            </a:p>
          </p:txBody>
        </p:sp>
        <p:sp>
          <p:nvSpPr>
            <p:cNvPr id="77835" name="Rectangle 8"/>
            <p:cNvSpPr>
              <a:spLocks noChangeArrowheads="1"/>
            </p:cNvSpPr>
            <p:nvPr/>
          </p:nvSpPr>
          <p:spPr bwMode="auto">
            <a:xfrm>
              <a:off x="2306" y="2363"/>
              <a:ext cx="68"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77836" name="Rectangle 9"/>
            <p:cNvSpPr>
              <a:spLocks noChangeArrowheads="1"/>
            </p:cNvSpPr>
            <p:nvPr/>
          </p:nvSpPr>
          <p:spPr bwMode="auto">
            <a:xfrm>
              <a:off x="2336" y="2363"/>
              <a:ext cx="63"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 </a:t>
              </a:r>
              <a:endParaRPr lang="nb-NO"/>
            </a:p>
          </p:txBody>
        </p:sp>
        <p:sp>
          <p:nvSpPr>
            <p:cNvPr id="77837" name="Rectangle 10"/>
            <p:cNvSpPr>
              <a:spLocks noChangeArrowheads="1"/>
            </p:cNvSpPr>
            <p:nvPr/>
          </p:nvSpPr>
          <p:spPr bwMode="auto">
            <a:xfrm>
              <a:off x="2011" y="2465"/>
              <a:ext cx="796"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 innovation process</a:t>
              </a:r>
              <a:endParaRPr lang="nb-NO"/>
            </a:p>
          </p:txBody>
        </p:sp>
        <p:sp>
          <p:nvSpPr>
            <p:cNvPr id="77838" name="Rectangle 11"/>
            <p:cNvSpPr>
              <a:spLocks noChangeArrowheads="1"/>
            </p:cNvSpPr>
            <p:nvPr/>
          </p:nvSpPr>
          <p:spPr bwMode="auto">
            <a:xfrm>
              <a:off x="2771" y="2465"/>
              <a:ext cx="63"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 </a:t>
              </a:r>
              <a:endParaRPr lang="nb-NO"/>
            </a:p>
          </p:txBody>
        </p:sp>
        <p:sp>
          <p:nvSpPr>
            <p:cNvPr id="77839" name="Rectangle 12"/>
            <p:cNvSpPr>
              <a:spLocks noChangeArrowheads="1"/>
            </p:cNvSpPr>
            <p:nvPr/>
          </p:nvSpPr>
          <p:spPr bwMode="auto">
            <a:xfrm>
              <a:off x="2011" y="2566"/>
              <a:ext cx="70"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77840" name="Rectangle 13"/>
            <p:cNvSpPr>
              <a:spLocks noChangeArrowheads="1"/>
            </p:cNvSpPr>
            <p:nvPr/>
          </p:nvSpPr>
          <p:spPr bwMode="auto">
            <a:xfrm>
              <a:off x="2042" y="2590"/>
              <a:ext cx="23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Search</a:t>
              </a:r>
              <a:endParaRPr lang="nb-NO"/>
            </a:p>
          </p:txBody>
        </p:sp>
        <p:sp>
          <p:nvSpPr>
            <p:cNvPr id="77841" name="Rectangle 14"/>
            <p:cNvSpPr>
              <a:spLocks noChangeArrowheads="1"/>
            </p:cNvSpPr>
            <p:nvPr/>
          </p:nvSpPr>
          <p:spPr bwMode="auto">
            <a:xfrm>
              <a:off x="2236" y="2590"/>
              <a:ext cx="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7842" name="Rectangle 15"/>
            <p:cNvSpPr>
              <a:spLocks noChangeArrowheads="1"/>
            </p:cNvSpPr>
            <p:nvPr/>
          </p:nvSpPr>
          <p:spPr bwMode="auto">
            <a:xfrm>
              <a:off x="2011" y="2662"/>
              <a:ext cx="70"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77843" name="Rectangle 16"/>
            <p:cNvSpPr>
              <a:spLocks noChangeArrowheads="1"/>
            </p:cNvSpPr>
            <p:nvPr/>
          </p:nvSpPr>
          <p:spPr bwMode="auto">
            <a:xfrm>
              <a:off x="2042" y="2686"/>
              <a:ext cx="46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Implementation</a:t>
              </a:r>
              <a:endParaRPr lang="nb-NO"/>
            </a:p>
          </p:txBody>
        </p:sp>
        <p:sp>
          <p:nvSpPr>
            <p:cNvPr id="77844" name="Rectangle 17"/>
            <p:cNvSpPr>
              <a:spLocks noChangeArrowheads="1"/>
            </p:cNvSpPr>
            <p:nvPr/>
          </p:nvSpPr>
          <p:spPr bwMode="auto">
            <a:xfrm>
              <a:off x="2458" y="2686"/>
              <a:ext cx="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7845" name="Rectangle 20"/>
            <p:cNvSpPr>
              <a:spLocks noChangeArrowheads="1"/>
            </p:cNvSpPr>
            <p:nvPr/>
          </p:nvSpPr>
          <p:spPr bwMode="auto">
            <a:xfrm>
              <a:off x="3882" y="2318"/>
              <a:ext cx="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nb-NO"/>
            </a:p>
          </p:txBody>
        </p:sp>
        <p:sp>
          <p:nvSpPr>
            <p:cNvPr id="77846" name="Rectangle 24"/>
            <p:cNvSpPr>
              <a:spLocks noChangeArrowheads="1"/>
            </p:cNvSpPr>
            <p:nvPr/>
          </p:nvSpPr>
          <p:spPr bwMode="auto">
            <a:xfrm>
              <a:off x="3625" y="2443"/>
              <a:ext cx="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7847" name="Rectangle 27"/>
            <p:cNvSpPr>
              <a:spLocks noChangeArrowheads="1"/>
            </p:cNvSpPr>
            <p:nvPr/>
          </p:nvSpPr>
          <p:spPr bwMode="auto">
            <a:xfrm>
              <a:off x="3597" y="2539"/>
              <a:ext cx="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7848" name="Rectangle 30"/>
            <p:cNvSpPr>
              <a:spLocks noChangeArrowheads="1"/>
            </p:cNvSpPr>
            <p:nvPr/>
          </p:nvSpPr>
          <p:spPr bwMode="auto">
            <a:xfrm>
              <a:off x="3622" y="2634"/>
              <a:ext cx="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7849" name="Rectangle 33"/>
            <p:cNvSpPr>
              <a:spLocks noChangeArrowheads="1"/>
            </p:cNvSpPr>
            <p:nvPr/>
          </p:nvSpPr>
          <p:spPr bwMode="auto">
            <a:xfrm>
              <a:off x="3506" y="2730"/>
              <a:ext cx="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7850" name="Rectangle 40"/>
            <p:cNvSpPr>
              <a:spLocks noChangeArrowheads="1"/>
            </p:cNvSpPr>
            <p:nvPr/>
          </p:nvSpPr>
          <p:spPr bwMode="auto">
            <a:xfrm>
              <a:off x="4881" y="2495"/>
              <a:ext cx="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7851" name="Rectangle 44"/>
            <p:cNvSpPr>
              <a:spLocks noChangeArrowheads="1"/>
            </p:cNvSpPr>
            <p:nvPr/>
          </p:nvSpPr>
          <p:spPr bwMode="auto">
            <a:xfrm>
              <a:off x="4834" y="2591"/>
              <a:ext cx="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7852" name="Rectangle 47"/>
            <p:cNvSpPr>
              <a:spLocks noChangeArrowheads="1"/>
            </p:cNvSpPr>
            <p:nvPr/>
          </p:nvSpPr>
          <p:spPr bwMode="auto">
            <a:xfrm>
              <a:off x="4885" y="2686"/>
              <a:ext cx="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7853" name="Rectangle 48"/>
            <p:cNvSpPr>
              <a:spLocks noChangeArrowheads="1"/>
            </p:cNvSpPr>
            <p:nvPr/>
          </p:nvSpPr>
          <p:spPr bwMode="auto">
            <a:xfrm>
              <a:off x="4902" y="2686"/>
              <a:ext cx="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7854" name="Rectangle 57"/>
            <p:cNvSpPr>
              <a:spLocks noChangeArrowheads="1"/>
            </p:cNvSpPr>
            <p:nvPr/>
          </p:nvSpPr>
          <p:spPr bwMode="auto">
            <a:xfrm>
              <a:off x="1501" y="1631"/>
              <a:ext cx="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7855" name="Rectangle 60"/>
            <p:cNvSpPr>
              <a:spLocks noChangeArrowheads="1"/>
            </p:cNvSpPr>
            <p:nvPr/>
          </p:nvSpPr>
          <p:spPr bwMode="auto">
            <a:xfrm>
              <a:off x="1560" y="1728"/>
              <a:ext cx="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7856" name="Rectangle 63"/>
            <p:cNvSpPr>
              <a:spLocks noChangeArrowheads="1"/>
            </p:cNvSpPr>
            <p:nvPr/>
          </p:nvSpPr>
          <p:spPr bwMode="auto">
            <a:xfrm>
              <a:off x="1604" y="1824"/>
              <a:ext cx="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7857" name="Rectangle 66"/>
            <p:cNvSpPr>
              <a:spLocks noChangeArrowheads="1"/>
            </p:cNvSpPr>
            <p:nvPr/>
          </p:nvSpPr>
          <p:spPr bwMode="auto">
            <a:xfrm>
              <a:off x="1616" y="1920"/>
              <a:ext cx="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7858" name="Rectangle 76"/>
            <p:cNvSpPr>
              <a:spLocks noChangeArrowheads="1"/>
            </p:cNvSpPr>
            <p:nvPr/>
          </p:nvSpPr>
          <p:spPr bwMode="auto">
            <a:xfrm>
              <a:off x="720" y="2543"/>
              <a:ext cx="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7859" name="Rectangle 79"/>
            <p:cNvSpPr>
              <a:spLocks noChangeArrowheads="1"/>
            </p:cNvSpPr>
            <p:nvPr/>
          </p:nvSpPr>
          <p:spPr bwMode="auto">
            <a:xfrm>
              <a:off x="751" y="2639"/>
              <a:ext cx="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7860" name="Rectangle 82"/>
            <p:cNvSpPr>
              <a:spLocks noChangeArrowheads="1"/>
            </p:cNvSpPr>
            <p:nvPr/>
          </p:nvSpPr>
          <p:spPr bwMode="auto">
            <a:xfrm>
              <a:off x="1190" y="2734"/>
              <a:ext cx="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7861" name="Rectangle 85"/>
            <p:cNvSpPr>
              <a:spLocks noChangeArrowheads="1"/>
            </p:cNvSpPr>
            <p:nvPr/>
          </p:nvSpPr>
          <p:spPr bwMode="auto">
            <a:xfrm>
              <a:off x="1605" y="3269"/>
              <a:ext cx="63"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 </a:t>
              </a:r>
              <a:endParaRPr lang="nb-NO"/>
            </a:p>
          </p:txBody>
        </p:sp>
        <p:sp>
          <p:nvSpPr>
            <p:cNvPr id="77862" name="Rectangle 88"/>
            <p:cNvSpPr>
              <a:spLocks noChangeArrowheads="1"/>
            </p:cNvSpPr>
            <p:nvPr/>
          </p:nvSpPr>
          <p:spPr bwMode="auto">
            <a:xfrm>
              <a:off x="1702" y="3369"/>
              <a:ext cx="63"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 </a:t>
              </a:r>
              <a:endParaRPr lang="nb-NO"/>
            </a:p>
          </p:txBody>
        </p:sp>
        <p:sp>
          <p:nvSpPr>
            <p:cNvPr id="77863" name="Rectangle 91"/>
            <p:cNvSpPr>
              <a:spLocks noChangeArrowheads="1"/>
            </p:cNvSpPr>
            <p:nvPr/>
          </p:nvSpPr>
          <p:spPr bwMode="auto">
            <a:xfrm>
              <a:off x="1498" y="3495"/>
              <a:ext cx="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7864" name="Rectangle 94"/>
            <p:cNvSpPr>
              <a:spLocks noChangeArrowheads="1"/>
            </p:cNvSpPr>
            <p:nvPr/>
          </p:nvSpPr>
          <p:spPr bwMode="auto">
            <a:xfrm>
              <a:off x="1614" y="3591"/>
              <a:ext cx="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77865" name="Rectangle 97"/>
            <p:cNvSpPr>
              <a:spLocks noChangeArrowheads="1"/>
            </p:cNvSpPr>
            <p:nvPr/>
          </p:nvSpPr>
          <p:spPr bwMode="auto">
            <a:xfrm>
              <a:off x="1818" y="3687"/>
              <a:ext cx="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grpSp>
      <p:sp>
        <p:nvSpPr>
          <p:cNvPr id="77829" name="Content Placeholder 105"/>
          <p:cNvSpPr>
            <a:spLocks noGrp="1"/>
          </p:cNvSpPr>
          <p:nvPr>
            <p:ph idx="1"/>
          </p:nvPr>
        </p:nvSpPr>
        <p:spPr>
          <a:xfrm>
            <a:off x="395536" y="2420888"/>
            <a:ext cx="3384550" cy="3600450"/>
          </a:xfrm>
        </p:spPr>
        <p:txBody>
          <a:bodyPr>
            <a:normAutofit/>
          </a:bodyPr>
          <a:lstStyle/>
          <a:p>
            <a:r>
              <a:rPr lang="nb-NO" sz="1800" dirty="0" err="1">
                <a:latin typeface="Verdana" charset="0"/>
              </a:rPr>
              <a:t>Search</a:t>
            </a:r>
            <a:r>
              <a:rPr lang="nb-NO" sz="1800" dirty="0">
                <a:latin typeface="Verdana" charset="0"/>
              </a:rPr>
              <a:t> – </a:t>
            </a:r>
            <a:r>
              <a:rPr lang="nb-NO" sz="1800" dirty="0" err="1">
                <a:latin typeface="Verdana" charset="0"/>
              </a:rPr>
              <a:t>example</a:t>
            </a:r>
            <a:r>
              <a:rPr lang="nb-NO" sz="1800" dirty="0">
                <a:latin typeface="Verdana" charset="0"/>
              </a:rPr>
              <a:t> </a:t>
            </a:r>
            <a:r>
              <a:rPr lang="nb-NO" sz="1800" dirty="0" err="1">
                <a:latin typeface="Verdana" charset="0"/>
              </a:rPr>
              <a:t>actions</a:t>
            </a:r>
            <a:r>
              <a:rPr lang="nb-NO" sz="1800" dirty="0">
                <a:latin typeface="Verdana" charset="0"/>
              </a:rPr>
              <a:t>:</a:t>
            </a:r>
          </a:p>
          <a:p>
            <a:pPr lvl="1"/>
            <a:r>
              <a:rPr lang="nb-NO" sz="1600" dirty="0" err="1">
                <a:latin typeface="Verdana" charset="0"/>
              </a:rPr>
              <a:t>Use</a:t>
            </a:r>
            <a:r>
              <a:rPr lang="nb-NO" sz="1600" dirty="0">
                <a:latin typeface="Verdana" charset="0"/>
              </a:rPr>
              <a:t> </a:t>
            </a:r>
            <a:r>
              <a:rPr lang="nb-NO" sz="1600" dirty="0" err="1">
                <a:latin typeface="Verdana" charset="0"/>
              </a:rPr>
              <a:t>creativity</a:t>
            </a:r>
            <a:r>
              <a:rPr lang="nb-NO" sz="1600" dirty="0">
                <a:latin typeface="Verdana" charset="0"/>
              </a:rPr>
              <a:t> </a:t>
            </a:r>
            <a:r>
              <a:rPr lang="nb-NO" sz="1600" dirty="0" err="1">
                <a:latin typeface="Verdana" charset="0"/>
              </a:rPr>
              <a:t>techniques</a:t>
            </a:r>
            <a:r>
              <a:rPr lang="nb-NO" sz="1600" dirty="0">
                <a:latin typeface="Verdana" charset="0"/>
              </a:rPr>
              <a:t> </a:t>
            </a:r>
            <a:r>
              <a:rPr lang="nb-NO" sz="1600" dirty="0" err="1">
                <a:latin typeface="Verdana" charset="0"/>
              </a:rPr>
              <a:t>that</a:t>
            </a:r>
            <a:r>
              <a:rPr lang="nb-NO" sz="1600" dirty="0">
                <a:latin typeface="Verdana" charset="0"/>
              </a:rPr>
              <a:t> </a:t>
            </a:r>
            <a:r>
              <a:rPr lang="nb-NO" sz="1600" dirty="0" err="1">
                <a:latin typeface="Verdana" charset="0"/>
              </a:rPr>
              <a:t>fit</a:t>
            </a:r>
            <a:r>
              <a:rPr lang="nb-NO" sz="1600" dirty="0">
                <a:latin typeface="Verdana" charset="0"/>
              </a:rPr>
              <a:t> service </a:t>
            </a:r>
            <a:r>
              <a:rPr lang="nb-NO" sz="1600" dirty="0" err="1">
                <a:latin typeface="Verdana" charset="0"/>
              </a:rPr>
              <a:t>characteristics</a:t>
            </a:r>
            <a:r>
              <a:rPr lang="nb-NO" sz="1600" dirty="0">
                <a:latin typeface="Verdana" charset="0"/>
              </a:rPr>
              <a:t>, e.g. </a:t>
            </a:r>
            <a:r>
              <a:rPr lang="nb-NO" sz="1600" dirty="0" err="1">
                <a:latin typeface="Verdana" charset="0"/>
              </a:rPr>
              <a:t>jobs</a:t>
            </a:r>
            <a:r>
              <a:rPr lang="nb-NO" sz="1600" dirty="0">
                <a:latin typeface="Verdana" charset="0"/>
              </a:rPr>
              <a:t> </a:t>
            </a:r>
            <a:r>
              <a:rPr lang="nb-NO" sz="1600" dirty="0" err="1">
                <a:latin typeface="Verdana" charset="0"/>
              </a:rPr>
              <a:t>instead</a:t>
            </a:r>
            <a:r>
              <a:rPr lang="nb-NO" sz="1600" dirty="0">
                <a:latin typeface="Verdana" charset="0"/>
              </a:rPr>
              <a:t> </a:t>
            </a:r>
            <a:r>
              <a:rPr lang="nb-NO" sz="1600" dirty="0" err="1">
                <a:latin typeface="Verdana" charset="0"/>
              </a:rPr>
              <a:t>of</a:t>
            </a:r>
            <a:r>
              <a:rPr lang="nb-NO" sz="1600" dirty="0">
                <a:latin typeface="Verdana" charset="0"/>
              </a:rPr>
              <a:t> </a:t>
            </a:r>
            <a:r>
              <a:rPr lang="nb-NO" sz="1600" dirty="0" err="1">
                <a:latin typeface="Verdana" charset="0"/>
              </a:rPr>
              <a:t>functionalities</a:t>
            </a:r>
            <a:endParaRPr lang="nb-NO" sz="1600" dirty="0">
              <a:latin typeface="Verdana" charset="0"/>
            </a:endParaRPr>
          </a:p>
          <a:p>
            <a:pPr lvl="1"/>
            <a:r>
              <a:rPr lang="nb-NO" sz="1600" dirty="0" err="1">
                <a:latin typeface="Verdana" charset="0"/>
              </a:rPr>
              <a:t>Involve</a:t>
            </a:r>
            <a:r>
              <a:rPr lang="nb-NO" sz="1600" dirty="0">
                <a:latin typeface="Verdana" charset="0"/>
              </a:rPr>
              <a:t> </a:t>
            </a:r>
            <a:r>
              <a:rPr lang="nb-NO" sz="1600" dirty="0" err="1">
                <a:latin typeface="Verdana" charset="0"/>
              </a:rPr>
              <a:t>customers</a:t>
            </a:r>
            <a:r>
              <a:rPr lang="nb-NO" sz="1600" dirty="0">
                <a:latin typeface="Verdana" charset="0"/>
              </a:rPr>
              <a:t> in </a:t>
            </a:r>
            <a:r>
              <a:rPr lang="nb-NO" sz="1600" dirty="0" err="1">
                <a:latin typeface="Verdana" charset="0"/>
              </a:rPr>
              <a:t>search</a:t>
            </a:r>
            <a:r>
              <a:rPr lang="nb-NO" sz="1600" dirty="0">
                <a:latin typeface="Verdana" charset="0"/>
              </a:rPr>
              <a:t> – co-</a:t>
            </a:r>
            <a:r>
              <a:rPr lang="nb-NO" sz="1600" dirty="0" err="1">
                <a:latin typeface="Verdana" charset="0"/>
              </a:rPr>
              <a:t>creation</a:t>
            </a:r>
            <a:r>
              <a:rPr lang="nb-NO" sz="1600" dirty="0">
                <a:latin typeface="Verdana" charset="0"/>
              </a:rPr>
              <a:t>, and </a:t>
            </a:r>
            <a:r>
              <a:rPr lang="nb-NO" sz="1600" dirty="0" err="1">
                <a:latin typeface="Verdana" charset="0"/>
              </a:rPr>
              <a:t>customer</a:t>
            </a:r>
            <a:r>
              <a:rPr lang="nb-NO" sz="1600" dirty="0">
                <a:latin typeface="Verdana" charset="0"/>
              </a:rPr>
              <a:t> </a:t>
            </a:r>
            <a:r>
              <a:rPr lang="nb-NO" sz="1600" dirty="0" err="1">
                <a:latin typeface="Verdana" charset="0"/>
              </a:rPr>
              <a:t>involvement</a:t>
            </a:r>
            <a:endParaRPr lang="nb-NO" sz="1600" dirty="0">
              <a:latin typeface="Verdana" charset="0"/>
            </a:endParaRPr>
          </a:p>
          <a:p>
            <a:pPr lvl="1"/>
            <a:r>
              <a:rPr lang="nb-NO" sz="1600" dirty="0" err="1">
                <a:latin typeface="Verdana" charset="0"/>
              </a:rPr>
              <a:t>Use</a:t>
            </a:r>
            <a:r>
              <a:rPr lang="nb-NO" sz="1600" dirty="0">
                <a:latin typeface="Verdana" charset="0"/>
              </a:rPr>
              <a:t> more </a:t>
            </a:r>
            <a:r>
              <a:rPr lang="nb-NO" sz="1600" dirty="0" err="1">
                <a:latin typeface="Verdana" charset="0"/>
              </a:rPr>
              <a:t>experimental</a:t>
            </a:r>
            <a:r>
              <a:rPr lang="nb-NO" sz="1600" dirty="0">
                <a:latin typeface="Verdana" charset="0"/>
              </a:rPr>
              <a:t> </a:t>
            </a:r>
            <a:r>
              <a:rPr lang="nb-NO" sz="1600" dirty="0" err="1">
                <a:latin typeface="Verdana" charset="0"/>
              </a:rPr>
              <a:t>methodologies</a:t>
            </a:r>
            <a:endParaRPr lang="nb-NO" sz="1600" dirty="0">
              <a:latin typeface="Verdana" charset="0"/>
            </a:endParaRPr>
          </a:p>
        </p:txBody>
      </p:sp>
      <p:sp>
        <p:nvSpPr>
          <p:cNvPr id="107" name="Content Placeholder 105"/>
          <p:cNvSpPr txBox="1">
            <a:spLocks/>
          </p:cNvSpPr>
          <p:nvPr/>
        </p:nvSpPr>
        <p:spPr bwMode="auto">
          <a:xfrm>
            <a:off x="5364088" y="2348880"/>
            <a:ext cx="3384550" cy="3600450"/>
          </a:xfrm>
          <a:prstGeom prst="rect">
            <a:avLst/>
          </a:prstGeom>
          <a:noFill/>
          <a:ln w="9525">
            <a:noFill/>
            <a:miter lim="800000"/>
            <a:headEnd/>
            <a:tailEnd/>
          </a:ln>
        </p:spPr>
        <p:txBody>
          <a:bodyPr/>
          <a:lstStyle/>
          <a:p>
            <a:pPr marL="176213" indent="-176213" eaLnBrk="0" hangingPunct="0">
              <a:spcBef>
                <a:spcPct val="20000"/>
              </a:spcBef>
              <a:buFontTx/>
              <a:buChar char="•"/>
              <a:defRPr/>
            </a:pPr>
            <a:r>
              <a:rPr lang="nb-NO" sz="1800" kern="0" dirty="0">
                <a:solidFill>
                  <a:schemeClr val="tx1">
                    <a:lumMod val="75000"/>
                    <a:lumOff val="25000"/>
                  </a:schemeClr>
                </a:solidFill>
                <a:latin typeface="Verdana"/>
                <a:ea typeface="+mn-ea"/>
                <a:cs typeface="Verdana"/>
              </a:rPr>
              <a:t>I</a:t>
            </a:r>
            <a:r>
              <a:rPr lang="nb-NO" sz="1800" kern="0" dirty="0" err="1">
                <a:solidFill>
                  <a:schemeClr val="tx1">
                    <a:lumMod val="75000"/>
                    <a:lumOff val="25000"/>
                  </a:schemeClr>
                </a:solidFill>
                <a:latin typeface="Verdana"/>
                <a:ea typeface="+mn-ea"/>
                <a:cs typeface="Verdana"/>
              </a:rPr>
              <a:t>mplementation</a:t>
            </a:r>
            <a:r>
              <a:rPr lang="nb-NO" sz="1800" kern="0" dirty="0">
                <a:solidFill>
                  <a:schemeClr val="tx1">
                    <a:lumMod val="75000"/>
                    <a:lumOff val="25000"/>
                  </a:schemeClr>
                </a:solidFill>
                <a:latin typeface="Verdana"/>
                <a:ea typeface="+mn-ea"/>
                <a:cs typeface="Verdana"/>
              </a:rPr>
              <a:t> </a:t>
            </a:r>
            <a:r>
              <a:rPr lang="nb-NO" sz="1800" kern="0" dirty="0" err="1">
                <a:solidFill>
                  <a:schemeClr val="tx1">
                    <a:lumMod val="75000"/>
                    <a:lumOff val="25000"/>
                  </a:schemeClr>
                </a:solidFill>
                <a:latin typeface="Verdana"/>
                <a:ea typeface="+mn-ea"/>
                <a:cs typeface="Verdana"/>
              </a:rPr>
              <a:t>-example</a:t>
            </a:r>
            <a:r>
              <a:rPr lang="nb-NO" sz="1800" kern="0" dirty="0">
                <a:solidFill>
                  <a:schemeClr val="tx1">
                    <a:lumMod val="75000"/>
                    <a:lumOff val="25000"/>
                  </a:schemeClr>
                </a:solidFill>
                <a:latin typeface="Verdana"/>
                <a:ea typeface="+mn-ea"/>
                <a:cs typeface="Verdana"/>
              </a:rPr>
              <a:t> </a:t>
            </a:r>
            <a:r>
              <a:rPr lang="nb-NO" sz="1800" kern="0" dirty="0" err="1">
                <a:solidFill>
                  <a:schemeClr val="tx1">
                    <a:lumMod val="75000"/>
                    <a:lumOff val="25000"/>
                  </a:schemeClr>
                </a:solidFill>
                <a:latin typeface="Verdana"/>
                <a:ea typeface="+mn-ea"/>
                <a:cs typeface="Verdana"/>
              </a:rPr>
              <a:t>actions</a:t>
            </a:r>
            <a:r>
              <a:rPr lang="nb-NO" sz="1800" kern="0" dirty="0">
                <a:solidFill>
                  <a:schemeClr val="tx1">
                    <a:lumMod val="75000"/>
                    <a:lumOff val="25000"/>
                  </a:schemeClr>
                </a:solidFill>
                <a:latin typeface="Verdana"/>
                <a:ea typeface="+mn-ea"/>
                <a:cs typeface="Verdana"/>
              </a:rPr>
              <a:t>:</a:t>
            </a:r>
            <a:endParaRPr lang="nb-NO" sz="1800" dirty="0">
              <a:solidFill>
                <a:schemeClr val="tx1">
                  <a:lumMod val="75000"/>
                  <a:lumOff val="25000"/>
                </a:schemeClr>
              </a:solidFill>
              <a:latin typeface="Verdana"/>
              <a:ea typeface="+mn-ea"/>
              <a:cs typeface="Verdana"/>
            </a:endParaRPr>
          </a:p>
          <a:p>
            <a:pPr marL="534988" lvl="1" indent="-176213" eaLnBrk="0" hangingPunct="0">
              <a:spcBef>
                <a:spcPct val="20000"/>
              </a:spcBef>
              <a:buFontTx/>
              <a:buChar char="–"/>
              <a:defRPr/>
            </a:pPr>
            <a:r>
              <a:rPr lang="nb-NO" sz="1600" kern="0" dirty="0" err="1">
                <a:solidFill>
                  <a:schemeClr val="tx1">
                    <a:lumMod val="75000"/>
                    <a:lumOff val="25000"/>
                  </a:schemeClr>
                </a:solidFill>
                <a:latin typeface="Verdana"/>
                <a:ea typeface="+mn-ea"/>
                <a:cs typeface="Verdana"/>
              </a:rPr>
              <a:t>Modify</a:t>
            </a:r>
            <a:r>
              <a:rPr lang="nb-NO" sz="1600" kern="0" dirty="0">
                <a:solidFill>
                  <a:schemeClr val="tx1">
                    <a:lumMod val="75000"/>
                    <a:lumOff val="25000"/>
                  </a:schemeClr>
                </a:solidFill>
                <a:latin typeface="Verdana"/>
                <a:ea typeface="+mn-ea"/>
                <a:cs typeface="Verdana"/>
              </a:rPr>
              <a:t> </a:t>
            </a:r>
            <a:r>
              <a:rPr lang="nb-NO" sz="1600" kern="0" dirty="0" err="1">
                <a:solidFill>
                  <a:schemeClr val="tx1">
                    <a:lumMod val="75000"/>
                    <a:lumOff val="25000"/>
                  </a:schemeClr>
                </a:solidFill>
                <a:latin typeface="Verdana"/>
                <a:ea typeface="+mn-ea"/>
                <a:cs typeface="Verdana"/>
              </a:rPr>
              <a:t>NPD-processes</a:t>
            </a:r>
            <a:r>
              <a:rPr lang="nb-NO" sz="1600" kern="0" dirty="0">
                <a:solidFill>
                  <a:schemeClr val="tx1">
                    <a:lumMod val="75000"/>
                    <a:lumOff val="25000"/>
                  </a:schemeClr>
                </a:solidFill>
                <a:latin typeface="Verdana"/>
                <a:ea typeface="+mn-ea"/>
                <a:cs typeface="Verdana"/>
              </a:rPr>
              <a:t> to </a:t>
            </a:r>
            <a:r>
              <a:rPr lang="nb-NO" sz="1600" kern="0" dirty="0" err="1">
                <a:solidFill>
                  <a:schemeClr val="tx1">
                    <a:lumMod val="75000"/>
                    <a:lumOff val="25000"/>
                  </a:schemeClr>
                </a:solidFill>
                <a:latin typeface="Verdana"/>
                <a:ea typeface="+mn-ea"/>
                <a:cs typeface="Verdana"/>
              </a:rPr>
              <a:t>enable</a:t>
            </a:r>
            <a:r>
              <a:rPr lang="nb-NO" sz="1600" kern="0" dirty="0">
                <a:solidFill>
                  <a:schemeClr val="tx1">
                    <a:lumMod val="75000"/>
                    <a:lumOff val="25000"/>
                  </a:schemeClr>
                </a:solidFill>
                <a:latin typeface="Verdana"/>
                <a:ea typeface="+mn-ea"/>
                <a:cs typeface="Verdana"/>
              </a:rPr>
              <a:t> less stage </a:t>
            </a:r>
            <a:r>
              <a:rPr lang="nb-NO" sz="1600" kern="0" dirty="0" err="1">
                <a:solidFill>
                  <a:schemeClr val="tx1">
                    <a:lumMod val="75000"/>
                    <a:lumOff val="25000"/>
                  </a:schemeClr>
                </a:solidFill>
                <a:latin typeface="Verdana"/>
                <a:ea typeface="+mn-ea"/>
                <a:cs typeface="Verdana"/>
              </a:rPr>
              <a:t>gating</a:t>
            </a:r>
            <a:r>
              <a:rPr lang="nb-NO" sz="1600" kern="0" dirty="0">
                <a:solidFill>
                  <a:schemeClr val="tx1">
                    <a:lumMod val="75000"/>
                    <a:lumOff val="25000"/>
                  </a:schemeClr>
                </a:solidFill>
                <a:latin typeface="Verdana"/>
                <a:ea typeface="+mn-ea"/>
                <a:cs typeface="Verdana"/>
              </a:rPr>
              <a:t> and less </a:t>
            </a:r>
            <a:r>
              <a:rPr lang="nb-NO" sz="1600" kern="0" dirty="0" err="1">
                <a:solidFill>
                  <a:schemeClr val="tx1">
                    <a:lumMod val="75000"/>
                    <a:lumOff val="25000"/>
                  </a:schemeClr>
                </a:solidFill>
                <a:latin typeface="Verdana"/>
                <a:ea typeface="+mn-ea"/>
                <a:cs typeface="Verdana"/>
              </a:rPr>
              <a:t>formalization</a:t>
            </a:r>
            <a:r>
              <a:rPr lang="nb-NO" sz="1600" kern="0" dirty="0">
                <a:solidFill>
                  <a:schemeClr val="tx1">
                    <a:lumMod val="75000"/>
                    <a:lumOff val="25000"/>
                  </a:schemeClr>
                </a:solidFill>
                <a:latin typeface="Verdana"/>
                <a:ea typeface="+mn-ea"/>
                <a:cs typeface="Verdana"/>
              </a:rPr>
              <a:t> </a:t>
            </a:r>
            <a:r>
              <a:rPr lang="nb-NO" sz="1600" kern="0" dirty="0" err="1">
                <a:solidFill>
                  <a:schemeClr val="tx1">
                    <a:lumMod val="75000"/>
                    <a:lumOff val="25000"/>
                  </a:schemeClr>
                </a:solidFill>
                <a:latin typeface="Verdana"/>
                <a:ea typeface="+mn-ea"/>
                <a:cs typeface="Verdana"/>
              </a:rPr>
              <a:t>of</a:t>
            </a:r>
            <a:r>
              <a:rPr lang="nb-NO" sz="1600" kern="0" dirty="0">
                <a:solidFill>
                  <a:schemeClr val="tx1">
                    <a:lumMod val="75000"/>
                    <a:lumOff val="25000"/>
                  </a:schemeClr>
                </a:solidFill>
                <a:latin typeface="Verdana"/>
                <a:ea typeface="+mn-ea"/>
                <a:cs typeface="Verdana"/>
              </a:rPr>
              <a:t> </a:t>
            </a:r>
            <a:r>
              <a:rPr lang="nb-NO" sz="1600" kern="0" dirty="0" err="1">
                <a:solidFill>
                  <a:schemeClr val="tx1">
                    <a:lumMod val="75000"/>
                    <a:lumOff val="25000"/>
                  </a:schemeClr>
                </a:solidFill>
                <a:latin typeface="Verdana"/>
                <a:ea typeface="+mn-ea"/>
                <a:cs typeface="Verdana"/>
              </a:rPr>
              <a:t>steps</a:t>
            </a:r>
            <a:r>
              <a:rPr lang="nb-NO" sz="1600" kern="0" dirty="0">
                <a:solidFill>
                  <a:schemeClr val="tx1">
                    <a:lumMod val="75000"/>
                    <a:lumOff val="25000"/>
                  </a:schemeClr>
                </a:solidFill>
                <a:latin typeface="Verdana"/>
                <a:ea typeface="+mn-ea"/>
                <a:cs typeface="Verdana"/>
              </a:rPr>
              <a:t> (</a:t>
            </a:r>
            <a:r>
              <a:rPr lang="nb-NO" sz="1600" kern="0" dirty="0" err="1">
                <a:solidFill>
                  <a:schemeClr val="tx1">
                    <a:lumMod val="75000"/>
                    <a:lumOff val="25000"/>
                  </a:schemeClr>
                </a:solidFill>
                <a:latin typeface="Verdana"/>
                <a:ea typeface="+mn-ea"/>
                <a:cs typeface="Verdana"/>
              </a:rPr>
              <a:t>e.g</a:t>
            </a:r>
            <a:r>
              <a:rPr lang="nb-NO" sz="1600" kern="0" dirty="0">
                <a:solidFill>
                  <a:schemeClr val="tx1">
                    <a:lumMod val="75000"/>
                    <a:lumOff val="25000"/>
                  </a:schemeClr>
                </a:solidFill>
                <a:latin typeface="Verdana"/>
                <a:ea typeface="+mn-ea"/>
                <a:cs typeface="Verdana"/>
              </a:rPr>
              <a:t>. </a:t>
            </a:r>
            <a:r>
              <a:rPr lang="nb-NO" sz="1600" kern="0" dirty="0" err="1">
                <a:solidFill>
                  <a:schemeClr val="tx1">
                    <a:lumMod val="75000"/>
                    <a:lumOff val="25000"/>
                  </a:schemeClr>
                </a:solidFill>
                <a:latin typeface="Verdana"/>
                <a:ea typeface="+mn-ea"/>
                <a:cs typeface="Verdana"/>
              </a:rPr>
              <a:t>initiate</a:t>
            </a:r>
            <a:r>
              <a:rPr lang="nb-NO" sz="1600" kern="0" dirty="0">
                <a:solidFill>
                  <a:schemeClr val="tx1">
                    <a:lumMod val="75000"/>
                    <a:lumOff val="25000"/>
                  </a:schemeClr>
                </a:solidFill>
                <a:latin typeface="Verdana"/>
                <a:ea typeface="+mn-ea"/>
                <a:cs typeface="Verdana"/>
              </a:rPr>
              <a:t> and </a:t>
            </a:r>
            <a:r>
              <a:rPr lang="nb-NO" sz="1600" kern="0" dirty="0" err="1" smtClean="0">
                <a:solidFill>
                  <a:schemeClr val="tx1">
                    <a:lumMod val="75000"/>
                    <a:lumOff val="25000"/>
                  </a:schemeClr>
                </a:solidFill>
                <a:latin typeface="Verdana"/>
                <a:ea typeface="+mn-ea"/>
                <a:cs typeface="Verdana"/>
              </a:rPr>
              <a:t>observe</a:t>
            </a:r>
            <a:r>
              <a:rPr lang="nb-NO" sz="1600" kern="0" dirty="0" smtClean="0">
                <a:solidFill>
                  <a:schemeClr val="tx1">
                    <a:lumMod val="75000"/>
                    <a:lumOff val="25000"/>
                  </a:schemeClr>
                </a:solidFill>
                <a:latin typeface="Verdana"/>
                <a:ea typeface="+mn-ea"/>
                <a:cs typeface="Verdana"/>
              </a:rPr>
              <a:t>)</a:t>
            </a:r>
            <a:endParaRPr lang="nb-NO" sz="1600" kern="0" dirty="0">
              <a:solidFill>
                <a:schemeClr val="tx1">
                  <a:lumMod val="75000"/>
                  <a:lumOff val="25000"/>
                </a:schemeClr>
              </a:solidFill>
              <a:latin typeface="Verdana"/>
              <a:ea typeface="+mn-ea"/>
              <a:cs typeface="Verdana"/>
            </a:endParaRPr>
          </a:p>
          <a:p>
            <a:pPr marL="534988" lvl="1" indent="-176213" eaLnBrk="0" hangingPunct="0">
              <a:spcBef>
                <a:spcPct val="20000"/>
              </a:spcBef>
              <a:buFontTx/>
              <a:buChar char="–"/>
              <a:defRPr/>
            </a:pPr>
            <a:r>
              <a:rPr lang="nb-NO" sz="1600" kern="0" dirty="0" err="1">
                <a:solidFill>
                  <a:schemeClr val="tx1">
                    <a:lumMod val="75000"/>
                    <a:lumOff val="25000"/>
                  </a:schemeClr>
                </a:solidFill>
                <a:latin typeface="Verdana"/>
                <a:ea typeface="+mn-ea"/>
                <a:cs typeface="Verdana"/>
              </a:rPr>
              <a:t>Use</a:t>
            </a:r>
            <a:r>
              <a:rPr lang="nb-NO" sz="1600" kern="0" dirty="0">
                <a:solidFill>
                  <a:schemeClr val="tx1">
                    <a:lumMod val="75000"/>
                    <a:lumOff val="25000"/>
                  </a:schemeClr>
                </a:solidFill>
                <a:latin typeface="Verdana"/>
                <a:ea typeface="+mn-ea"/>
                <a:cs typeface="Verdana"/>
              </a:rPr>
              <a:t> more </a:t>
            </a:r>
            <a:r>
              <a:rPr lang="nb-NO" sz="1600" kern="0" dirty="0" err="1">
                <a:solidFill>
                  <a:schemeClr val="tx1">
                    <a:lumMod val="75000"/>
                    <a:lumOff val="25000"/>
                  </a:schemeClr>
                </a:solidFill>
                <a:latin typeface="Verdana"/>
                <a:ea typeface="+mn-ea"/>
                <a:cs typeface="Verdana"/>
              </a:rPr>
              <a:t>experimentation</a:t>
            </a:r>
            <a:r>
              <a:rPr lang="nb-NO" sz="1600" kern="0" dirty="0">
                <a:solidFill>
                  <a:schemeClr val="tx1">
                    <a:lumMod val="75000"/>
                    <a:lumOff val="25000"/>
                  </a:schemeClr>
                </a:solidFill>
                <a:latin typeface="Verdana"/>
                <a:ea typeface="+mn-ea"/>
                <a:cs typeface="Verdana"/>
              </a:rPr>
              <a:t> at </a:t>
            </a:r>
            <a:r>
              <a:rPr lang="nb-NO" sz="1600" kern="0" dirty="0" err="1">
                <a:solidFill>
                  <a:schemeClr val="tx1">
                    <a:lumMod val="75000"/>
                    <a:lumOff val="25000"/>
                  </a:schemeClr>
                </a:solidFill>
                <a:latin typeface="Verdana"/>
                <a:ea typeface="+mn-ea"/>
                <a:cs typeface="Verdana"/>
              </a:rPr>
              <a:t>the</a:t>
            </a:r>
            <a:r>
              <a:rPr lang="nb-NO" sz="1600" kern="0" dirty="0">
                <a:solidFill>
                  <a:schemeClr val="tx1">
                    <a:lumMod val="75000"/>
                    <a:lumOff val="25000"/>
                  </a:schemeClr>
                </a:solidFill>
                <a:latin typeface="Verdana"/>
                <a:ea typeface="+mn-ea"/>
                <a:cs typeface="Verdana"/>
              </a:rPr>
              <a:t> </a:t>
            </a:r>
            <a:r>
              <a:rPr lang="nb-NO" sz="1600" kern="0" dirty="0" err="1">
                <a:solidFill>
                  <a:schemeClr val="tx1">
                    <a:lumMod val="75000"/>
                    <a:lumOff val="25000"/>
                  </a:schemeClr>
                </a:solidFill>
                <a:latin typeface="Verdana"/>
                <a:ea typeface="+mn-ea"/>
                <a:cs typeface="Verdana"/>
              </a:rPr>
              <a:t>commercialization</a:t>
            </a:r>
            <a:r>
              <a:rPr lang="nb-NO" sz="1600" kern="0" dirty="0">
                <a:solidFill>
                  <a:schemeClr val="tx1">
                    <a:lumMod val="75000"/>
                    <a:lumOff val="25000"/>
                  </a:schemeClr>
                </a:solidFill>
                <a:latin typeface="Verdana"/>
                <a:ea typeface="+mn-ea"/>
                <a:cs typeface="Verdana"/>
              </a:rPr>
              <a:t> stage (</a:t>
            </a:r>
            <a:r>
              <a:rPr lang="nb-NO" sz="1600" kern="0" dirty="0" err="1">
                <a:solidFill>
                  <a:schemeClr val="tx1">
                    <a:lumMod val="75000"/>
                    <a:lumOff val="25000"/>
                  </a:schemeClr>
                </a:solidFill>
                <a:latin typeface="Verdana"/>
                <a:ea typeface="+mn-ea"/>
                <a:cs typeface="Verdana"/>
              </a:rPr>
              <a:t>e.g</a:t>
            </a:r>
            <a:r>
              <a:rPr lang="nb-NO" sz="1600" kern="0" dirty="0">
                <a:solidFill>
                  <a:schemeClr val="tx1">
                    <a:lumMod val="75000"/>
                    <a:lumOff val="25000"/>
                  </a:schemeClr>
                </a:solidFill>
                <a:latin typeface="Verdana"/>
                <a:ea typeface="+mn-ea"/>
                <a:cs typeface="Verdana"/>
              </a:rPr>
              <a:t>. </a:t>
            </a:r>
            <a:r>
              <a:rPr lang="nb-NO" sz="1600" kern="0" dirty="0" err="1">
                <a:solidFill>
                  <a:schemeClr val="tx1">
                    <a:lumMod val="75000"/>
                    <a:lumOff val="25000"/>
                  </a:schemeClr>
                </a:solidFill>
                <a:latin typeface="Verdana"/>
                <a:ea typeface="+mn-ea"/>
                <a:cs typeface="Verdana"/>
              </a:rPr>
              <a:t>no</a:t>
            </a:r>
            <a:r>
              <a:rPr lang="nb-NO" sz="1600" kern="0" dirty="0">
                <a:solidFill>
                  <a:schemeClr val="tx1">
                    <a:lumMod val="75000"/>
                    <a:lumOff val="25000"/>
                  </a:schemeClr>
                </a:solidFill>
                <a:latin typeface="Verdana"/>
                <a:ea typeface="+mn-ea"/>
                <a:cs typeface="Verdana"/>
              </a:rPr>
              <a:t> </a:t>
            </a:r>
            <a:r>
              <a:rPr lang="nb-NO" sz="1600" kern="0" dirty="0" err="1">
                <a:solidFill>
                  <a:schemeClr val="tx1">
                    <a:lumMod val="75000"/>
                    <a:lumOff val="25000"/>
                  </a:schemeClr>
                </a:solidFill>
                <a:latin typeface="Verdana"/>
                <a:ea typeface="+mn-ea"/>
                <a:cs typeface="Verdana"/>
              </a:rPr>
              <a:t>discrete</a:t>
            </a:r>
            <a:r>
              <a:rPr lang="nb-NO" sz="1600" kern="0" dirty="0">
                <a:solidFill>
                  <a:schemeClr val="tx1">
                    <a:lumMod val="75000"/>
                    <a:lumOff val="25000"/>
                  </a:schemeClr>
                </a:solidFill>
                <a:latin typeface="Verdana"/>
                <a:ea typeface="+mn-ea"/>
                <a:cs typeface="Verdana"/>
              </a:rPr>
              <a:t> </a:t>
            </a:r>
            <a:r>
              <a:rPr lang="nb-NO" sz="1600" kern="0" dirty="0" err="1">
                <a:solidFill>
                  <a:schemeClr val="tx1">
                    <a:lumMod val="75000"/>
                    <a:lumOff val="25000"/>
                  </a:schemeClr>
                </a:solidFill>
                <a:latin typeface="Verdana"/>
                <a:ea typeface="+mn-ea"/>
                <a:cs typeface="Verdana"/>
              </a:rPr>
              <a:t>launch</a:t>
            </a:r>
            <a:r>
              <a:rPr lang="nb-NO" sz="1600" kern="0" dirty="0">
                <a:solidFill>
                  <a:schemeClr val="tx1">
                    <a:lumMod val="75000"/>
                    <a:lumOff val="25000"/>
                  </a:schemeClr>
                </a:solidFill>
                <a:latin typeface="Verdana"/>
                <a:ea typeface="+mn-ea"/>
                <a:cs typeface="Verdana"/>
              </a:rPr>
              <a:t>)</a:t>
            </a:r>
          </a:p>
          <a:p>
            <a:pPr marL="534988" lvl="1" indent="-176213" eaLnBrk="0" hangingPunct="0">
              <a:spcBef>
                <a:spcPct val="20000"/>
              </a:spcBef>
              <a:buFontTx/>
              <a:buChar char="–"/>
              <a:defRPr/>
            </a:pPr>
            <a:endParaRPr lang="nb-NO" sz="1600" kern="0" dirty="0">
              <a:solidFill>
                <a:schemeClr val="tx1">
                  <a:lumMod val="75000"/>
                  <a:lumOff val="25000"/>
                </a:schemeClr>
              </a:solidFill>
              <a:latin typeface="Verdana"/>
              <a:ea typeface="+mn-ea"/>
              <a:cs typeface="Verdana"/>
            </a:endParaRPr>
          </a:p>
        </p:txBody>
      </p:sp>
    </p:spTree>
    <p:extLst>
      <p:ext uri="{BB962C8B-B14F-4D97-AF65-F5344CB8AC3E}">
        <p14:creationId xmlns:p14="http://schemas.microsoft.com/office/powerpoint/2010/main" val="87395007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nb-NO">
                <a:latin typeface="Verdana" charset="0"/>
              </a:rPr>
              <a:t>Service design methodology and experimentation</a:t>
            </a:r>
          </a:p>
        </p:txBody>
      </p:sp>
      <p:sp>
        <p:nvSpPr>
          <p:cNvPr id="4" name="Slide Number Placeholder 3"/>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D8E5D90E-0AD9-AF4E-8933-9CA886E35F0C}" type="slidenum">
              <a:rPr lang="nb-NO" sz="900">
                <a:solidFill>
                  <a:srgbClr val="9E9FA3"/>
                </a:solidFill>
                <a:latin typeface="Verdana" charset="0"/>
              </a:rPr>
              <a:pPr eaLnBrk="1" hangingPunct="1"/>
              <a:t>43</a:t>
            </a:fld>
            <a:endParaRPr lang="nb-NO" sz="900">
              <a:solidFill>
                <a:srgbClr val="9E9FA3"/>
              </a:solidFill>
              <a:latin typeface="Verdana" charset="0"/>
            </a:endParaRPr>
          </a:p>
        </p:txBody>
      </p:sp>
      <p:pic>
        <p:nvPicPr>
          <p:cNvPr id="78852"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1989138"/>
            <a:ext cx="3978275"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187450" y="4724400"/>
            <a:ext cx="2805113" cy="461963"/>
          </a:xfrm>
          <a:prstGeom prst="rect">
            <a:avLst/>
          </a:prstGeom>
          <a:noFill/>
        </p:spPr>
        <p:txBody>
          <a:bodyPr wrap="none">
            <a:spAutoFit/>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r>
              <a:rPr lang="nb-NO">
                <a:latin typeface="Verdana" charset="0"/>
              </a:rPr>
              <a:t>ServLab a ”theatre” environment </a:t>
            </a:r>
          </a:p>
          <a:p>
            <a:pPr eaLnBrk="1" hangingPunct="1"/>
            <a:r>
              <a:rPr lang="nb-NO">
                <a:latin typeface="Verdana" charset="0"/>
              </a:rPr>
              <a:t>at Fraunhofer for service design</a:t>
            </a:r>
          </a:p>
        </p:txBody>
      </p:sp>
      <p:pic>
        <p:nvPicPr>
          <p:cNvPr id="9" name="Picture 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3212976"/>
            <a:ext cx="3515368" cy="265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53964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atin typeface="Verdana" charset="0"/>
              </a:rPr>
              <a:t>Innovation type characterstics</a:t>
            </a:r>
          </a:p>
        </p:txBody>
      </p:sp>
      <p:sp>
        <p:nvSpPr>
          <p:cNvPr id="79875" name="Content Placeholder 2"/>
          <p:cNvSpPr>
            <a:spLocks noGrp="1"/>
          </p:cNvSpPr>
          <p:nvPr>
            <p:ph idx="1"/>
          </p:nvPr>
        </p:nvSpPr>
        <p:spPr/>
        <p:txBody>
          <a:bodyPr>
            <a:noAutofit/>
          </a:bodyPr>
          <a:lstStyle/>
          <a:p>
            <a:r>
              <a:rPr lang="en-US" sz="1800" dirty="0">
                <a:latin typeface="Verdana" charset="0"/>
              </a:rPr>
              <a:t>Research suggests the service innovations types differ from other forms of innovation:</a:t>
            </a:r>
          </a:p>
          <a:p>
            <a:pPr lvl="1"/>
            <a:r>
              <a:rPr lang="en-US" sz="1600" dirty="0">
                <a:latin typeface="Verdana" charset="0"/>
              </a:rPr>
              <a:t>Does not fit the traditional product/process typology (product, process, organizational)</a:t>
            </a:r>
          </a:p>
          <a:p>
            <a:pPr lvl="1"/>
            <a:r>
              <a:rPr lang="en-US" sz="1600" dirty="0">
                <a:latin typeface="Verdana" charset="0"/>
              </a:rPr>
              <a:t>More often </a:t>
            </a:r>
            <a:br>
              <a:rPr lang="en-US" sz="1600" dirty="0">
                <a:latin typeface="Verdana" charset="0"/>
              </a:rPr>
            </a:br>
            <a:r>
              <a:rPr lang="en-US" sz="1600" dirty="0">
                <a:latin typeface="Verdana" charset="0"/>
              </a:rPr>
              <a:t>simultaneously involves </a:t>
            </a:r>
            <a:br>
              <a:rPr lang="en-US" sz="1600" dirty="0">
                <a:latin typeface="Verdana" charset="0"/>
              </a:rPr>
            </a:br>
            <a:r>
              <a:rPr lang="en-US" sz="1600" dirty="0">
                <a:latin typeface="Verdana" charset="0"/>
              </a:rPr>
              <a:t>organizational innovations</a:t>
            </a:r>
          </a:p>
          <a:p>
            <a:pPr lvl="1"/>
            <a:r>
              <a:rPr lang="en-US" sz="1600" dirty="0">
                <a:latin typeface="Verdana" charset="0"/>
              </a:rPr>
              <a:t>Incremental rather than </a:t>
            </a:r>
            <a:br>
              <a:rPr lang="en-US" sz="1600" dirty="0">
                <a:latin typeface="Verdana" charset="0"/>
              </a:rPr>
            </a:br>
            <a:r>
              <a:rPr lang="en-US" sz="1600" dirty="0">
                <a:latin typeface="Verdana" charset="0"/>
              </a:rPr>
              <a:t>radical (alternative types, </a:t>
            </a:r>
            <a:br>
              <a:rPr lang="en-US" sz="1600" dirty="0">
                <a:latin typeface="Verdana" charset="0"/>
              </a:rPr>
            </a:br>
            <a:r>
              <a:rPr lang="en-US" sz="1600" dirty="0">
                <a:latin typeface="Verdana" charset="0"/>
              </a:rPr>
              <a:t>see </a:t>
            </a:r>
            <a:r>
              <a:rPr lang="en-US" sz="1600" dirty="0" err="1">
                <a:latin typeface="Verdana" charset="0"/>
              </a:rPr>
              <a:t>Alam</a:t>
            </a:r>
            <a:r>
              <a:rPr lang="en-US" sz="1600" dirty="0">
                <a:latin typeface="Verdana" charset="0"/>
              </a:rPr>
              <a:t>, 2006)</a:t>
            </a:r>
          </a:p>
          <a:p>
            <a:pPr lvl="1"/>
            <a:endParaRPr lang="en-US" sz="1600" dirty="0">
              <a:latin typeface="Verdana" charset="0"/>
            </a:endParaRPr>
          </a:p>
          <a:p>
            <a:r>
              <a:rPr lang="en-US" sz="1800" dirty="0">
                <a:latin typeface="Verdana" charset="0"/>
              </a:rPr>
              <a:t>Alternative typologies (e.g. </a:t>
            </a:r>
            <a:br>
              <a:rPr lang="en-US" sz="1800" dirty="0">
                <a:latin typeface="Verdana" charset="0"/>
              </a:rPr>
            </a:br>
            <a:r>
              <a:rPr lang="en-US" sz="1800" dirty="0">
                <a:latin typeface="Verdana" charset="0"/>
              </a:rPr>
              <a:t>den </a:t>
            </a:r>
            <a:r>
              <a:rPr lang="en-US" sz="1800" dirty="0" err="1">
                <a:latin typeface="Verdana" charset="0"/>
              </a:rPr>
              <a:t>Hertog</a:t>
            </a:r>
            <a:r>
              <a:rPr lang="en-US" sz="1800" dirty="0">
                <a:latin typeface="Verdana" charset="0"/>
              </a:rPr>
              <a:t>, 2000, </a:t>
            </a:r>
            <a:br>
              <a:rPr lang="en-US" sz="1800" dirty="0">
                <a:latin typeface="Verdana" charset="0"/>
              </a:rPr>
            </a:br>
            <a:r>
              <a:rPr lang="en-US" sz="1800" dirty="0">
                <a:latin typeface="Verdana" charset="0"/>
              </a:rPr>
              <a:t>modified by </a:t>
            </a:r>
            <a:r>
              <a:rPr lang="en-US" sz="1800" dirty="0" err="1">
                <a:latin typeface="Verdana" charset="0"/>
              </a:rPr>
              <a:t>deJong</a:t>
            </a:r>
            <a:r>
              <a:rPr lang="en-US" sz="1800" dirty="0">
                <a:latin typeface="Verdana" charset="0"/>
              </a:rPr>
              <a:t>, 2003):</a:t>
            </a:r>
          </a:p>
          <a:p>
            <a:endParaRPr lang="en-US" sz="1800" dirty="0">
              <a:latin typeface="Verdana" charset="0"/>
            </a:endParaRPr>
          </a:p>
          <a:p>
            <a:endParaRPr lang="en-US" sz="1800" dirty="0">
              <a:latin typeface="Verdana" charset="0"/>
            </a:endParaRP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1E7F6BBC-FF4A-AE44-8829-9ED424B3B345}" type="slidenum">
              <a:rPr lang="nb-NO" sz="900">
                <a:solidFill>
                  <a:srgbClr val="9E9FA3"/>
                </a:solidFill>
                <a:latin typeface="Verdana" charset="0"/>
              </a:rPr>
              <a:pPr eaLnBrk="1" hangingPunct="1"/>
              <a:t>44</a:t>
            </a:fld>
            <a:endParaRPr lang="nb-NO" sz="900">
              <a:solidFill>
                <a:srgbClr val="9E9FA3"/>
              </a:solidFill>
              <a:latin typeface="Verdana" charset="0"/>
            </a:endParaRPr>
          </a:p>
        </p:txBody>
      </p:sp>
      <p:pic>
        <p:nvPicPr>
          <p:cNvPr id="7987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068191"/>
            <a:ext cx="4097215" cy="3789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93718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539750" y="850900"/>
            <a:ext cx="8135938" cy="777875"/>
          </a:xfrm>
        </p:spPr>
        <p:txBody>
          <a:bodyPr/>
          <a:lstStyle/>
          <a:p>
            <a:r>
              <a:rPr lang="en-US">
                <a:latin typeface="Verdana" charset="0"/>
              </a:rPr>
              <a:t>Managing SI types</a:t>
            </a: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5C25C93C-8ECC-AF45-8372-9D2E293C8274}" type="slidenum">
              <a:rPr lang="nb-NO" sz="900">
                <a:solidFill>
                  <a:srgbClr val="9E9FA3"/>
                </a:solidFill>
                <a:latin typeface="Verdana" charset="0"/>
              </a:rPr>
              <a:pPr eaLnBrk="1" hangingPunct="1"/>
              <a:t>45</a:t>
            </a:fld>
            <a:endParaRPr lang="nb-NO" sz="900">
              <a:solidFill>
                <a:srgbClr val="9E9FA3"/>
              </a:solidFill>
              <a:latin typeface="Verdana" charset="0"/>
            </a:endParaRPr>
          </a:p>
        </p:txBody>
      </p:sp>
      <p:sp>
        <p:nvSpPr>
          <p:cNvPr id="81924" name="Rectangle 5"/>
          <p:cNvSpPr>
            <a:spLocks noChangeArrowheads="1"/>
          </p:cNvSpPr>
          <p:nvPr/>
        </p:nvSpPr>
        <p:spPr bwMode="auto">
          <a:xfrm>
            <a:off x="8269288" y="6067425"/>
            <a:ext cx="1397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700">
                <a:solidFill>
                  <a:srgbClr val="000000"/>
                </a:solidFill>
                <a:latin typeface="Times New Roman" charset="0"/>
              </a:rPr>
              <a:t> </a:t>
            </a:r>
            <a:endParaRPr lang="nb-NO"/>
          </a:p>
        </p:txBody>
      </p:sp>
      <p:sp>
        <p:nvSpPr>
          <p:cNvPr id="81925" name="Rectangle 18"/>
          <p:cNvSpPr>
            <a:spLocks noChangeArrowheads="1"/>
          </p:cNvSpPr>
          <p:nvPr/>
        </p:nvSpPr>
        <p:spPr bwMode="auto">
          <a:xfrm>
            <a:off x="4927600" y="3627438"/>
            <a:ext cx="1398588" cy="868362"/>
          </a:xfrm>
          <a:prstGeom prst="rect">
            <a:avLst/>
          </a:prstGeom>
          <a:noFill/>
          <a:ln w="9">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81926" name="Rectangle 19"/>
          <p:cNvSpPr>
            <a:spLocks noChangeArrowheads="1"/>
          </p:cNvSpPr>
          <p:nvPr/>
        </p:nvSpPr>
        <p:spPr bwMode="auto">
          <a:xfrm>
            <a:off x="5018088" y="3679825"/>
            <a:ext cx="1204912"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Service innovation</a:t>
            </a:r>
            <a:endParaRPr lang="nb-NO"/>
          </a:p>
        </p:txBody>
      </p:sp>
      <p:sp>
        <p:nvSpPr>
          <p:cNvPr id="81927" name="Rectangle 20"/>
          <p:cNvSpPr>
            <a:spLocks noChangeArrowheads="1"/>
          </p:cNvSpPr>
          <p:nvPr/>
        </p:nvSpPr>
        <p:spPr bwMode="auto">
          <a:xfrm>
            <a:off x="6162675" y="3679825"/>
            <a:ext cx="100013"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81928" name="Rectangle 22"/>
          <p:cNvSpPr>
            <a:spLocks noChangeArrowheads="1"/>
          </p:cNvSpPr>
          <p:nvPr/>
        </p:nvSpPr>
        <p:spPr bwMode="auto">
          <a:xfrm>
            <a:off x="5018088" y="3840163"/>
            <a:ext cx="1111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81929" name="Rectangle 23"/>
          <p:cNvSpPr>
            <a:spLocks noChangeArrowheads="1"/>
          </p:cNvSpPr>
          <p:nvPr/>
        </p:nvSpPr>
        <p:spPr bwMode="auto">
          <a:xfrm>
            <a:off x="5067300" y="3878263"/>
            <a:ext cx="766763"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Service concept</a:t>
            </a:r>
            <a:endParaRPr lang="nb-NO"/>
          </a:p>
        </p:txBody>
      </p:sp>
      <p:sp>
        <p:nvSpPr>
          <p:cNvPr id="81930" name="Rectangle 24"/>
          <p:cNvSpPr>
            <a:spLocks noChangeArrowheads="1"/>
          </p:cNvSpPr>
          <p:nvPr/>
        </p:nvSpPr>
        <p:spPr bwMode="auto">
          <a:xfrm>
            <a:off x="5754688" y="3878263"/>
            <a:ext cx="7302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81931" name="Rectangle 25"/>
          <p:cNvSpPr>
            <a:spLocks noChangeArrowheads="1"/>
          </p:cNvSpPr>
          <p:nvPr/>
        </p:nvSpPr>
        <p:spPr bwMode="auto">
          <a:xfrm>
            <a:off x="5018088" y="3992563"/>
            <a:ext cx="1111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81932" name="Rectangle 26"/>
          <p:cNvSpPr>
            <a:spLocks noChangeArrowheads="1"/>
          </p:cNvSpPr>
          <p:nvPr/>
        </p:nvSpPr>
        <p:spPr bwMode="auto">
          <a:xfrm>
            <a:off x="5067300" y="4030663"/>
            <a:ext cx="72072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Client interface</a:t>
            </a:r>
            <a:endParaRPr lang="nb-NO"/>
          </a:p>
        </p:txBody>
      </p:sp>
      <p:sp>
        <p:nvSpPr>
          <p:cNvPr id="81933" name="Rectangle 27"/>
          <p:cNvSpPr>
            <a:spLocks noChangeArrowheads="1"/>
          </p:cNvSpPr>
          <p:nvPr/>
        </p:nvSpPr>
        <p:spPr bwMode="auto">
          <a:xfrm>
            <a:off x="5710238" y="4030663"/>
            <a:ext cx="7302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81934" name="Rectangle 28"/>
          <p:cNvSpPr>
            <a:spLocks noChangeArrowheads="1"/>
          </p:cNvSpPr>
          <p:nvPr/>
        </p:nvSpPr>
        <p:spPr bwMode="auto">
          <a:xfrm>
            <a:off x="5018088" y="4143375"/>
            <a:ext cx="1111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81935" name="Rectangle 29"/>
          <p:cNvSpPr>
            <a:spLocks noChangeArrowheads="1"/>
          </p:cNvSpPr>
          <p:nvPr/>
        </p:nvSpPr>
        <p:spPr bwMode="auto">
          <a:xfrm>
            <a:off x="5067300" y="4181475"/>
            <a:ext cx="755650"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Delivery system</a:t>
            </a:r>
            <a:endParaRPr lang="nb-NO"/>
          </a:p>
        </p:txBody>
      </p:sp>
      <p:sp>
        <p:nvSpPr>
          <p:cNvPr id="81936" name="Rectangle 30"/>
          <p:cNvSpPr>
            <a:spLocks noChangeArrowheads="1"/>
          </p:cNvSpPr>
          <p:nvPr/>
        </p:nvSpPr>
        <p:spPr bwMode="auto">
          <a:xfrm>
            <a:off x="5749925" y="4181475"/>
            <a:ext cx="730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81937" name="Rectangle 31"/>
          <p:cNvSpPr>
            <a:spLocks noChangeArrowheads="1"/>
          </p:cNvSpPr>
          <p:nvPr/>
        </p:nvSpPr>
        <p:spPr bwMode="auto">
          <a:xfrm>
            <a:off x="5018088" y="4295775"/>
            <a:ext cx="1111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81938" name="Rectangle 32"/>
          <p:cNvSpPr>
            <a:spLocks noChangeArrowheads="1"/>
          </p:cNvSpPr>
          <p:nvPr/>
        </p:nvSpPr>
        <p:spPr bwMode="auto">
          <a:xfrm>
            <a:off x="5067300" y="4333875"/>
            <a:ext cx="566738"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Technology</a:t>
            </a:r>
            <a:endParaRPr lang="nb-NO"/>
          </a:p>
        </p:txBody>
      </p:sp>
      <p:sp>
        <p:nvSpPr>
          <p:cNvPr id="81939" name="Rectangle 33"/>
          <p:cNvSpPr>
            <a:spLocks noChangeArrowheads="1"/>
          </p:cNvSpPr>
          <p:nvPr/>
        </p:nvSpPr>
        <p:spPr bwMode="auto">
          <a:xfrm>
            <a:off x="5565775" y="4333875"/>
            <a:ext cx="730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81940" name="Content Placeholder 105"/>
          <p:cNvSpPr>
            <a:spLocks noGrp="1"/>
          </p:cNvSpPr>
          <p:nvPr>
            <p:ph idx="1"/>
          </p:nvPr>
        </p:nvSpPr>
        <p:spPr>
          <a:xfrm>
            <a:off x="539552" y="2060848"/>
            <a:ext cx="4319588" cy="4103688"/>
          </a:xfrm>
        </p:spPr>
        <p:txBody>
          <a:bodyPr/>
          <a:lstStyle/>
          <a:p>
            <a:r>
              <a:rPr lang="nb-NO" sz="1600" dirty="0" err="1">
                <a:latin typeface="Verdana" charset="0"/>
              </a:rPr>
              <a:t>Traditional</a:t>
            </a:r>
            <a:r>
              <a:rPr lang="nb-NO" sz="1600" dirty="0">
                <a:latin typeface="Verdana" charset="0"/>
              </a:rPr>
              <a:t> management </a:t>
            </a:r>
            <a:r>
              <a:rPr lang="nb-NO" sz="1600" dirty="0" err="1">
                <a:latin typeface="Verdana" charset="0"/>
              </a:rPr>
              <a:t>of</a:t>
            </a:r>
            <a:r>
              <a:rPr lang="nb-NO" sz="1600" dirty="0">
                <a:latin typeface="Verdana" charset="0"/>
              </a:rPr>
              <a:t>:</a:t>
            </a:r>
          </a:p>
          <a:p>
            <a:pPr lvl="1"/>
            <a:r>
              <a:rPr lang="nb-NO" sz="1600" dirty="0">
                <a:latin typeface="Verdana" charset="0"/>
              </a:rPr>
              <a:t>Service </a:t>
            </a:r>
            <a:r>
              <a:rPr lang="nb-NO" sz="1600" dirty="0" err="1">
                <a:latin typeface="Verdana" charset="0"/>
              </a:rPr>
              <a:t>concept</a:t>
            </a:r>
            <a:r>
              <a:rPr lang="nb-NO" sz="1600" dirty="0">
                <a:latin typeface="Verdana" charset="0"/>
              </a:rPr>
              <a:t> </a:t>
            </a:r>
            <a:r>
              <a:rPr lang="nb-NO" sz="1600" dirty="0" err="1">
                <a:latin typeface="Verdana" charset="0"/>
              </a:rPr>
              <a:t>innovations</a:t>
            </a:r>
            <a:r>
              <a:rPr lang="nb-NO" sz="1600" dirty="0">
                <a:latin typeface="Verdana" charset="0"/>
              </a:rPr>
              <a:t>  (by </a:t>
            </a:r>
            <a:r>
              <a:rPr lang="nb-NO" sz="1600" dirty="0" err="1">
                <a:latin typeface="Verdana" charset="0"/>
              </a:rPr>
              <a:t>innovations</a:t>
            </a:r>
            <a:r>
              <a:rPr lang="nb-NO" sz="1600" dirty="0">
                <a:latin typeface="Verdana" charset="0"/>
              </a:rPr>
              <a:t> in </a:t>
            </a:r>
            <a:r>
              <a:rPr lang="nb-NO" sz="1600" dirty="0" err="1">
                <a:latin typeface="Verdana" charset="0"/>
              </a:rPr>
              <a:t>value</a:t>
            </a:r>
            <a:r>
              <a:rPr lang="nb-NO" sz="1600" dirty="0">
                <a:latin typeface="Verdana" charset="0"/>
              </a:rPr>
              <a:t> </a:t>
            </a:r>
            <a:r>
              <a:rPr lang="nb-NO" sz="1600" dirty="0" err="1">
                <a:latin typeface="Verdana" charset="0"/>
              </a:rPr>
              <a:t>propositions</a:t>
            </a:r>
            <a:r>
              <a:rPr lang="nb-NO" sz="1600" dirty="0">
                <a:latin typeface="Verdana" charset="0"/>
              </a:rPr>
              <a:t>)</a:t>
            </a:r>
          </a:p>
          <a:p>
            <a:pPr lvl="1"/>
            <a:r>
              <a:rPr lang="nb-NO" sz="1600" dirty="0">
                <a:latin typeface="Verdana" charset="0"/>
              </a:rPr>
              <a:t>Client </a:t>
            </a:r>
            <a:r>
              <a:rPr lang="nb-NO" sz="1600" dirty="0" err="1">
                <a:latin typeface="Verdana" charset="0"/>
              </a:rPr>
              <a:t>interface</a:t>
            </a:r>
            <a:r>
              <a:rPr lang="nb-NO" sz="1600" dirty="0">
                <a:latin typeface="Verdana" charset="0"/>
              </a:rPr>
              <a:t> </a:t>
            </a:r>
            <a:r>
              <a:rPr lang="nb-NO" sz="1600" dirty="0" err="1">
                <a:latin typeface="Verdana" charset="0"/>
              </a:rPr>
              <a:t>innovations</a:t>
            </a:r>
            <a:r>
              <a:rPr lang="nb-NO" sz="1600" dirty="0">
                <a:latin typeface="Verdana" charset="0"/>
              </a:rPr>
              <a:t> (by </a:t>
            </a:r>
            <a:r>
              <a:rPr lang="nb-NO" sz="1600" dirty="0" err="1">
                <a:latin typeface="Verdana" charset="0"/>
              </a:rPr>
              <a:t>innovations</a:t>
            </a:r>
            <a:r>
              <a:rPr lang="nb-NO" sz="1600" dirty="0">
                <a:latin typeface="Verdana" charset="0"/>
              </a:rPr>
              <a:t> in </a:t>
            </a:r>
            <a:r>
              <a:rPr lang="nb-NO" sz="1600" dirty="0" err="1">
                <a:latin typeface="Verdana" charset="0"/>
              </a:rPr>
              <a:t>self</a:t>
            </a:r>
            <a:r>
              <a:rPr lang="nb-NO" sz="1600" dirty="0">
                <a:latin typeface="Verdana" charset="0"/>
              </a:rPr>
              <a:t>-service </a:t>
            </a:r>
            <a:r>
              <a:rPr lang="nb-NO" sz="1600" dirty="0" err="1">
                <a:latin typeface="Verdana" charset="0"/>
              </a:rPr>
              <a:t>channels</a:t>
            </a:r>
            <a:r>
              <a:rPr lang="nb-NO" sz="1600" dirty="0">
                <a:latin typeface="Verdana" charset="0"/>
              </a:rPr>
              <a:t>)</a:t>
            </a:r>
          </a:p>
          <a:p>
            <a:pPr lvl="1"/>
            <a:r>
              <a:rPr lang="nb-NO" sz="1600" dirty="0">
                <a:latin typeface="Verdana" charset="0"/>
              </a:rPr>
              <a:t>Delivery system </a:t>
            </a:r>
            <a:r>
              <a:rPr lang="nb-NO" sz="1600" dirty="0" err="1">
                <a:latin typeface="Verdana" charset="0"/>
              </a:rPr>
              <a:t>innovations</a:t>
            </a:r>
            <a:r>
              <a:rPr lang="nb-NO" sz="1600" dirty="0">
                <a:latin typeface="Verdana" charset="0"/>
              </a:rPr>
              <a:t> (by </a:t>
            </a:r>
            <a:r>
              <a:rPr lang="nb-NO" sz="1600" dirty="0" err="1">
                <a:latin typeface="Verdana" charset="0"/>
              </a:rPr>
              <a:t>understanding</a:t>
            </a:r>
            <a:r>
              <a:rPr lang="nb-NO" sz="1600" dirty="0">
                <a:latin typeface="Verdana" charset="0"/>
              </a:rPr>
              <a:t> </a:t>
            </a:r>
            <a:r>
              <a:rPr lang="nb-NO" sz="1600" dirty="0" err="1">
                <a:latin typeface="Verdana" charset="0"/>
              </a:rPr>
              <a:t>dematerialization</a:t>
            </a:r>
            <a:r>
              <a:rPr lang="nb-NO" sz="1600" dirty="0">
                <a:latin typeface="Verdana" charset="0"/>
              </a:rPr>
              <a:t> and </a:t>
            </a:r>
            <a:r>
              <a:rPr lang="nb-NO" sz="1600" dirty="0" err="1">
                <a:latin typeface="Verdana" charset="0"/>
              </a:rPr>
              <a:t>digitalization</a:t>
            </a:r>
            <a:r>
              <a:rPr lang="nb-NO" sz="1600" dirty="0">
                <a:latin typeface="Verdana" charset="0"/>
              </a:rPr>
              <a:t>)</a:t>
            </a:r>
          </a:p>
          <a:p>
            <a:r>
              <a:rPr lang="nb-NO" sz="1600" dirty="0" err="1">
                <a:latin typeface="Verdana" charset="0"/>
              </a:rPr>
              <a:t>Managing</a:t>
            </a:r>
            <a:r>
              <a:rPr lang="nb-NO" sz="1600" dirty="0">
                <a:latin typeface="Verdana" charset="0"/>
              </a:rPr>
              <a:t> </a:t>
            </a:r>
            <a:r>
              <a:rPr lang="nb-NO" sz="1600" dirty="0" err="1">
                <a:latin typeface="Verdana" charset="0"/>
              </a:rPr>
              <a:t>innovation</a:t>
            </a:r>
            <a:r>
              <a:rPr lang="nb-NO" sz="1600" dirty="0">
                <a:latin typeface="Verdana" charset="0"/>
              </a:rPr>
              <a:t> types not </a:t>
            </a:r>
            <a:r>
              <a:rPr lang="nb-NO" sz="1600" dirty="0" err="1">
                <a:latin typeface="Verdana" charset="0"/>
              </a:rPr>
              <a:t>covered</a:t>
            </a:r>
            <a:r>
              <a:rPr lang="nb-NO" sz="1600" dirty="0">
                <a:latin typeface="Verdana" charset="0"/>
              </a:rPr>
              <a:t> by </a:t>
            </a:r>
            <a:r>
              <a:rPr lang="nb-NO" sz="1600" dirty="0" err="1">
                <a:latin typeface="Verdana" charset="0"/>
              </a:rPr>
              <a:t>this</a:t>
            </a:r>
            <a:r>
              <a:rPr lang="nb-NO" sz="1600" dirty="0">
                <a:latin typeface="Verdana" charset="0"/>
              </a:rPr>
              <a:t> </a:t>
            </a:r>
            <a:r>
              <a:rPr lang="nb-NO" sz="1600" dirty="0" err="1">
                <a:latin typeface="Verdana" charset="0"/>
              </a:rPr>
              <a:t>typology</a:t>
            </a:r>
            <a:endParaRPr lang="nb-NO" sz="1600" dirty="0">
              <a:latin typeface="Verdana" charset="0"/>
            </a:endParaRPr>
          </a:p>
          <a:p>
            <a:pPr lvl="1"/>
            <a:r>
              <a:rPr lang="nb-NO" sz="1600" dirty="0">
                <a:latin typeface="Verdana" charset="0"/>
              </a:rPr>
              <a:t>Product-service system </a:t>
            </a:r>
            <a:r>
              <a:rPr lang="nb-NO" sz="1600" dirty="0" err="1">
                <a:latin typeface="Verdana" charset="0"/>
              </a:rPr>
              <a:t>innovations</a:t>
            </a:r>
            <a:endParaRPr lang="nb-NO" sz="1600" dirty="0">
              <a:latin typeface="Verdana" charset="0"/>
            </a:endParaRPr>
          </a:p>
          <a:p>
            <a:pPr lvl="1"/>
            <a:r>
              <a:rPr lang="nb-NO" sz="1600" dirty="0" err="1">
                <a:latin typeface="Verdana" charset="0"/>
              </a:rPr>
              <a:t>Customer</a:t>
            </a:r>
            <a:r>
              <a:rPr lang="nb-NO" sz="1600" dirty="0">
                <a:latin typeface="Verdana" charset="0"/>
              </a:rPr>
              <a:t> </a:t>
            </a:r>
            <a:r>
              <a:rPr lang="nb-NO" sz="1600" dirty="0" err="1">
                <a:latin typeface="Verdana" charset="0"/>
              </a:rPr>
              <a:t>innovations</a:t>
            </a:r>
            <a:r>
              <a:rPr lang="nb-NO" sz="1600" dirty="0">
                <a:latin typeface="Verdana" charset="0"/>
              </a:rPr>
              <a:t> (more later)</a:t>
            </a:r>
          </a:p>
          <a:p>
            <a:pPr lvl="1"/>
            <a:r>
              <a:rPr lang="nb-NO" sz="1600" dirty="0">
                <a:latin typeface="Verdana" charset="0"/>
              </a:rPr>
              <a:t>Business </a:t>
            </a:r>
            <a:r>
              <a:rPr lang="nb-NO" sz="1600" dirty="0" err="1">
                <a:latin typeface="Verdana" charset="0"/>
              </a:rPr>
              <a:t>model</a:t>
            </a:r>
            <a:r>
              <a:rPr lang="nb-NO" sz="1600" dirty="0">
                <a:latin typeface="Verdana" charset="0"/>
              </a:rPr>
              <a:t> </a:t>
            </a:r>
            <a:r>
              <a:rPr lang="nb-NO" sz="1600" dirty="0" err="1">
                <a:latin typeface="Verdana" charset="0"/>
              </a:rPr>
              <a:t>innovations</a:t>
            </a:r>
            <a:endParaRPr lang="nb-NO" sz="1600" dirty="0">
              <a:latin typeface="Verdana" charset="0"/>
            </a:endParaRPr>
          </a:p>
          <a:p>
            <a:pPr lvl="1"/>
            <a:r>
              <a:rPr lang="nb-NO" sz="1600" dirty="0" err="1">
                <a:latin typeface="Verdana" charset="0"/>
              </a:rPr>
              <a:t>Combined</a:t>
            </a:r>
            <a:r>
              <a:rPr lang="nb-NO" sz="1600" dirty="0">
                <a:latin typeface="Verdana" charset="0"/>
              </a:rPr>
              <a:t> </a:t>
            </a:r>
            <a:r>
              <a:rPr lang="nb-NO" sz="1600" dirty="0" err="1">
                <a:latin typeface="Verdana" charset="0"/>
              </a:rPr>
              <a:t>product</a:t>
            </a:r>
            <a:r>
              <a:rPr lang="nb-NO" sz="1600" dirty="0">
                <a:latin typeface="Verdana" charset="0"/>
              </a:rPr>
              <a:t>, service, </a:t>
            </a:r>
            <a:r>
              <a:rPr lang="nb-NO" sz="1600" dirty="0" err="1">
                <a:latin typeface="Verdana" charset="0"/>
              </a:rPr>
              <a:t>organization</a:t>
            </a:r>
            <a:r>
              <a:rPr lang="nb-NO" sz="1600" dirty="0">
                <a:latin typeface="Verdana" charset="0"/>
              </a:rPr>
              <a:t> </a:t>
            </a:r>
            <a:r>
              <a:rPr lang="nb-NO" sz="1600" dirty="0" err="1">
                <a:latin typeface="Verdana" charset="0"/>
              </a:rPr>
              <a:t>innovations</a:t>
            </a:r>
            <a:endParaRPr lang="nb-NO" sz="1600" dirty="0">
              <a:latin typeface="Verdana" charset="0"/>
            </a:endParaRPr>
          </a:p>
          <a:p>
            <a:endParaRPr lang="nb-NO" sz="1200" dirty="0">
              <a:latin typeface="Verdana" charset="0"/>
            </a:endParaRPr>
          </a:p>
        </p:txBody>
      </p:sp>
      <p:pic>
        <p:nvPicPr>
          <p:cNvPr id="21"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2349500"/>
            <a:ext cx="16795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4005263"/>
            <a:ext cx="192087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063" y="5157788"/>
            <a:ext cx="1792287" cy="146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4" name="TextBox 23"/>
          <p:cNvSpPr txBox="1">
            <a:spLocks noChangeArrowheads="1"/>
          </p:cNvSpPr>
          <p:nvPr/>
        </p:nvSpPr>
        <p:spPr bwMode="auto">
          <a:xfrm>
            <a:off x="6875463" y="4868863"/>
            <a:ext cx="3286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r>
              <a:rPr lang="nb-NO"/>
              <a:t>vs</a:t>
            </a:r>
          </a:p>
        </p:txBody>
      </p:sp>
      <p:pic>
        <p:nvPicPr>
          <p:cNvPr id="8194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8850" y="5516563"/>
            <a:ext cx="1660525"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7900" y="6021388"/>
            <a:ext cx="83820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16463" y="5300663"/>
            <a:ext cx="803275"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560617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nb-NO" dirty="0" err="1" smtClean="0">
                <a:latin typeface="Verdana" charset="0"/>
              </a:rPr>
              <a:t>Managing</a:t>
            </a:r>
            <a:r>
              <a:rPr lang="nb-NO" dirty="0" smtClean="0">
                <a:latin typeface="Verdana" charset="0"/>
              </a:rPr>
              <a:t> business </a:t>
            </a:r>
            <a:r>
              <a:rPr lang="nb-NO" dirty="0" err="1" smtClean="0">
                <a:latin typeface="Verdana" charset="0"/>
              </a:rPr>
              <a:t>model</a:t>
            </a:r>
            <a:r>
              <a:rPr lang="nb-NO" dirty="0" smtClean="0">
                <a:latin typeface="Verdana" charset="0"/>
              </a:rPr>
              <a:t> </a:t>
            </a:r>
            <a:r>
              <a:rPr lang="nb-NO" dirty="0" err="1" smtClean="0">
                <a:latin typeface="Verdana" charset="0"/>
              </a:rPr>
              <a:t>innovations</a:t>
            </a:r>
            <a:endParaRPr lang="nb-NO" dirty="0">
              <a:latin typeface="Verdana" charset="0"/>
            </a:endParaRPr>
          </a:p>
        </p:txBody>
      </p:sp>
      <p:sp>
        <p:nvSpPr>
          <p:cNvPr id="4" name="Slide Number Placeholder 3"/>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3B91554A-1B50-5241-8924-10C6EE8C74CF}" type="slidenum">
              <a:rPr lang="nb-NO" sz="900">
                <a:solidFill>
                  <a:srgbClr val="9E9FA3"/>
                </a:solidFill>
                <a:latin typeface="Verdana" charset="0"/>
              </a:rPr>
              <a:pPr eaLnBrk="1" hangingPunct="1"/>
              <a:t>46</a:t>
            </a:fld>
            <a:endParaRPr lang="nb-NO" sz="900">
              <a:solidFill>
                <a:srgbClr val="9E9FA3"/>
              </a:solidFill>
              <a:latin typeface="Verdana" charset="0"/>
            </a:endParaRPr>
          </a:p>
        </p:txBody>
      </p:sp>
      <p:pic>
        <p:nvPicPr>
          <p:cNvPr id="604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2133600"/>
            <a:ext cx="808672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9296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nb-NO">
                <a:latin typeface="Verdana" charset="0"/>
              </a:rPr>
              <a:t>More business model definitions</a:t>
            </a:r>
          </a:p>
        </p:txBody>
      </p:sp>
      <p:sp>
        <p:nvSpPr>
          <p:cNvPr id="4" name="Slide Number Placeholder 3"/>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EAE9B322-054E-C741-935D-6CC8E321C046}" type="slidenum">
              <a:rPr lang="nb-NO" sz="900">
                <a:solidFill>
                  <a:srgbClr val="9E9FA3"/>
                </a:solidFill>
                <a:latin typeface="Verdana" charset="0"/>
              </a:rPr>
              <a:pPr eaLnBrk="1" hangingPunct="1"/>
              <a:t>47</a:t>
            </a:fld>
            <a:endParaRPr lang="nb-NO" sz="900">
              <a:solidFill>
                <a:srgbClr val="9E9FA3"/>
              </a:solidFill>
              <a:latin typeface="Verdana" charset="0"/>
            </a:endParaRPr>
          </a:p>
        </p:txBody>
      </p:sp>
      <p:pic>
        <p:nvPicPr>
          <p:cNvPr id="614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844675"/>
            <a:ext cx="4454525"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3992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nb-NO">
                <a:latin typeface="Verdana" charset="0"/>
              </a:rPr>
              <a:t>Business model canvas</a:t>
            </a:r>
          </a:p>
        </p:txBody>
      </p:sp>
      <p:sp>
        <p:nvSpPr>
          <p:cNvPr id="4" name="Slide Number Placeholder 3"/>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78C5E270-74E7-8C4B-91F7-D329D031AB71}" type="slidenum">
              <a:rPr lang="nb-NO" sz="900">
                <a:solidFill>
                  <a:srgbClr val="9E9FA3"/>
                </a:solidFill>
                <a:latin typeface="Verdana" charset="0"/>
              </a:rPr>
              <a:pPr eaLnBrk="1" hangingPunct="1"/>
              <a:t>48</a:t>
            </a:fld>
            <a:endParaRPr lang="nb-NO" sz="900">
              <a:solidFill>
                <a:srgbClr val="9E9FA3"/>
              </a:solidFill>
              <a:latin typeface="Verdana" charset="0"/>
            </a:endParaRPr>
          </a:p>
        </p:txBody>
      </p:sp>
      <p:pic>
        <p:nvPicPr>
          <p:cNvPr id="634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989138"/>
            <a:ext cx="6767512"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2511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nb-NO">
                <a:latin typeface="Verdana" charset="0"/>
              </a:rPr>
              <a:t>Business model innovation</a:t>
            </a:r>
          </a:p>
        </p:txBody>
      </p:sp>
      <p:sp>
        <p:nvSpPr>
          <p:cNvPr id="74755" name="Content Placeholder 2"/>
          <p:cNvSpPr>
            <a:spLocks noGrp="1"/>
          </p:cNvSpPr>
          <p:nvPr>
            <p:ph idx="1"/>
          </p:nvPr>
        </p:nvSpPr>
        <p:spPr>
          <a:xfrm>
            <a:off x="539552" y="1556792"/>
            <a:ext cx="5832475" cy="4679950"/>
          </a:xfrm>
        </p:spPr>
        <p:txBody>
          <a:bodyPr>
            <a:normAutofit fontScale="77500" lnSpcReduction="20000"/>
          </a:bodyPr>
          <a:lstStyle/>
          <a:p>
            <a:r>
              <a:rPr lang="nb-NO" dirty="0">
                <a:latin typeface="Verdana" charset="0"/>
              </a:rPr>
              <a:t>The </a:t>
            </a:r>
            <a:r>
              <a:rPr lang="nb-NO" dirty="0" err="1">
                <a:latin typeface="Verdana" charset="0"/>
              </a:rPr>
              <a:t>unique</a:t>
            </a:r>
            <a:r>
              <a:rPr lang="nb-NO" dirty="0">
                <a:latin typeface="Verdana" charset="0"/>
              </a:rPr>
              <a:t> design and </a:t>
            </a:r>
            <a:r>
              <a:rPr lang="nb-NO" dirty="0" err="1">
                <a:latin typeface="Verdana" charset="0"/>
              </a:rPr>
              <a:t>development</a:t>
            </a:r>
            <a:r>
              <a:rPr lang="nb-NO" dirty="0">
                <a:latin typeface="Verdana" charset="0"/>
              </a:rPr>
              <a:t> </a:t>
            </a:r>
            <a:r>
              <a:rPr lang="nb-NO" dirty="0" err="1">
                <a:latin typeface="Verdana" charset="0"/>
              </a:rPr>
              <a:t>of</a:t>
            </a:r>
            <a:r>
              <a:rPr lang="nb-NO" dirty="0">
                <a:latin typeface="Verdana" charset="0"/>
              </a:rPr>
              <a:t> </a:t>
            </a:r>
            <a:r>
              <a:rPr lang="nb-NO" dirty="0" err="1">
                <a:latin typeface="Verdana" charset="0"/>
              </a:rPr>
              <a:t>the</a:t>
            </a:r>
            <a:r>
              <a:rPr lang="nb-NO" dirty="0">
                <a:latin typeface="Verdana" charset="0"/>
              </a:rPr>
              <a:t> </a:t>
            </a:r>
            <a:r>
              <a:rPr lang="nb-NO" dirty="0" err="1">
                <a:latin typeface="Verdana" charset="0"/>
              </a:rPr>
              <a:t>components</a:t>
            </a:r>
            <a:r>
              <a:rPr lang="nb-NO" dirty="0">
                <a:latin typeface="Verdana" charset="0"/>
              </a:rPr>
              <a:t> </a:t>
            </a:r>
            <a:r>
              <a:rPr lang="nb-NO" dirty="0" err="1">
                <a:latin typeface="Verdana" charset="0"/>
              </a:rPr>
              <a:t>of</a:t>
            </a:r>
            <a:r>
              <a:rPr lang="nb-NO" dirty="0">
                <a:latin typeface="Verdana" charset="0"/>
              </a:rPr>
              <a:t> a business </a:t>
            </a:r>
            <a:r>
              <a:rPr lang="nb-NO" dirty="0" err="1">
                <a:latin typeface="Verdana" charset="0"/>
              </a:rPr>
              <a:t>model</a:t>
            </a:r>
            <a:r>
              <a:rPr lang="nb-NO" dirty="0">
                <a:latin typeface="Verdana" charset="0"/>
              </a:rPr>
              <a:t> </a:t>
            </a:r>
            <a:r>
              <a:rPr lang="nb-NO" dirty="0" err="1">
                <a:latin typeface="Verdana" charset="0"/>
              </a:rPr>
              <a:t>supporting</a:t>
            </a:r>
            <a:r>
              <a:rPr lang="nb-NO" dirty="0">
                <a:latin typeface="Verdana" charset="0"/>
              </a:rPr>
              <a:t> </a:t>
            </a:r>
            <a:r>
              <a:rPr lang="nb-NO" dirty="0" err="1">
                <a:latin typeface="Verdana" charset="0"/>
              </a:rPr>
              <a:t>the</a:t>
            </a:r>
            <a:r>
              <a:rPr lang="nb-NO" dirty="0">
                <a:latin typeface="Verdana" charset="0"/>
              </a:rPr>
              <a:t> </a:t>
            </a:r>
            <a:r>
              <a:rPr lang="nb-NO" dirty="0" err="1">
                <a:latin typeface="Verdana" charset="0"/>
              </a:rPr>
              <a:t>commercialization</a:t>
            </a:r>
            <a:r>
              <a:rPr lang="nb-NO" dirty="0">
                <a:latin typeface="Verdana" charset="0"/>
              </a:rPr>
              <a:t> </a:t>
            </a:r>
            <a:r>
              <a:rPr lang="nb-NO" dirty="0" err="1">
                <a:latin typeface="Verdana" charset="0"/>
              </a:rPr>
              <a:t>of</a:t>
            </a:r>
            <a:r>
              <a:rPr lang="nb-NO" dirty="0">
                <a:latin typeface="Verdana" charset="0"/>
              </a:rPr>
              <a:t> an </a:t>
            </a:r>
            <a:r>
              <a:rPr lang="nb-NO" dirty="0" err="1">
                <a:latin typeface="Verdana" charset="0"/>
              </a:rPr>
              <a:t>idea</a:t>
            </a:r>
            <a:r>
              <a:rPr lang="nb-NO" dirty="0">
                <a:latin typeface="Verdana" charset="0"/>
              </a:rPr>
              <a:t> (</a:t>
            </a:r>
            <a:r>
              <a:rPr lang="nb-NO" dirty="0" err="1">
                <a:latin typeface="Verdana" charset="0"/>
              </a:rPr>
              <a:t>new</a:t>
            </a:r>
            <a:r>
              <a:rPr lang="nb-NO" dirty="0">
                <a:latin typeface="Verdana" charset="0"/>
              </a:rPr>
              <a:t> to </a:t>
            </a:r>
            <a:r>
              <a:rPr lang="nb-NO" dirty="0" err="1">
                <a:latin typeface="Verdana" charset="0"/>
              </a:rPr>
              <a:t>the</a:t>
            </a:r>
            <a:r>
              <a:rPr lang="nb-NO" dirty="0">
                <a:latin typeface="Verdana" charset="0"/>
              </a:rPr>
              <a:t> </a:t>
            </a:r>
            <a:r>
              <a:rPr lang="nb-NO" dirty="0" err="1">
                <a:latin typeface="Verdana" charset="0"/>
              </a:rPr>
              <a:t>market</a:t>
            </a:r>
            <a:r>
              <a:rPr lang="nb-NO" dirty="0">
                <a:latin typeface="Verdana" charset="0"/>
              </a:rPr>
              <a:t>)</a:t>
            </a:r>
          </a:p>
          <a:p>
            <a:r>
              <a:rPr lang="nb-NO" dirty="0">
                <a:latin typeface="Verdana" charset="0"/>
              </a:rPr>
              <a:t>An </a:t>
            </a:r>
            <a:r>
              <a:rPr lang="nb-NO" dirty="0" err="1">
                <a:latin typeface="Verdana" charset="0"/>
              </a:rPr>
              <a:t>innovation</a:t>
            </a:r>
            <a:r>
              <a:rPr lang="nb-NO" dirty="0">
                <a:latin typeface="Verdana" charset="0"/>
              </a:rPr>
              <a:t> in a single business </a:t>
            </a:r>
            <a:r>
              <a:rPr lang="nb-NO" dirty="0" err="1">
                <a:latin typeface="Verdana" charset="0"/>
              </a:rPr>
              <a:t>model</a:t>
            </a:r>
            <a:r>
              <a:rPr lang="nb-NO" dirty="0">
                <a:latin typeface="Verdana" charset="0"/>
              </a:rPr>
              <a:t> </a:t>
            </a:r>
            <a:r>
              <a:rPr lang="nb-NO" dirty="0" err="1">
                <a:latin typeface="Verdana" charset="0"/>
              </a:rPr>
              <a:t>component</a:t>
            </a:r>
            <a:r>
              <a:rPr lang="nb-NO" dirty="0">
                <a:latin typeface="Verdana" charset="0"/>
              </a:rPr>
              <a:t> (</a:t>
            </a:r>
            <a:r>
              <a:rPr lang="nb-NO" dirty="0" err="1">
                <a:latin typeface="Verdana" charset="0"/>
              </a:rPr>
              <a:t>change</a:t>
            </a:r>
            <a:r>
              <a:rPr lang="nb-NO" dirty="0">
                <a:latin typeface="Verdana" charset="0"/>
              </a:rPr>
              <a:t> and </a:t>
            </a:r>
            <a:r>
              <a:rPr lang="nb-NO" dirty="0" err="1">
                <a:latin typeface="Verdana" charset="0"/>
              </a:rPr>
              <a:t>newness</a:t>
            </a:r>
            <a:r>
              <a:rPr lang="nb-NO" dirty="0">
                <a:latin typeface="Verdana" charset="0"/>
              </a:rPr>
              <a:t>)</a:t>
            </a:r>
          </a:p>
          <a:p>
            <a:r>
              <a:rPr lang="nb-NO" dirty="0">
                <a:latin typeface="Verdana" charset="0"/>
              </a:rPr>
              <a:t>A transfer </a:t>
            </a:r>
            <a:r>
              <a:rPr lang="nb-NO" dirty="0" err="1">
                <a:latin typeface="Verdana" charset="0"/>
              </a:rPr>
              <a:t>of</a:t>
            </a:r>
            <a:r>
              <a:rPr lang="nb-NO" dirty="0">
                <a:latin typeface="Verdana" charset="0"/>
              </a:rPr>
              <a:t> a business </a:t>
            </a:r>
            <a:r>
              <a:rPr lang="nb-NO" dirty="0" err="1">
                <a:latin typeface="Verdana" charset="0"/>
              </a:rPr>
              <a:t>model</a:t>
            </a:r>
            <a:r>
              <a:rPr lang="nb-NO" dirty="0">
                <a:latin typeface="Verdana" charset="0"/>
              </a:rPr>
              <a:t> from </a:t>
            </a:r>
            <a:r>
              <a:rPr lang="nb-NO" dirty="0" err="1">
                <a:latin typeface="Verdana" charset="0"/>
              </a:rPr>
              <a:t>another</a:t>
            </a:r>
            <a:r>
              <a:rPr lang="nb-NO" dirty="0">
                <a:latin typeface="Verdana" charset="0"/>
              </a:rPr>
              <a:t> </a:t>
            </a:r>
            <a:r>
              <a:rPr lang="nb-NO" dirty="0" err="1">
                <a:latin typeface="Verdana" charset="0"/>
              </a:rPr>
              <a:t>industry</a:t>
            </a:r>
            <a:r>
              <a:rPr lang="nb-NO" dirty="0">
                <a:latin typeface="Verdana" charset="0"/>
              </a:rPr>
              <a:t> (</a:t>
            </a:r>
            <a:r>
              <a:rPr lang="nb-NO" dirty="0" err="1">
                <a:latin typeface="Verdana" charset="0"/>
              </a:rPr>
              <a:t>new</a:t>
            </a:r>
            <a:r>
              <a:rPr lang="nb-NO" dirty="0">
                <a:latin typeface="Verdana" charset="0"/>
              </a:rPr>
              <a:t> to </a:t>
            </a:r>
            <a:r>
              <a:rPr lang="nb-NO" dirty="0" err="1">
                <a:latin typeface="Verdana" charset="0"/>
              </a:rPr>
              <a:t>the</a:t>
            </a:r>
            <a:r>
              <a:rPr lang="nb-NO" dirty="0">
                <a:latin typeface="Verdana" charset="0"/>
              </a:rPr>
              <a:t> </a:t>
            </a:r>
            <a:r>
              <a:rPr lang="nb-NO" dirty="0" err="1">
                <a:latin typeface="Verdana" charset="0"/>
              </a:rPr>
              <a:t>industry</a:t>
            </a:r>
            <a:r>
              <a:rPr lang="nb-NO" dirty="0">
                <a:latin typeface="Verdana" charset="0"/>
              </a:rPr>
              <a:t>)</a:t>
            </a:r>
          </a:p>
          <a:p>
            <a:r>
              <a:rPr lang="nb-NO" dirty="0">
                <a:latin typeface="Verdana" charset="0"/>
              </a:rPr>
              <a:t>A </a:t>
            </a:r>
            <a:r>
              <a:rPr lang="nb-NO" dirty="0" err="1">
                <a:latin typeface="Verdana" charset="0"/>
              </a:rPr>
              <a:t>replication</a:t>
            </a:r>
            <a:r>
              <a:rPr lang="nb-NO" dirty="0">
                <a:latin typeface="Verdana" charset="0"/>
              </a:rPr>
              <a:t> </a:t>
            </a:r>
            <a:r>
              <a:rPr lang="nb-NO" dirty="0" err="1">
                <a:latin typeface="Verdana" charset="0"/>
              </a:rPr>
              <a:t>of</a:t>
            </a:r>
            <a:r>
              <a:rPr lang="nb-NO" dirty="0">
                <a:latin typeface="Verdana" charset="0"/>
              </a:rPr>
              <a:t> an </a:t>
            </a:r>
            <a:r>
              <a:rPr lang="nb-NO" dirty="0" err="1">
                <a:latin typeface="Verdana" charset="0"/>
              </a:rPr>
              <a:t>exisisting</a:t>
            </a:r>
            <a:r>
              <a:rPr lang="nb-NO" dirty="0">
                <a:latin typeface="Verdana" charset="0"/>
              </a:rPr>
              <a:t> business </a:t>
            </a:r>
            <a:r>
              <a:rPr lang="nb-NO" dirty="0" err="1">
                <a:latin typeface="Verdana" charset="0"/>
              </a:rPr>
              <a:t>model</a:t>
            </a:r>
            <a:r>
              <a:rPr lang="nb-NO" dirty="0">
                <a:latin typeface="Verdana" charset="0"/>
              </a:rPr>
              <a:t> (</a:t>
            </a:r>
            <a:r>
              <a:rPr lang="nb-NO" dirty="0" err="1">
                <a:latin typeface="Verdana" charset="0"/>
              </a:rPr>
              <a:t>new</a:t>
            </a:r>
            <a:r>
              <a:rPr lang="nb-NO" dirty="0">
                <a:latin typeface="Verdana" charset="0"/>
              </a:rPr>
              <a:t> to </a:t>
            </a:r>
            <a:r>
              <a:rPr lang="nb-NO" dirty="0" err="1">
                <a:latin typeface="Verdana" charset="0"/>
              </a:rPr>
              <a:t>the</a:t>
            </a:r>
            <a:r>
              <a:rPr lang="nb-NO" dirty="0">
                <a:latin typeface="Verdana" charset="0"/>
              </a:rPr>
              <a:t> </a:t>
            </a:r>
            <a:r>
              <a:rPr lang="nb-NO" dirty="0" err="1">
                <a:latin typeface="Verdana" charset="0"/>
              </a:rPr>
              <a:t>firm</a:t>
            </a:r>
            <a:r>
              <a:rPr lang="nb-NO" dirty="0">
                <a:latin typeface="Verdana" charset="0"/>
              </a:rPr>
              <a:t>)</a:t>
            </a:r>
          </a:p>
          <a:p>
            <a:r>
              <a:rPr lang="nb-NO" dirty="0">
                <a:latin typeface="Verdana" charset="0"/>
              </a:rPr>
              <a:t>A </a:t>
            </a:r>
            <a:r>
              <a:rPr lang="nb-NO" dirty="0" err="1">
                <a:latin typeface="Verdana" charset="0"/>
              </a:rPr>
              <a:t>simultaneous</a:t>
            </a:r>
            <a:r>
              <a:rPr lang="nb-NO" dirty="0">
                <a:latin typeface="Verdana" charset="0"/>
              </a:rPr>
              <a:t> </a:t>
            </a:r>
            <a:r>
              <a:rPr lang="nb-NO" dirty="0" err="1">
                <a:latin typeface="Verdana" charset="0"/>
              </a:rPr>
              <a:t>change</a:t>
            </a:r>
            <a:r>
              <a:rPr lang="nb-NO" dirty="0">
                <a:latin typeface="Verdana" charset="0"/>
              </a:rPr>
              <a:t> in most </a:t>
            </a:r>
            <a:r>
              <a:rPr lang="nb-NO" dirty="0" err="1">
                <a:latin typeface="Verdana" charset="0"/>
              </a:rPr>
              <a:t>of</a:t>
            </a:r>
            <a:r>
              <a:rPr lang="nb-NO" dirty="0">
                <a:latin typeface="Verdana" charset="0"/>
              </a:rPr>
              <a:t> </a:t>
            </a:r>
            <a:r>
              <a:rPr lang="nb-NO" dirty="0" err="1">
                <a:latin typeface="Verdana" charset="0"/>
              </a:rPr>
              <a:t>the</a:t>
            </a:r>
            <a:r>
              <a:rPr lang="nb-NO" dirty="0">
                <a:latin typeface="Verdana" charset="0"/>
              </a:rPr>
              <a:t> business </a:t>
            </a:r>
            <a:r>
              <a:rPr lang="nb-NO" dirty="0" err="1">
                <a:latin typeface="Verdana" charset="0"/>
              </a:rPr>
              <a:t>model</a:t>
            </a:r>
            <a:r>
              <a:rPr lang="nb-NO" dirty="0">
                <a:latin typeface="Verdana" charset="0"/>
              </a:rPr>
              <a:t> </a:t>
            </a:r>
            <a:r>
              <a:rPr lang="nb-NO" dirty="0" err="1">
                <a:latin typeface="Verdana" charset="0"/>
              </a:rPr>
              <a:t>components</a:t>
            </a:r>
            <a:r>
              <a:rPr lang="nb-NO" dirty="0">
                <a:latin typeface="Verdana" charset="0"/>
              </a:rPr>
              <a:t> and, </a:t>
            </a:r>
            <a:r>
              <a:rPr lang="nb-NO" dirty="0" err="1">
                <a:latin typeface="Verdana" charset="0"/>
              </a:rPr>
              <a:t>consequently</a:t>
            </a:r>
            <a:r>
              <a:rPr lang="nb-NO" dirty="0">
                <a:latin typeface="Verdana" charset="0"/>
              </a:rPr>
              <a:t>, </a:t>
            </a:r>
            <a:r>
              <a:rPr lang="nb-NO" dirty="0" err="1">
                <a:latin typeface="Verdana" charset="0"/>
              </a:rPr>
              <a:t>the</a:t>
            </a:r>
            <a:r>
              <a:rPr lang="nb-NO" dirty="0">
                <a:latin typeface="Verdana" charset="0"/>
              </a:rPr>
              <a:t> </a:t>
            </a:r>
            <a:r>
              <a:rPr lang="nb-NO" dirty="0" err="1">
                <a:latin typeface="Verdana" charset="0"/>
              </a:rPr>
              <a:t>interactions</a:t>
            </a:r>
            <a:r>
              <a:rPr lang="nb-NO" dirty="0">
                <a:latin typeface="Verdana" charset="0"/>
              </a:rPr>
              <a:t> </a:t>
            </a:r>
            <a:r>
              <a:rPr lang="nb-NO" dirty="0" err="1">
                <a:latin typeface="Verdana" charset="0"/>
              </a:rPr>
              <a:t>between</a:t>
            </a:r>
            <a:r>
              <a:rPr lang="nb-NO" dirty="0">
                <a:latin typeface="Verdana" charset="0"/>
              </a:rPr>
              <a:t> </a:t>
            </a:r>
            <a:r>
              <a:rPr lang="nb-NO" dirty="0" err="1">
                <a:latin typeface="Verdana" charset="0"/>
              </a:rPr>
              <a:t>them</a:t>
            </a:r>
            <a:r>
              <a:rPr lang="nb-NO" dirty="0">
                <a:latin typeface="Verdana" charset="0"/>
              </a:rPr>
              <a:t> (</a:t>
            </a:r>
            <a:r>
              <a:rPr lang="nb-NO" dirty="0" err="1">
                <a:latin typeface="Verdana" charset="0"/>
              </a:rPr>
              <a:t>new</a:t>
            </a:r>
            <a:r>
              <a:rPr lang="nb-NO" dirty="0">
                <a:latin typeface="Verdana" charset="0"/>
              </a:rPr>
              <a:t> to </a:t>
            </a:r>
            <a:r>
              <a:rPr lang="nb-NO" dirty="0" err="1">
                <a:latin typeface="Verdana" charset="0"/>
              </a:rPr>
              <a:t>the</a:t>
            </a:r>
            <a:r>
              <a:rPr lang="nb-NO" dirty="0">
                <a:latin typeface="Verdana" charset="0"/>
              </a:rPr>
              <a:t> </a:t>
            </a:r>
            <a:r>
              <a:rPr lang="nb-NO" dirty="0" err="1">
                <a:latin typeface="Verdana" charset="0"/>
              </a:rPr>
              <a:t>firm</a:t>
            </a:r>
            <a:r>
              <a:rPr lang="nb-NO" dirty="0">
                <a:latin typeface="Verdana" charset="0"/>
              </a:rPr>
              <a:t>, and </a:t>
            </a:r>
            <a:r>
              <a:rPr lang="nb-NO" dirty="0" err="1">
                <a:latin typeface="Verdana" charset="0"/>
              </a:rPr>
              <a:t>sometimes</a:t>
            </a:r>
            <a:r>
              <a:rPr lang="nb-NO" dirty="0">
                <a:latin typeface="Verdana" charset="0"/>
              </a:rPr>
              <a:t> to </a:t>
            </a:r>
            <a:r>
              <a:rPr lang="nb-NO" dirty="0" err="1">
                <a:latin typeface="Verdana" charset="0"/>
              </a:rPr>
              <a:t>the</a:t>
            </a:r>
            <a:r>
              <a:rPr lang="nb-NO" dirty="0">
                <a:latin typeface="Verdana" charset="0"/>
              </a:rPr>
              <a:t> </a:t>
            </a:r>
            <a:r>
              <a:rPr lang="nb-NO" dirty="0" err="1">
                <a:latin typeface="Verdana" charset="0"/>
              </a:rPr>
              <a:t>market</a:t>
            </a:r>
            <a:r>
              <a:rPr lang="nb-NO" dirty="0">
                <a:latin typeface="Verdana" charset="0"/>
              </a:rPr>
              <a:t> and </a:t>
            </a:r>
            <a:r>
              <a:rPr lang="nb-NO" dirty="0" err="1">
                <a:latin typeface="Verdana" charset="0"/>
              </a:rPr>
              <a:t>industry</a:t>
            </a:r>
            <a:r>
              <a:rPr lang="nb-NO" dirty="0">
                <a:latin typeface="Verdana" charset="0"/>
              </a:rPr>
              <a:t>)</a:t>
            </a:r>
          </a:p>
          <a:p>
            <a:pPr>
              <a:buFontTx/>
              <a:buNone/>
            </a:pPr>
            <a:endParaRPr lang="nb-NO" dirty="0">
              <a:latin typeface="Verdana" charset="0"/>
            </a:endParaRPr>
          </a:p>
        </p:txBody>
      </p:sp>
      <p:sp>
        <p:nvSpPr>
          <p:cNvPr id="4" name="Slide Number Placeholder 3"/>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2C62660B-F88F-DE43-ADAF-B962218C004C}" type="slidenum">
              <a:rPr lang="nb-NO" sz="900">
                <a:solidFill>
                  <a:srgbClr val="9E9FA3"/>
                </a:solidFill>
                <a:latin typeface="Verdana" charset="0"/>
              </a:rPr>
              <a:pPr eaLnBrk="1" hangingPunct="1"/>
              <a:t>49</a:t>
            </a:fld>
            <a:endParaRPr lang="nb-NO" sz="900">
              <a:solidFill>
                <a:srgbClr val="9E9FA3"/>
              </a:solidFill>
              <a:latin typeface="Verdana" charset="0"/>
            </a:endParaRPr>
          </a:p>
        </p:txBody>
      </p:sp>
      <p:pic>
        <p:nvPicPr>
          <p:cNvPr id="747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0" y="4437063"/>
            <a:ext cx="14192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4005263"/>
            <a:ext cx="13446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708275"/>
            <a:ext cx="1835150" cy="119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7625" y="3500438"/>
            <a:ext cx="1304925"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12088" y="3068638"/>
            <a:ext cx="104140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788" y="1139825"/>
            <a:ext cx="17256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96188" y="1773238"/>
            <a:ext cx="144462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4" name="Picture 9" descr="C:\Users\perep\AppData\Local\Microsoft\Windows\Temporary Internet Files\Content.IE5\LOHKTWU5\MC900431560[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32588" y="5300663"/>
            <a:ext cx="1011237"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715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a:latin typeface="Verdana" charset="0"/>
              </a:rPr>
              <a:t>1</a:t>
            </a:r>
            <a:r>
              <a:rPr lang="en-US" dirty="0" smtClean="0">
                <a:latin typeface="Verdana" charset="0"/>
              </a:rPr>
              <a:t>. </a:t>
            </a:r>
            <a:r>
              <a:rPr lang="en-US" dirty="0">
                <a:latin typeface="Verdana" charset="0"/>
              </a:rPr>
              <a:t>Background and recent interest</a:t>
            </a:r>
          </a:p>
        </p:txBody>
      </p:sp>
      <p:sp>
        <p:nvSpPr>
          <p:cNvPr id="17411" name="Content Placeholder 2"/>
          <p:cNvSpPr>
            <a:spLocks noGrp="1"/>
          </p:cNvSpPr>
          <p:nvPr>
            <p:ph idx="1"/>
          </p:nvPr>
        </p:nvSpPr>
        <p:spPr>
          <a:xfrm>
            <a:off x="285750" y="1844675"/>
            <a:ext cx="5715000" cy="4679950"/>
          </a:xfrm>
        </p:spPr>
        <p:txBody>
          <a:bodyPr/>
          <a:lstStyle/>
          <a:p>
            <a:r>
              <a:rPr lang="en-US" sz="1600" dirty="0">
                <a:latin typeface="Verdana" charset="0"/>
              </a:rPr>
              <a:t>Fundamentals</a:t>
            </a:r>
          </a:p>
          <a:p>
            <a:pPr lvl="1"/>
            <a:r>
              <a:rPr lang="en-US" sz="1400" dirty="0">
                <a:latin typeface="Verdana" charset="0"/>
              </a:rPr>
              <a:t>Service industries represent about 60-70% of gross domestic product and 70-80% of employment in most western countries/economies</a:t>
            </a:r>
          </a:p>
          <a:p>
            <a:pPr lvl="1"/>
            <a:r>
              <a:rPr lang="en-US" sz="1400" dirty="0">
                <a:latin typeface="Verdana" charset="0"/>
              </a:rPr>
              <a:t>In addition, services in manufacturing industries should be added</a:t>
            </a:r>
          </a:p>
          <a:p>
            <a:pPr lvl="1"/>
            <a:r>
              <a:rPr lang="en-US" sz="1400" dirty="0">
                <a:latin typeface="Verdana" charset="0"/>
              </a:rPr>
              <a:t>Service industries receive only about 30% of financial government support of innovation… why is that? </a:t>
            </a:r>
          </a:p>
          <a:p>
            <a:r>
              <a:rPr lang="en-US" sz="1600" dirty="0">
                <a:latin typeface="Verdana" charset="0"/>
              </a:rPr>
              <a:t>Potential</a:t>
            </a:r>
            <a:endParaRPr lang="en-US" sz="1400" dirty="0">
              <a:latin typeface="Verdana" charset="0"/>
            </a:endParaRPr>
          </a:p>
          <a:p>
            <a:pPr lvl="1"/>
            <a:r>
              <a:rPr lang="en-US" sz="1400" dirty="0">
                <a:latin typeface="Verdana" charset="0"/>
              </a:rPr>
              <a:t>Demand for services grows faster that the demand for manufactured </a:t>
            </a:r>
            <a:r>
              <a:rPr lang="en-US" sz="1400" dirty="0" smtClean="0">
                <a:latin typeface="Verdana" charset="0"/>
              </a:rPr>
              <a:t>goods</a:t>
            </a:r>
            <a:endParaRPr lang="en-US" sz="1400" dirty="0">
              <a:latin typeface="Verdana" charset="0"/>
            </a:endParaRPr>
          </a:p>
          <a:p>
            <a:pPr lvl="1"/>
            <a:r>
              <a:rPr lang="en-US" sz="1400" dirty="0">
                <a:latin typeface="Verdana" charset="0"/>
              </a:rPr>
              <a:t>Productivity growth in European service industries is low. In US almost all productivity growth can be explained by the productivity growth in the service sector</a:t>
            </a:r>
          </a:p>
          <a:p>
            <a:pPr lvl="1"/>
            <a:r>
              <a:rPr lang="en-US" sz="1400" dirty="0">
                <a:latin typeface="Verdana" charset="0"/>
              </a:rPr>
              <a:t>KIBS among the most innovative industries of all (self reported)</a:t>
            </a:r>
          </a:p>
          <a:p>
            <a:pPr lvl="1"/>
            <a:r>
              <a:rPr lang="en-US" sz="1400" dirty="0">
                <a:latin typeface="Verdana" charset="0"/>
              </a:rPr>
              <a:t>In open programs, service innovation projects represent app. 50% of projects (not funding)</a:t>
            </a:r>
            <a:endParaRPr lang="en-US" sz="1600" dirty="0">
              <a:latin typeface="Verdana" charset="0"/>
            </a:endParaRPr>
          </a:p>
          <a:p>
            <a:pPr lvl="1"/>
            <a:endParaRPr lang="en-US" sz="1400" dirty="0">
              <a:latin typeface="Verdana" charset="0"/>
            </a:endParaRP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6B150DB8-6CA1-1F43-ABCA-6E134A2DC115}" type="slidenum">
              <a:rPr lang="nb-NO" sz="900">
                <a:solidFill>
                  <a:srgbClr val="9E9FA3"/>
                </a:solidFill>
                <a:latin typeface="Verdana" charset="0"/>
              </a:rPr>
              <a:pPr eaLnBrk="1" hangingPunct="1"/>
              <a:t>5</a:t>
            </a:fld>
            <a:endParaRPr lang="nb-NO" sz="900">
              <a:solidFill>
                <a:srgbClr val="9E9FA3"/>
              </a:solidFill>
              <a:latin typeface="Verdana" charset="0"/>
            </a:endParaRPr>
          </a:p>
        </p:txBody>
      </p:sp>
      <p:pic>
        <p:nvPicPr>
          <p:cNvPr id="174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1785938"/>
            <a:ext cx="295275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9313" y="4143375"/>
            <a:ext cx="3062287"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4149725"/>
            <a:ext cx="3071813"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6703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a:latin typeface="Verdana" charset="0"/>
              </a:rPr>
              <a:t>Results/effects characteristics</a:t>
            </a:r>
          </a:p>
        </p:txBody>
      </p:sp>
      <p:sp>
        <p:nvSpPr>
          <p:cNvPr id="84995" name="Content Placeholder 2"/>
          <p:cNvSpPr>
            <a:spLocks noGrp="1"/>
          </p:cNvSpPr>
          <p:nvPr>
            <p:ph idx="1"/>
          </p:nvPr>
        </p:nvSpPr>
        <p:spPr>
          <a:xfrm>
            <a:off x="539750" y="1844675"/>
            <a:ext cx="8147050" cy="2663825"/>
          </a:xfrm>
        </p:spPr>
        <p:txBody>
          <a:bodyPr>
            <a:noAutofit/>
          </a:bodyPr>
          <a:lstStyle/>
          <a:p>
            <a:r>
              <a:rPr lang="en-US" sz="2000" dirty="0">
                <a:latin typeface="Verdana" charset="0"/>
              </a:rPr>
              <a:t>Research suggests the effects of service innovations differ from other forms of innovation:</a:t>
            </a:r>
          </a:p>
          <a:p>
            <a:pPr lvl="1"/>
            <a:r>
              <a:rPr lang="en-US" sz="1800" dirty="0">
                <a:latin typeface="Verdana" charset="0"/>
              </a:rPr>
              <a:t>More qualitative</a:t>
            </a:r>
          </a:p>
          <a:p>
            <a:pPr lvl="1"/>
            <a:r>
              <a:rPr lang="en-US" sz="1800" dirty="0">
                <a:latin typeface="Verdana" charset="0"/>
              </a:rPr>
              <a:t>Longer term effects</a:t>
            </a:r>
          </a:p>
          <a:p>
            <a:pPr lvl="1"/>
            <a:r>
              <a:rPr lang="en-US" sz="1800" dirty="0">
                <a:latin typeface="Verdana" charset="0"/>
              </a:rPr>
              <a:t>More oriented towards the customer</a:t>
            </a:r>
          </a:p>
          <a:p>
            <a:pPr lvl="1"/>
            <a:r>
              <a:rPr lang="en-US" sz="1800" dirty="0">
                <a:latin typeface="Verdana" charset="0"/>
              </a:rPr>
              <a:t>Less focused on (short term) financial effects</a:t>
            </a:r>
          </a:p>
          <a:p>
            <a:pPr lvl="1"/>
            <a:r>
              <a:rPr lang="en-US" sz="1800" dirty="0">
                <a:latin typeface="Verdana" charset="0"/>
              </a:rPr>
              <a:t>But still much focus on cost/productivity</a:t>
            </a:r>
          </a:p>
          <a:p>
            <a:r>
              <a:rPr lang="en-US" sz="2000" dirty="0">
                <a:latin typeface="Verdana" charset="0"/>
              </a:rPr>
              <a:t>No systematic review of potential effects until </a:t>
            </a:r>
            <a:r>
              <a:rPr lang="en-US" sz="2000" dirty="0" err="1">
                <a:latin typeface="Verdana" charset="0"/>
              </a:rPr>
              <a:t>Aas</a:t>
            </a:r>
            <a:r>
              <a:rPr lang="en-US" sz="2000" dirty="0">
                <a:latin typeface="Verdana" charset="0"/>
              </a:rPr>
              <a:t> and Pedersen, 2009:</a:t>
            </a: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E5DE06B6-5099-1D4A-B4CC-B432FD3D549F}" type="slidenum">
              <a:rPr lang="nb-NO" sz="900">
                <a:solidFill>
                  <a:srgbClr val="9E9FA3"/>
                </a:solidFill>
                <a:latin typeface="Verdana" charset="0"/>
              </a:rPr>
              <a:pPr eaLnBrk="1" hangingPunct="1"/>
              <a:t>50</a:t>
            </a:fld>
            <a:endParaRPr lang="nb-NO" sz="900">
              <a:solidFill>
                <a:srgbClr val="9E9FA3"/>
              </a:solidFill>
              <a:latin typeface="Verdana" charset="0"/>
            </a:endParaRPr>
          </a:p>
        </p:txBody>
      </p:sp>
      <p:grpSp>
        <p:nvGrpSpPr>
          <p:cNvPr id="84997" name="Group 4"/>
          <p:cNvGrpSpPr>
            <a:grpSpLocks/>
          </p:cNvGrpSpPr>
          <p:nvPr/>
        </p:nvGrpSpPr>
        <p:grpSpPr bwMode="auto">
          <a:xfrm>
            <a:off x="1928813" y="4437063"/>
            <a:ext cx="4875212" cy="2098675"/>
            <a:chOff x="539750" y="1700213"/>
            <a:chExt cx="8135938" cy="3962400"/>
          </a:xfrm>
        </p:grpSpPr>
        <p:sp>
          <p:nvSpPr>
            <p:cNvPr id="46" name="Rectangle 3"/>
            <p:cNvSpPr>
              <a:spLocks noChangeArrowheads="1"/>
            </p:cNvSpPr>
            <p:nvPr/>
          </p:nvSpPr>
          <p:spPr bwMode="auto">
            <a:xfrm>
              <a:off x="539750" y="3501575"/>
              <a:ext cx="2304874" cy="722345"/>
            </a:xfrm>
            <a:prstGeom prst="rect">
              <a:avLst/>
            </a:prstGeom>
            <a:solidFill>
              <a:srgbClr val="8AB0C6"/>
            </a:solidFill>
            <a:ln w="9525">
              <a:solidFill>
                <a:srgbClr val="000000"/>
              </a:solidFill>
              <a:miter lim="800000"/>
              <a:headEnd/>
              <a:tailEnd/>
            </a:ln>
          </p:spPr>
          <p:txBody>
            <a:bodyPr wrap="none" anchor="ctr"/>
            <a:lstStyle/>
            <a:p>
              <a:pPr algn="ctr" fontAlgn="auto">
                <a:spcBef>
                  <a:spcPts val="0"/>
                </a:spcBef>
                <a:spcAft>
                  <a:spcPts val="0"/>
                </a:spcAft>
                <a:defRPr/>
              </a:pPr>
              <a:r>
                <a:rPr lang="nb-NO" sz="1100" kern="0" dirty="0">
                  <a:solidFill>
                    <a:sysClr val="windowText" lastClr="000000"/>
                  </a:solidFill>
                  <a:latin typeface="Georgia" pitchFamily="18" charset="0"/>
                  <a:ea typeface="+mn-ea"/>
                </a:rPr>
                <a:t>Service </a:t>
              </a:r>
              <a:r>
                <a:rPr lang="nb-NO" sz="1100" kern="0" dirty="0" err="1">
                  <a:solidFill>
                    <a:sysClr val="windowText" lastClr="000000"/>
                  </a:solidFill>
                  <a:latin typeface="Georgia" pitchFamily="18" charset="0"/>
                  <a:ea typeface="+mn-ea"/>
                </a:rPr>
                <a:t>innovation</a:t>
              </a:r>
              <a:endParaRPr lang="nb-NO" sz="1100" kern="0" dirty="0">
                <a:solidFill>
                  <a:sysClr val="windowText" lastClr="000000"/>
                </a:solidFill>
                <a:latin typeface="Georgia" pitchFamily="18" charset="0"/>
                <a:ea typeface="+mn-ea"/>
              </a:endParaRPr>
            </a:p>
            <a:p>
              <a:pPr algn="ctr" fontAlgn="auto">
                <a:spcBef>
                  <a:spcPts val="0"/>
                </a:spcBef>
                <a:spcAft>
                  <a:spcPts val="0"/>
                </a:spcAft>
                <a:defRPr/>
              </a:pPr>
              <a:r>
                <a:rPr lang="nb-NO" sz="1100" kern="0" dirty="0" err="1">
                  <a:solidFill>
                    <a:sysClr val="windowText" lastClr="000000"/>
                  </a:solidFill>
                  <a:latin typeface="Georgia" pitchFamily="18" charset="0"/>
                  <a:ea typeface="+mn-ea"/>
                </a:rPr>
                <a:t>process</a:t>
              </a:r>
              <a:endParaRPr lang="nb-NO" sz="1100" kern="0" dirty="0">
                <a:solidFill>
                  <a:sysClr val="windowText" lastClr="000000"/>
                </a:solidFill>
                <a:latin typeface="Georgia" pitchFamily="18" charset="0"/>
                <a:ea typeface="+mn-ea"/>
              </a:endParaRPr>
            </a:p>
          </p:txBody>
        </p:sp>
        <p:sp>
          <p:nvSpPr>
            <p:cNvPr id="47" name="Rectangle 4"/>
            <p:cNvSpPr>
              <a:spLocks noChangeArrowheads="1"/>
            </p:cNvSpPr>
            <p:nvPr/>
          </p:nvSpPr>
          <p:spPr bwMode="auto">
            <a:xfrm>
              <a:off x="3202276" y="1700213"/>
              <a:ext cx="2304874" cy="722343"/>
            </a:xfrm>
            <a:prstGeom prst="rect">
              <a:avLst/>
            </a:prstGeom>
            <a:solidFill>
              <a:srgbClr val="8AB0C6"/>
            </a:solidFill>
            <a:ln w="9525">
              <a:solidFill>
                <a:srgbClr val="000000"/>
              </a:solidFill>
              <a:miter lim="800000"/>
              <a:headEnd/>
              <a:tailEnd/>
            </a:ln>
          </p:spPr>
          <p:txBody>
            <a:bodyPr wrap="none" anchor="ctr"/>
            <a:lstStyle/>
            <a:p>
              <a:pPr algn="ctr" fontAlgn="auto">
                <a:spcBef>
                  <a:spcPts val="0"/>
                </a:spcBef>
                <a:spcAft>
                  <a:spcPts val="0"/>
                </a:spcAft>
                <a:defRPr/>
              </a:pPr>
              <a:r>
                <a:rPr lang="nb-NO" sz="1100" kern="0">
                  <a:solidFill>
                    <a:sysClr val="windowText" lastClr="000000"/>
                  </a:solidFill>
                  <a:latin typeface="Georgia" pitchFamily="18" charset="0"/>
                  <a:ea typeface="+mn-ea"/>
                </a:rPr>
                <a:t>Business process </a:t>
              </a:r>
            </a:p>
            <a:p>
              <a:pPr algn="ctr" fontAlgn="auto">
                <a:spcBef>
                  <a:spcPts val="0"/>
                </a:spcBef>
                <a:spcAft>
                  <a:spcPts val="0"/>
                </a:spcAft>
                <a:defRPr/>
              </a:pPr>
              <a:r>
                <a:rPr lang="nb-NO" sz="1100" kern="0">
                  <a:solidFill>
                    <a:sysClr val="windowText" lastClr="000000"/>
                  </a:solidFill>
                  <a:latin typeface="Georgia" pitchFamily="18" charset="0"/>
                  <a:ea typeface="+mn-ea"/>
                </a:rPr>
                <a:t>effects</a:t>
              </a:r>
            </a:p>
          </p:txBody>
        </p:sp>
        <p:sp>
          <p:nvSpPr>
            <p:cNvPr id="48" name="Rectangle 5"/>
            <p:cNvSpPr>
              <a:spLocks noChangeArrowheads="1"/>
            </p:cNvSpPr>
            <p:nvPr/>
          </p:nvSpPr>
          <p:spPr bwMode="auto">
            <a:xfrm>
              <a:off x="3202276" y="2782229"/>
              <a:ext cx="2304874" cy="719346"/>
            </a:xfrm>
            <a:prstGeom prst="rect">
              <a:avLst/>
            </a:prstGeom>
            <a:solidFill>
              <a:srgbClr val="8AB0C6"/>
            </a:solidFill>
            <a:ln w="9525">
              <a:solidFill>
                <a:srgbClr val="000000"/>
              </a:solidFill>
              <a:miter lim="800000"/>
              <a:headEnd/>
              <a:tailEnd/>
            </a:ln>
          </p:spPr>
          <p:txBody>
            <a:bodyPr wrap="none" anchor="ctr"/>
            <a:lstStyle/>
            <a:p>
              <a:pPr algn="ctr" fontAlgn="auto">
                <a:spcBef>
                  <a:spcPts val="0"/>
                </a:spcBef>
                <a:spcAft>
                  <a:spcPts val="0"/>
                </a:spcAft>
                <a:defRPr/>
              </a:pPr>
              <a:r>
                <a:rPr lang="nb-NO" sz="1100" kern="0" dirty="0" err="1">
                  <a:solidFill>
                    <a:sysClr val="windowText" lastClr="000000"/>
                  </a:solidFill>
                  <a:latin typeface="Georgia" pitchFamily="18" charset="0"/>
                  <a:ea typeface="+mn-ea"/>
                </a:rPr>
                <a:t>Capability</a:t>
              </a:r>
              <a:r>
                <a:rPr lang="nb-NO" sz="1100" kern="0" dirty="0">
                  <a:solidFill>
                    <a:sysClr val="windowText" lastClr="000000"/>
                  </a:solidFill>
                  <a:latin typeface="Georgia" pitchFamily="18" charset="0"/>
                  <a:ea typeface="+mn-ea"/>
                </a:rPr>
                <a:t> </a:t>
              </a:r>
            </a:p>
            <a:p>
              <a:pPr algn="ctr" fontAlgn="auto">
                <a:spcBef>
                  <a:spcPts val="0"/>
                </a:spcBef>
                <a:spcAft>
                  <a:spcPts val="0"/>
                </a:spcAft>
                <a:defRPr/>
              </a:pPr>
              <a:r>
                <a:rPr lang="nb-NO" sz="1100" kern="0" dirty="0" err="1">
                  <a:solidFill>
                    <a:sysClr val="windowText" lastClr="000000"/>
                  </a:solidFill>
                  <a:latin typeface="Georgia" pitchFamily="18" charset="0"/>
                  <a:ea typeface="+mn-ea"/>
                </a:rPr>
                <a:t>effects</a:t>
              </a:r>
              <a:endParaRPr lang="nb-NO" sz="1100" kern="0" dirty="0">
                <a:solidFill>
                  <a:sysClr val="windowText" lastClr="000000"/>
                </a:solidFill>
                <a:latin typeface="Georgia" pitchFamily="18" charset="0"/>
                <a:ea typeface="+mn-ea"/>
              </a:endParaRPr>
            </a:p>
          </p:txBody>
        </p:sp>
        <p:sp>
          <p:nvSpPr>
            <p:cNvPr id="49" name="Rectangle 6"/>
            <p:cNvSpPr>
              <a:spLocks noChangeArrowheads="1"/>
            </p:cNvSpPr>
            <p:nvPr/>
          </p:nvSpPr>
          <p:spPr bwMode="auto">
            <a:xfrm>
              <a:off x="3202276" y="3933183"/>
              <a:ext cx="2304874" cy="722345"/>
            </a:xfrm>
            <a:prstGeom prst="rect">
              <a:avLst/>
            </a:prstGeom>
            <a:solidFill>
              <a:srgbClr val="8AB0C6"/>
            </a:solidFill>
            <a:ln w="9525">
              <a:solidFill>
                <a:srgbClr val="000000"/>
              </a:solidFill>
              <a:miter lim="800000"/>
              <a:headEnd/>
              <a:tailEnd/>
            </a:ln>
          </p:spPr>
          <p:txBody>
            <a:bodyPr wrap="none" anchor="ctr"/>
            <a:lstStyle/>
            <a:p>
              <a:pPr algn="ctr" fontAlgn="auto">
                <a:spcBef>
                  <a:spcPts val="0"/>
                </a:spcBef>
                <a:spcAft>
                  <a:spcPts val="0"/>
                </a:spcAft>
                <a:defRPr/>
              </a:pPr>
              <a:r>
                <a:rPr lang="nb-NO" sz="1100" kern="0" dirty="0" err="1">
                  <a:solidFill>
                    <a:sysClr val="windowText" lastClr="000000"/>
                  </a:solidFill>
                  <a:latin typeface="Georgia" pitchFamily="18" charset="0"/>
                  <a:ea typeface="+mn-ea"/>
                </a:rPr>
                <a:t>Relationship</a:t>
              </a:r>
              <a:r>
                <a:rPr lang="nb-NO" sz="1100" kern="0" dirty="0">
                  <a:solidFill>
                    <a:sysClr val="windowText" lastClr="000000"/>
                  </a:solidFill>
                  <a:latin typeface="Georgia" pitchFamily="18" charset="0"/>
                  <a:ea typeface="+mn-ea"/>
                </a:rPr>
                <a:t> </a:t>
              </a:r>
            </a:p>
            <a:p>
              <a:pPr algn="ctr" fontAlgn="auto">
                <a:spcBef>
                  <a:spcPts val="0"/>
                </a:spcBef>
                <a:spcAft>
                  <a:spcPts val="0"/>
                </a:spcAft>
                <a:defRPr/>
              </a:pPr>
              <a:r>
                <a:rPr lang="nb-NO" sz="1100" kern="0" dirty="0" err="1">
                  <a:solidFill>
                    <a:sysClr val="windowText" lastClr="000000"/>
                  </a:solidFill>
                  <a:latin typeface="Georgia" pitchFamily="18" charset="0"/>
                  <a:ea typeface="+mn-ea"/>
                </a:rPr>
                <a:t>effects</a:t>
              </a:r>
              <a:endParaRPr lang="nb-NO" sz="1100" kern="0" dirty="0">
                <a:solidFill>
                  <a:sysClr val="windowText" lastClr="000000"/>
                </a:solidFill>
                <a:latin typeface="Georgia" pitchFamily="18" charset="0"/>
                <a:ea typeface="+mn-ea"/>
              </a:endParaRPr>
            </a:p>
          </p:txBody>
        </p:sp>
        <p:sp>
          <p:nvSpPr>
            <p:cNvPr id="50" name="Rectangle 7"/>
            <p:cNvSpPr>
              <a:spLocks noChangeArrowheads="1"/>
            </p:cNvSpPr>
            <p:nvPr/>
          </p:nvSpPr>
          <p:spPr bwMode="auto">
            <a:xfrm>
              <a:off x="3202276" y="4940268"/>
              <a:ext cx="2304874" cy="722345"/>
            </a:xfrm>
            <a:prstGeom prst="rect">
              <a:avLst/>
            </a:prstGeom>
            <a:solidFill>
              <a:srgbClr val="8AB0C6"/>
            </a:solidFill>
            <a:ln w="9525">
              <a:solidFill>
                <a:srgbClr val="000000"/>
              </a:solidFill>
              <a:miter lim="800000"/>
              <a:headEnd/>
              <a:tailEnd/>
            </a:ln>
          </p:spPr>
          <p:txBody>
            <a:bodyPr wrap="none" anchor="ctr"/>
            <a:lstStyle/>
            <a:p>
              <a:pPr algn="ctr" fontAlgn="auto">
                <a:spcBef>
                  <a:spcPts val="0"/>
                </a:spcBef>
                <a:spcAft>
                  <a:spcPts val="0"/>
                </a:spcAft>
                <a:defRPr/>
              </a:pPr>
              <a:r>
                <a:rPr lang="nb-NO" sz="1100" kern="0">
                  <a:solidFill>
                    <a:sysClr val="windowText" lastClr="000000"/>
                  </a:solidFill>
                  <a:latin typeface="Georgia" pitchFamily="18" charset="0"/>
                  <a:ea typeface="+mn-ea"/>
                </a:rPr>
                <a:t>External effects</a:t>
              </a:r>
            </a:p>
          </p:txBody>
        </p:sp>
        <p:sp>
          <p:nvSpPr>
            <p:cNvPr id="51" name="Line 8"/>
            <p:cNvSpPr>
              <a:spLocks noChangeShapeType="1"/>
            </p:cNvSpPr>
            <p:nvPr/>
          </p:nvSpPr>
          <p:spPr bwMode="auto">
            <a:xfrm flipV="1">
              <a:off x="2844624" y="2134817"/>
              <a:ext cx="357652" cy="1798366"/>
            </a:xfrm>
            <a:prstGeom prst="line">
              <a:avLst/>
            </a:prstGeom>
            <a:noFill/>
            <a:ln w="19050">
              <a:solidFill>
                <a:srgbClr val="000000"/>
              </a:solidFill>
              <a:round/>
              <a:headEnd/>
              <a:tailEnd type="triangle" w="med" len="med"/>
            </a:ln>
          </p:spPr>
          <p:txBody>
            <a:bodyPr/>
            <a:lstStyle/>
            <a:p>
              <a:pPr fontAlgn="auto">
                <a:spcBef>
                  <a:spcPts val="0"/>
                </a:spcBef>
                <a:spcAft>
                  <a:spcPts val="0"/>
                </a:spcAft>
                <a:defRPr/>
              </a:pPr>
              <a:endParaRPr lang="nb-NO" sz="1800" kern="0">
                <a:solidFill>
                  <a:sysClr val="windowText" lastClr="000000"/>
                </a:solidFill>
                <a:latin typeface="Georgia" pitchFamily="18" charset="0"/>
                <a:ea typeface="+mn-ea"/>
              </a:endParaRPr>
            </a:p>
          </p:txBody>
        </p:sp>
        <p:sp>
          <p:nvSpPr>
            <p:cNvPr id="52" name="Line 9"/>
            <p:cNvSpPr>
              <a:spLocks noChangeShapeType="1"/>
            </p:cNvSpPr>
            <p:nvPr/>
          </p:nvSpPr>
          <p:spPr bwMode="auto">
            <a:xfrm flipV="1">
              <a:off x="2844624" y="3138906"/>
              <a:ext cx="357652" cy="794277"/>
            </a:xfrm>
            <a:prstGeom prst="line">
              <a:avLst/>
            </a:prstGeom>
            <a:noFill/>
            <a:ln w="19050">
              <a:solidFill>
                <a:srgbClr val="000000"/>
              </a:solidFill>
              <a:round/>
              <a:headEnd/>
              <a:tailEnd type="triangle" w="med" len="med"/>
            </a:ln>
          </p:spPr>
          <p:txBody>
            <a:bodyPr/>
            <a:lstStyle/>
            <a:p>
              <a:pPr fontAlgn="auto">
                <a:spcBef>
                  <a:spcPts val="0"/>
                </a:spcBef>
                <a:spcAft>
                  <a:spcPts val="0"/>
                </a:spcAft>
                <a:defRPr/>
              </a:pPr>
              <a:endParaRPr lang="nb-NO" sz="1800" kern="0">
                <a:solidFill>
                  <a:sysClr val="windowText" lastClr="000000"/>
                </a:solidFill>
                <a:latin typeface="Georgia" pitchFamily="18" charset="0"/>
                <a:ea typeface="+mn-ea"/>
              </a:endParaRPr>
            </a:p>
          </p:txBody>
        </p:sp>
        <p:sp>
          <p:nvSpPr>
            <p:cNvPr id="53" name="Line 10"/>
            <p:cNvSpPr>
              <a:spLocks noChangeShapeType="1"/>
            </p:cNvSpPr>
            <p:nvPr/>
          </p:nvSpPr>
          <p:spPr bwMode="auto">
            <a:xfrm>
              <a:off x="2844624" y="3933183"/>
              <a:ext cx="357652" cy="431608"/>
            </a:xfrm>
            <a:prstGeom prst="line">
              <a:avLst/>
            </a:prstGeom>
            <a:noFill/>
            <a:ln w="19050">
              <a:solidFill>
                <a:srgbClr val="000000"/>
              </a:solidFill>
              <a:round/>
              <a:headEnd/>
              <a:tailEnd type="triangle" w="med" len="med"/>
            </a:ln>
          </p:spPr>
          <p:txBody>
            <a:bodyPr/>
            <a:lstStyle/>
            <a:p>
              <a:pPr fontAlgn="auto">
                <a:spcBef>
                  <a:spcPts val="0"/>
                </a:spcBef>
                <a:spcAft>
                  <a:spcPts val="0"/>
                </a:spcAft>
                <a:defRPr/>
              </a:pPr>
              <a:endParaRPr lang="nb-NO" sz="1800" kern="0">
                <a:solidFill>
                  <a:sysClr val="windowText" lastClr="000000"/>
                </a:solidFill>
                <a:latin typeface="Georgia" pitchFamily="18" charset="0"/>
                <a:ea typeface="+mn-ea"/>
              </a:endParaRPr>
            </a:p>
          </p:txBody>
        </p:sp>
        <p:sp>
          <p:nvSpPr>
            <p:cNvPr id="54" name="Line 11"/>
            <p:cNvSpPr>
              <a:spLocks noChangeShapeType="1"/>
            </p:cNvSpPr>
            <p:nvPr/>
          </p:nvSpPr>
          <p:spPr bwMode="auto">
            <a:xfrm>
              <a:off x="2844624" y="3933183"/>
              <a:ext cx="357652" cy="1369756"/>
            </a:xfrm>
            <a:prstGeom prst="line">
              <a:avLst/>
            </a:prstGeom>
            <a:noFill/>
            <a:ln w="19050">
              <a:solidFill>
                <a:srgbClr val="000000"/>
              </a:solidFill>
              <a:round/>
              <a:headEnd/>
              <a:tailEnd type="triangle" w="med" len="med"/>
            </a:ln>
          </p:spPr>
          <p:txBody>
            <a:bodyPr/>
            <a:lstStyle/>
            <a:p>
              <a:pPr fontAlgn="auto">
                <a:spcBef>
                  <a:spcPts val="0"/>
                </a:spcBef>
                <a:spcAft>
                  <a:spcPts val="0"/>
                </a:spcAft>
                <a:defRPr/>
              </a:pPr>
              <a:endParaRPr lang="nb-NO" sz="1800" kern="0">
                <a:solidFill>
                  <a:sysClr val="windowText" lastClr="000000"/>
                </a:solidFill>
                <a:latin typeface="Georgia" pitchFamily="18" charset="0"/>
                <a:ea typeface="+mn-ea"/>
              </a:endParaRPr>
            </a:p>
          </p:txBody>
        </p:sp>
        <p:sp>
          <p:nvSpPr>
            <p:cNvPr id="55" name="Rectangle 12"/>
            <p:cNvSpPr>
              <a:spLocks noChangeArrowheads="1"/>
            </p:cNvSpPr>
            <p:nvPr/>
          </p:nvSpPr>
          <p:spPr bwMode="auto">
            <a:xfrm>
              <a:off x="6370814" y="2566425"/>
              <a:ext cx="2304874" cy="935150"/>
            </a:xfrm>
            <a:prstGeom prst="rect">
              <a:avLst/>
            </a:prstGeom>
            <a:solidFill>
              <a:srgbClr val="8AB0C6"/>
            </a:solidFill>
            <a:ln w="9525">
              <a:solidFill>
                <a:srgbClr val="000000"/>
              </a:solidFill>
              <a:miter lim="800000"/>
              <a:headEnd/>
              <a:tailEnd/>
            </a:ln>
          </p:spPr>
          <p:txBody>
            <a:bodyPr wrap="none" anchor="ctr"/>
            <a:lstStyle/>
            <a:p>
              <a:pPr algn="ctr" fontAlgn="auto">
                <a:spcBef>
                  <a:spcPts val="0"/>
                </a:spcBef>
                <a:spcAft>
                  <a:spcPts val="0"/>
                </a:spcAft>
                <a:defRPr/>
              </a:pPr>
              <a:r>
                <a:rPr lang="nb-NO" sz="1100" kern="0">
                  <a:solidFill>
                    <a:sysClr val="windowText" lastClr="000000"/>
                  </a:solidFill>
                  <a:latin typeface="Georgia" pitchFamily="18" charset="0"/>
                  <a:ea typeface="+mn-ea"/>
                </a:rPr>
                <a:t>Financial </a:t>
              </a:r>
            </a:p>
            <a:p>
              <a:pPr algn="ctr" fontAlgn="auto">
                <a:spcBef>
                  <a:spcPts val="0"/>
                </a:spcBef>
                <a:spcAft>
                  <a:spcPts val="0"/>
                </a:spcAft>
                <a:defRPr/>
              </a:pPr>
              <a:r>
                <a:rPr lang="nb-NO" sz="1100" kern="0">
                  <a:solidFill>
                    <a:sysClr val="windowText" lastClr="000000"/>
                  </a:solidFill>
                  <a:latin typeface="Georgia" pitchFamily="18" charset="0"/>
                  <a:ea typeface="+mn-ea"/>
                </a:rPr>
                <a:t>performance</a:t>
              </a:r>
            </a:p>
            <a:p>
              <a:pPr algn="ctr" fontAlgn="auto">
                <a:spcBef>
                  <a:spcPts val="0"/>
                </a:spcBef>
                <a:spcAft>
                  <a:spcPts val="0"/>
                </a:spcAft>
                <a:defRPr/>
              </a:pPr>
              <a:r>
                <a:rPr lang="nb-NO" sz="1100" kern="0">
                  <a:solidFill>
                    <a:sysClr val="windowText" lastClr="000000"/>
                  </a:solidFill>
                  <a:latin typeface="Georgia" pitchFamily="18" charset="0"/>
                  <a:ea typeface="+mn-ea"/>
                </a:rPr>
                <a:t>effects</a:t>
              </a:r>
            </a:p>
          </p:txBody>
        </p:sp>
        <p:sp>
          <p:nvSpPr>
            <p:cNvPr id="56" name="Line 13"/>
            <p:cNvSpPr>
              <a:spLocks noChangeShapeType="1"/>
            </p:cNvSpPr>
            <p:nvPr/>
          </p:nvSpPr>
          <p:spPr bwMode="auto">
            <a:xfrm>
              <a:off x="5507149" y="2134817"/>
              <a:ext cx="863665" cy="1004089"/>
            </a:xfrm>
            <a:prstGeom prst="line">
              <a:avLst/>
            </a:prstGeom>
            <a:noFill/>
            <a:ln w="19050">
              <a:solidFill>
                <a:srgbClr val="0000FF"/>
              </a:solidFill>
              <a:round/>
              <a:headEnd/>
              <a:tailEnd type="triangle" w="med" len="med"/>
            </a:ln>
          </p:spPr>
          <p:txBody>
            <a:bodyPr/>
            <a:lstStyle/>
            <a:p>
              <a:pPr fontAlgn="auto">
                <a:spcBef>
                  <a:spcPts val="0"/>
                </a:spcBef>
                <a:spcAft>
                  <a:spcPts val="0"/>
                </a:spcAft>
                <a:defRPr/>
              </a:pPr>
              <a:endParaRPr lang="nb-NO" sz="1800" kern="0">
                <a:solidFill>
                  <a:sysClr val="windowText" lastClr="000000"/>
                </a:solidFill>
                <a:latin typeface="Georgia" pitchFamily="18" charset="0"/>
                <a:ea typeface="+mn-ea"/>
              </a:endParaRPr>
            </a:p>
          </p:txBody>
        </p:sp>
        <p:sp>
          <p:nvSpPr>
            <p:cNvPr id="57" name="Line 14"/>
            <p:cNvSpPr>
              <a:spLocks noChangeShapeType="1"/>
            </p:cNvSpPr>
            <p:nvPr/>
          </p:nvSpPr>
          <p:spPr bwMode="auto">
            <a:xfrm>
              <a:off x="5507149" y="3138906"/>
              <a:ext cx="863665" cy="0"/>
            </a:xfrm>
            <a:prstGeom prst="line">
              <a:avLst/>
            </a:prstGeom>
            <a:noFill/>
            <a:ln w="19050">
              <a:solidFill>
                <a:srgbClr val="0000FF"/>
              </a:solidFill>
              <a:round/>
              <a:headEnd/>
              <a:tailEnd type="triangle" w="med" len="med"/>
            </a:ln>
          </p:spPr>
          <p:txBody>
            <a:bodyPr/>
            <a:lstStyle/>
            <a:p>
              <a:pPr fontAlgn="auto">
                <a:spcBef>
                  <a:spcPts val="0"/>
                </a:spcBef>
                <a:spcAft>
                  <a:spcPts val="0"/>
                </a:spcAft>
                <a:defRPr/>
              </a:pPr>
              <a:endParaRPr lang="nb-NO" sz="1800" kern="0">
                <a:solidFill>
                  <a:sysClr val="windowText" lastClr="000000"/>
                </a:solidFill>
                <a:latin typeface="Georgia" pitchFamily="18" charset="0"/>
                <a:ea typeface="+mn-ea"/>
              </a:endParaRPr>
            </a:p>
          </p:txBody>
        </p:sp>
        <p:sp>
          <p:nvSpPr>
            <p:cNvPr id="58" name="Line 15"/>
            <p:cNvSpPr>
              <a:spLocks noChangeShapeType="1"/>
            </p:cNvSpPr>
            <p:nvPr/>
          </p:nvSpPr>
          <p:spPr bwMode="auto">
            <a:xfrm flipV="1">
              <a:off x="5507149" y="3138906"/>
              <a:ext cx="863665" cy="1225885"/>
            </a:xfrm>
            <a:prstGeom prst="line">
              <a:avLst/>
            </a:prstGeom>
            <a:noFill/>
            <a:ln w="19050">
              <a:solidFill>
                <a:srgbClr val="0000FF"/>
              </a:solidFill>
              <a:round/>
              <a:headEnd/>
              <a:tailEnd type="triangle" w="med" len="med"/>
            </a:ln>
          </p:spPr>
          <p:txBody>
            <a:bodyPr/>
            <a:lstStyle/>
            <a:p>
              <a:pPr fontAlgn="auto">
                <a:spcBef>
                  <a:spcPts val="0"/>
                </a:spcBef>
                <a:spcAft>
                  <a:spcPts val="0"/>
                </a:spcAft>
                <a:defRPr/>
              </a:pPr>
              <a:endParaRPr lang="nb-NO" sz="1800" kern="0">
                <a:solidFill>
                  <a:sysClr val="windowText" lastClr="000000"/>
                </a:solidFill>
                <a:latin typeface="Georgia" pitchFamily="18" charset="0"/>
                <a:ea typeface="+mn-ea"/>
              </a:endParaRPr>
            </a:p>
          </p:txBody>
        </p:sp>
        <p:sp>
          <p:nvSpPr>
            <p:cNvPr id="59" name="Rectangle 16"/>
            <p:cNvSpPr>
              <a:spLocks noChangeArrowheads="1"/>
            </p:cNvSpPr>
            <p:nvPr/>
          </p:nvSpPr>
          <p:spPr bwMode="auto">
            <a:xfrm>
              <a:off x="6370814" y="4223920"/>
              <a:ext cx="2304874" cy="932152"/>
            </a:xfrm>
            <a:prstGeom prst="rect">
              <a:avLst/>
            </a:prstGeom>
            <a:solidFill>
              <a:srgbClr val="8AB0C6"/>
            </a:solidFill>
            <a:ln w="9525">
              <a:solidFill>
                <a:srgbClr val="000000"/>
              </a:solidFill>
              <a:miter lim="800000"/>
              <a:headEnd/>
              <a:tailEnd/>
            </a:ln>
          </p:spPr>
          <p:txBody>
            <a:bodyPr wrap="none" anchor="ctr"/>
            <a:lstStyle/>
            <a:p>
              <a:pPr algn="ctr" fontAlgn="auto">
                <a:spcBef>
                  <a:spcPts val="0"/>
                </a:spcBef>
                <a:spcAft>
                  <a:spcPts val="0"/>
                </a:spcAft>
                <a:defRPr/>
              </a:pPr>
              <a:r>
                <a:rPr lang="nb-NO" sz="1100" kern="0">
                  <a:solidFill>
                    <a:sysClr val="windowText" lastClr="000000"/>
                  </a:solidFill>
                  <a:latin typeface="Georgia" pitchFamily="18" charset="0"/>
                  <a:ea typeface="+mn-ea"/>
                </a:rPr>
                <a:t>Competitiveness </a:t>
              </a:r>
            </a:p>
            <a:p>
              <a:pPr algn="ctr" fontAlgn="auto">
                <a:spcBef>
                  <a:spcPts val="0"/>
                </a:spcBef>
                <a:spcAft>
                  <a:spcPts val="0"/>
                </a:spcAft>
                <a:defRPr/>
              </a:pPr>
              <a:r>
                <a:rPr lang="nb-NO" sz="1100" kern="0">
                  <a:solidFill>
                    <a:sysClr val="windowText" lastClr="000000"/>
                  </a:solidFill>
                  <a:latin typeface="Georgia" pitchFamily="18" charset="0"/>
                  <a:ea typeface="+mn-ea"/>
                </a:rPr>
                <a:t>effects</a:t>
              </a:r>
            </a:p>
          </p:txBody>
        </p:sp>
        <p:sp>
          <p:nvSpPr>
            <p:cNvPr id="60" name="Line 17"/>
            <p:cNvSpPr>
              <a:spLocks noChangeShapeType="1"/>
            </p:cNvSpPr>
            <p:nvPr/>
          </p:nvSpPr>
          <p:spPr bwMode="auto">
            <a:xfrm>
              <a:off x="5507149" y="3138906"/>
              <a:ext cx="863665" cy="1516622"/>
            </a:xfrm>
            <a:prstGeom prst="line">
              <a:avLst/>
            </a:prstGeom>
            <a:noFill/>
            <a:ln w="19050">
              <a:solidFill>
                <a:srgbClr val="FF0000"/>
              </a:solidFill>
              <a:round/>
              <a:headEnd/>
              <a:tailEnd type="triangle" w="med" len="med"/>
            </a:ln>
          </p:spPr>
          <p:txBody>
            <a:bodyPr/>
            <a:lstStyle/>
            <a:p>
              <a:pPr fontAlgn="auto">
                <a:spcBef>
                  <a:spcPts val="0"/>
                </a:spcBef>
                <a:spcAft>
                  <a:spcPts val="0"/>
                </a:spcAft>
                <a:defRPr/>
              </a:pPr>
              <a:endParaRPr lang="nb-NO" sz="1800" kern="0">
                <a:solidFill>
                  <a:sysClr val="windowText" lastClr="000000"/>
                </a:solidFill>
                <a:latin typeface="Georgia" pitchFamily="18" charset="0"/>
                <a:ea typeface="+mn-ea"/>
              </a:endParaRPr>
            </a:p>
          </p:txBody>
        </p:sp>
        <p:sp>
          <p:nvSpPr>
            <p:cNvPr id="61" name="Line 18"/>
            <p:cNvSpPr>
              <a:spLocks noChangeShapeType="1"/>
            </p:cNvSpPr>
            <p:nvPr/>
          </p:nvSpPr>
          <p:spPr bwMode="auto">
            <a:xfrm>
              <a:off x="5507149" y="4364791"/>
              <a:ext cx="863665" cy="290737"/>
            </a:xfrm>
            <a:prstGeom prst="line">
              <a:avLst/>
            </a:prstGeom>
            <a:noFill/>
            <a:ln w="19050">
              <a:solidFill>
                <a:srgbClr val="FF0000"/>
              </a:solidFill>
              <a:round/>
              <a:headEnd/>
              <a:tailEnd type="triangle" w="med" len="med"/>
            </a:ln>
          </p:spPr>
          <p:txBody>
            <a:bodyPr/>
            <a:lstStyle/>
            <a:p>
              <a:pPr fontAlgn="auto">
                <a:spcBef>
                  <a:spcPts val="0"/>
                </a:spcBef>
                <a:spcAft>
                  <a:spcPts val="0"/>
                </a:spcAft>
                <a:defRPr/>
              </a:pPr>
              <a:endParaRPr lang="nb-NO" sz="1800" kern="0">
                <a:solidFill>
                  <a:sysClr val="windowText" lastClr="000000"/>
                </a:solidFill>
                <a:latin typeface="Georgia" pitchFamily="18" charset="0"/>
                <a:ea typeface="+mn-ea"/>
              </a:endParaRPr>
            </a:p>
          </p:txBody>
        </p:sp>
        <p:sp>
          <p:nvSpPr>
            <p:cNvPr id="62" name="Line 19"/>
            <p:cNvSpPr>
              <a:spLocks noChangeShapeType="1"/>
            </p:cNvSpPr>
            <p:nvPr/>
          </p:nvSpPr>
          <p:spPr bwMode="auto">
            <a:xfrm flipV="1">
              <a:off x="5507149" y="4655528"/>
              <a:ext cx="863665" cy="647412"/>
            </a:xfrm>
            <a:prstGeom prst="line">
              <a:avLst/>
            </a:prstGeom>
            <a:noFill/>
            <a:ln w="19050">
              <a:solidFill>
                <a:srgbClr val="FF0000"/>
              </a:solidFill>
              <a:round/>
              <a:headEnd/>
              <a:tailEnd type="triangle" w="med" len="med"/>
            </a:ln>
          </p:spPr>
          <p:txBody>
            <a:bodyPr/>
            <a:lstStyle/>
            <a:p>
              <a:pPr fontAlgn="auto">
                <a:spcBef>
                  <a:spcPts val="0"/>
                </a:spcBef>
                <a:spcAft>
                  <a:spcPts val="0"/>
                </a:spcAft>
                <a:defRPr/>
              </a:pPr>
              <a:endParaRPr lang="nb-NO" sz="1800" kern="0">
                <a:solidFill>
                  <a:sysClr val="windowText" lastClr="000000"/>
                </a:solidFill>
                <a:latin typeface="Georgia" pitchFamily="18" charset="0"/>
                <a:ea typeface="+mn-ea"/>
              </a:endParaRPr>
            </a:p>
          </p:txBody>
        </p:sp>
        <p:sp>
          <p:nvSpPr>
            <p:cNvPr id="63" name="Line 20"/>
            <p:cNvSpPr>
              <a:spLocks noChangeShapeType="1"/>
            </p:cNvSpPr>
            <p:nvPr/>
          </p:nvSpPr>
          <p:spPr bwMode="auto">
            <a:xfrm flipV="1">
              <a:off x="7451721" y="3501575"/>
              <a:ext cx="0" cy="722345"/>
            </a:xfrm>
            <a:prstGeom prst="line">
              <a:avLst/>
            </a:prstGeom>
            <a:noFill/>
            <a:ln w="19050">
              <a:solidFill>
                <a:srgbClr val="008000"/>
              </a:solidFill>
              <a:round/>
              <a:headEnd/>
              <a:tailEnd type="triangle" w="med" len="med"/>
            </a:ln>
          </p:spPr>
          <p:txBody>
            <a:bodyPr/>
            <a:lstStyle/>
            <a:p>
              <a:pPr fontAlgn="auto">
                <a:spcBef>
                  <a:spcPts val="0"/>
                </a:spcBef>
                <a:spcAft>
                  <a:spcPts val="0"/>
                </a:spcAft>
                <a:defRPr/>
              </a:pPr>
              <a:endParaRPr lang="nb-NO" sz="1800" kern="0">
                <a:solidFill>
                  <a:sysClr val="windowText" lastClr="000000"/>
                </a:solidFill>
                <a:latin typeface="Georgia" pitchFamily="18" charset="0"/>
                <a:ea typeface="+mn-ea"/>
              </a:endParaRPr>
            </a:p>
          </p:txBody>
        </p:sp>
      </p:grpSp>
    </p:spTree>
    <p:extLst>
      <p:ext uri="{BB962C8B-B14F-4D97-AF65-F5344CB8AC3E}">
        <p14:creationId xmlns:p14="http://schemas.microsoft.com/office/powerpoint/2010/main" val="25301285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539750" y="850900"/>
            <a:ext cx="8135938" cy="777875"/>
          </a:xfrm>
        </p:spPr>
        <p:txBody>
          <a:bodyPr/>
          <a:lstStyle/>
          <a:p>
            <a:r>
              <a:rPr lang="en-US">
                <a:latin typeface="Verdana" charset="0"/>
              </a:rPr>
              <a:t>Managing SI effects</a:t>
            </a: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A7C919FA-8D0E-8A40-8A15-AA9E8B9571E4}" type="slidenum">
              <a:rPr lang="nb-NO" sz="900">
                <a:solidFill>
                  <a:srgbClr val="9E9FA3"/>
                </a:solidFill>
                <a:latin typeface="Verdana" charset="0"/>
              </a:rPr>
              <a:pPr eaLnBrk="1" hangingPunct="1"/>
              <a:t>51</a:t>
            </a:fld>
            <a:endParaRPr lang="nb-NO" sz="900">
              <a:solidFill>
                <a:srgbClr val="9E9FA3"/>
              </a:solidFill>
              <a:latin typeface="Verdana" charset="0"/>
            </a:endParaRPr>
          </a:p>
        </p:txBody>
      </p:sp>
      <p:sp>
        <p:nvSpPr>
          <p:cNvPr id="86020" name="AutoShape 3"/>
          <p:cNvSpPr>
            <a:spLocks noChangeAspect="1" noChangeArrowheads="1" noTextEdit="1"/>
          </p:cNvSpPr>
          <p:nvPr/>
        </p:nvSpPr>
        <p:spPr bwMode="auto">
          <a:xfrm>
            <a:off x="684213" y="2168525"/>
            <a:ext cx="7956550" cy="420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b-NO"/>
          </a:p>
        </p:txBody>
      </p:sp>
      <p:sp>
        <p:nvSpPr>
          <p:cNvPr id="86021" name="Rectangle 5"/>
          <p:cNvSpPr>
            <a:spLocks noChangeArrowheads="1"/>
          </p:cNvSpPr>
          <p:nvPr/>
        </p:nvSpPr>
        <p:spPr bwMode="auto">
          <a:xfrm>
            <a:off x="8269288" y="6067425"/>
            <a:ext cx="1397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700">
                <a:solidFill>
                  <a:srgbClr val="000000"/>
                </a:solidFill>
                <a:latin typeface="Times New Roman" charset="0"/>
              </a:rPr>
              <a:t> </a:t>
            </a:r>
            <a:endParaRPr lang="nb-NO"/>
          </a:p>
        </p:txBody>
      </p:sp>
      <p:sp>
        <p:nvSpPr>
          <p:cNvPr id="86022" name="Rectangle 34"/>
          <p:cNvSpPr>
            <a:spLocks noChangeArrowheads="1"/>
          </p:cNvSpPr>
          <p:nvPr/>
        </p:nvSpPr>
        <p:spPr bwMode="auto">
          <a:xfrm>
            <a:off x="6858000" y="3709988"/>
            <a:ext cx="1398588" cy="715962"/>
          </a:xfrm>
          <a:prstGeom prst="rect">
            <a:avLst/>
          </a:prstGeom>
          <a:noFill/>
          <a:ln w="9">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nb-NO"/>
          </a:p>
        </p:txBody>
      </p:sp>
      <p:sp>
        <p:nvSpPr>
          <p:cNvPr id="86023" name="Rectangle 35"/>
          <p:cNvSpPr>
            <a:spLocks noChangeArrowheads="1"/>
          </p:cNvSpPr>
          <p:nvPr/>
        </p:nvSpPr>
        <p:spPr bwMode="auto">
          <a:xfrm>
            <a:off x="6948488" y="3762375"/>
            <a:ext cx="5302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Effects </a:t>
            </a:r>
            <a:endParaRPr lang="nb-NO"/>
          </a:p>
        </p:txBody>
      </p:sp>
      <p:sp>
        <p:nvSpPr>
          <p:cNvPr id="86024" name="Rectangle 36"/>
          <p:cNvSpPr>
            <a:spLocks noChangeArrowheads="1"/>
          </p:cNvSpPr>
          <p:nvPr/>
        </p:nvSpPr>
        <p:spPr bwMode="auto">
          <a:xfrm>
            <a:off x="7416800" y="3762375"/>
            <a:ext cx="100013"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86025" name="Rectangle 37"/>
          <p:cNvSpPr>
            <a:spLocks noChangeArrowheads="1"/>
          </p:cNvSpPr>
          <p:nvPr/>
        </p:nvSpPr>
        <p:spPr bwMode="auto">
          <a:xfrm>
            <a:off x="7454900" y="3762375"/>
            <a:ext cx="100013"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 </a:t>
            </a:r>
            <a:endParaRPr lang="nb-NO"/>
          </a:p>
        </p:txBody>
      </p:sp>
      <p:sp>
        <p:nvSpPr>
          <p:cNvPr id="86026" name="Rectangle 38"/>
          <p:cNvSpPr>
            <a:spLocks noChangeArrowheads="1"/>
          </p:cNvSpPr>
          <p:nvPr/>
        </p:nvSpPr>
        <p:spPr bwMode="auto">
          <a:xfrm>
            <a:off x="6948488" y="3922713"/>
            <a:ext cx="1111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86027" name="Rectangle 39"/>
          <p:cNvSpPr>
            <a:spLocks noChangeArrowheads="1"/>
          </p:cNvSpPr>
          <p:nvPr/>
        </p:nvSpPr>
        <p:spPr bwMode="auto">
          <a:xfrm>
            <a:off x="6997700" y="3960813"/>
            <a:ext cx="833438"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Financial benefits</a:t>
            </a:r>
            <a:endParaRPr lang="nb-NO"/>
          </a:p>
        </p:txBody>
      </p:sp>
      <p:sp>
        <p:nvSpPr>
          <p:cNvPr id="86028" name="Rectangle 40"/>
          <p:cNvSpPr>
            <a:spLocks noChangeArrowheads="1"/>
          </p:cNvSpPr>
          <p:nvPr/>
        </p:nvSpPr>
        <p:spPr bwMode="auto">
          <a:xfrm>
            <a:off x="7748588" y="3960813"/>
            <a:ext cx="7302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86029" name="Rectangle 41"/>
          <p:cNvSpPr>
            <a:spLocks noChangeArrowheads="1"/>
          </p:cNvSpPr>
          <p:nvPr/>
        </p:nvSpPr>
        <p:spPr bwMode="auto">
          <a:xfrm>
            <a:off x="6948488" y="4075113"/>
            <a:ext cx="111125" cy="18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86030" name="Rectangle 42"/>
          <p:cNvSpPr>
            <a:spLocks noChangeArrowheads="1"/>
          </p:cNvSpPr>
          <p:nvPr/>
        </p:nvSpPr>
        <p:spPr bwMode="auto">
          <a:xfrm>
            <a:off x="6997700" y="4113213"/>
            <a:ext cx="452438"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Custome</a:t>
            </a:r>
            <a:endParaRPr lang="nb-NO"/>
          </a:p>
        </p:txBody>
      </p:sp>
      <p:sp>
        <p:nvSpPr>
          <p:cNvPr id="86031" name="Rectangle 43"/>
          <p:cNvSpPr>
            <a:spLocks noChangeArrowheads="1"/>
          </p:cNvSpPr>
          <p:nvPr/>
        </p:nvSpPr>
        <p:spPr bwMode="auto">
          <a:xfrm>
            <a:off x="7385050" y="4113213"/>
            <a:ext cx="349250"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r value</a:t>
            </a:r>
            <a:endParaRPr lang="nb-NO"/>
          </a:p>
        </p:txBody>
      </p:sp>
      <p:sp>
        <p:nvSpPr>
          <p:cNvPr id="86032" name="Rectangle 44"/>
          <p:cNvSpPr>
            <a:spLocks noChangeArrowheads="1"/>
          </p:cNvSpPr>
          <p:nvPr/>
        </p:nvSpPr>
        <p:spPr bwMode="auto">
          <a:xfrm>
            <a:off x="7673975" y="4113213"/>
            <a:ext cx="7302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86033" name="Rectangle 45"/>
          <p:cNvSpPr>
            <a:spLocks noChangeArrowheads="1"/>
          </p:cNvSpPr>
          <p:nvPr/>
        </p:nvSpPr>
        <p:spPr bwMode="auto">
          <a:xfrm>
            <a:off x="6948488" y="4225925"/>
            <a:ext cx="111125"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1100">
                <a:solidFill>
                  <a:srgbClr val="000000"/>
                </a:solidFill>
                <a:latin typeface="Arial" charset="0"/>
              </a:rPr>
              <a:t>•</a:t>
            </a:r>
            <a:endParaRPr lang="nb-NO"/>
          </a:p>
        </p:txBody>
      </p:sp>
      <p:sp>
        <p:nvSpPr>
          <p:cNvPr id="86034" name="Rectangle 46"/>
          <p:cNvSpPr>
            <a:spLocks noChangeArrowheads="1"/>
          </p:cNvSpPr>
          <p:nvPr/>
        </p:nvSpPr>
        <p:spPr bwMode="auto">
          <a:xfrm>
            <a:off x="6997700" y="4264025"/>
            <a:ext cx="839788"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Strategic success</a:t>
            </a:r>
            <a:endParaRPr lang="nb-NO"/>
          </a:p>
        </p:txBody>
      </p:sp>
      <p:sp>
        <p:nvSpPr>
          <p:cNvPr id="86035" name="Rectangle 47"/>
          <p:cNvSpPr>
            <a:spLocks noChangeArrowheads="1"/>
          </p:cNvSpPr>
          <p:nvPr/>
        </p:nvSpPr>
        <p:spPr bwMode="auto">
          <a:xfrm>
            <a:off x="7754938" y="4264025"/>
            <a:ext cx="730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86036" name="Rectangle 48"/>
          <p:cNvSpPr>
            <a:spLocks noChangeArrowheads="1"/>
          </p:cNvSpPr>
          <p:nvPr/>
        </p:nvSpPr>
        <p:spPr bwMode="auto">
          <a:xfrm>
            <a:off x="7781925" y="4264025"/>
            <a:ext cx="73025"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nb-NO" sz="800">
                <a:solidFill>
                  <a:srgbClr val="000000"/>
                </a:solidFill>
                <a:latin typeface="Arial" charset="0"/>
              </a:rPr>
              <a:t> </a:t>
            </a:r>
            <a:endParaRPr lang="nb-NO"/>
          </a:p>
        </p:txBody>
      </p:sp>
      <p:sp>
        <p:nvSpPr>
          <p:cNvPr id="86037" name="Content Placeholder 105"/>
          <p:cNvSpPr>
            <a:spLocks noGrp="1"/>
          </p:cNvSpPr>
          <p:nvPr>
            <p:ph idx="1"/>
          </p:nvPr>
        </p:nvSpPr>
        <p:spPr>
          <a:xfrm>
            <a:off x="467544" y="1988840"/>
            <a:ext cx="4319587" cy="4103688"/>
          </a:xfrm>
        </p:spPr>
        <p:txBody>
          <a:bodyPr>
            <a:normAutofit/>
          </a:bodyPr>
          <a:lstStyle/>
          <a:p>
            <a:r>
              <a:rPr lang="nb-NO" sz="1800" dirty="0" err="1">
                <a:latin typeface="Verdana" charset="0"/>
              </a:rPr>
              <a:t>Measuring</a:t>
            </a:r>
            <a:endParaRPr lang="nb-NO" sz="1800" dirty="0">
              <a:latin typeface="Verdana" charset="0"/>
            </a:endParaRPr>
          </a:p>
          <a:p>
            <a:pPr lvl="1"/>
            <a:r>
              <a:rPr lang="nb-NO" sz="1100" dirty="0">
                <a:latin typeface="Verdana" charset="0"/>
              </a:rPr>
              <a:t>Financial </a:t>
            </a:r>
            <a:r>
              <a:rPr lang="nb-NO" sz="1100" dirty="0" err="1">
                <a:latin typeface="Verdana" charset="0"/>
              </a:rPr>
              <a:t>benefits</a:t>
            </a:r>
            <a:endParaRPr lang="nb-NO" sz="1100" dirty="0">
              <a:latin typeface="Verdana" charset="0"/>
            </a:endParaRPr>
          </a:p>
          <a:p>
            <a:pPr lvl="1"/>
            <a:r>
              <a:rPr lang="nb-NO" sz="1100" dirty="0" err="1">
                <a:latin typeface="Verdana" charset="0"/>
              </a:rPr>
              <a:t>Customer</a:t>
            </a:r>
            <a:r>
              <a:rPr lang="nb-NO" sz="1100" dirty="0">
                <a:latin typeface="Verdana" charset="0"/>
              </a:rPr>
              <a:t> </a:t>
            </a:r>
            <a:r>
              <a:rPr lang="nb-NO" sz="1100" dirty="0" err="1">
                <a:latin typeface="Verdana" charset="0"/>
              </a:rPr>
              <a:t>value</a:t>
            </a:r>
            <a:endParaRPr lang="nb-NO" sz="1100" dirty="0">
              <a:latin typeface="Verdana" charset="0"/>
            </a:endParaRPr>
          </a:p>
          <a:p>
            <a:pPr lvl="1"/>
            <a:r>
              <a:rPr lang="nb-NO" sz="1100" dirty="0">
                <a:latin typeface="Verdana" charset="0"/>
              </a:rPr>
              <a:t>Strategic </a:t>
            </a:r>
            <a:r>
              <a:rPr lang="nb-NO" sz="1100" dirty="0" err="1">
                <a:latin typeface="Verdana" charset="0"/>
              </a:rPr>
              <a:t>success</a:t>
            </a:r>
            <a:endParaRPr lang="nb-NO" sz="1100" dirty="0">
              <a:latin typeface="Verdana" charset="0"/>
            </a:endParaRPr>
          </a:p>
          <a:p>
            <a:r>
              <a:rPr lang="nb-NO" sz="1800" dirty="0" err="1">
                <a:latin typeface="Verdana" charset="0"/>
              </a:rPr>
              <a:t>Manage</a:t>
            </a:r>
            <a:r>
              <a:rPr lang="nb-NO" sz="1800" dirty="0">
                <a:latin typeface="Verdana" charset="0"/>
              </a:rPr>
              <a:t> </a:t>
            </a:r>
            <a:r>
              <a:rPr lang="nb-NO" sz="1800" dirty="0" err="1">
                <a:latin typeface="Verdana" charset="0"/>
              </a:rPr>
              <a:t>both</a:t>
            </a:r>
            <a:r>
              <a:rPr lang="nb-NO" sz="1800" dirty="0">
                <a:latin typeface="Verdana" charset="0"/>
              </a:rPr>
              <a:t> ex ante and ex post </a:t>
            </a:r>
            <a:r>
              <a:rPr lang="nb-NO" sz="1800" dirty="0" err="1">
                <a:latin typeface="Verdana" charset="0"/>
              </a:rPr>
              <a:t>measurement</a:t>
            </a:r>
            <a:endParaRPr lang="nb-NO" sz="1200" dirty="0">
              <a:latin typeface="Verdana" charset="0"/>
            </a:endParaRPr>
          </a:p>
          <a:p>
            <a:r>
              <a:rPr lang="nb-NO" sz="1800" dirty="0" err="1">
                <a:latin typeface="Verdana" charset="0"/>
              </a:rPr>
              <a:t>Apply</a:t>
            </a:r>
            <a:r>
              <a:rPr lang="nb-NO" sz="1800" dirty="0">
                <a:latin typeface="Verdana" charset="0"/>
              </a:rPr>
              <a:t> more </a:t>
            </a:r>
            <a:r>
              <a:rPr lang="nb-NO" sz="1800" dirty="0" err="1">
                <a:latin typeface="Verdana" charset="0"/>
              </a:rPr>
              <a:t>complex</a:t>
            </a:r>
            <a:r>
              <a:rPr lang="nb-NO" sz="1800" dirty="0">
                <a:latin typeface="Verdana" charset="0"/>
              </a:rPr>
              <a:t> ex ante </a:t>
            </a:r>
            <a:r>
              <a:rPr lang="nb-NO" sz="1800" dirty="0" err="1">
                <a:latin typeface="Verdana" charset="0"/>
              </a:rPr>
              <a:t>value</a:t>
            </a:r>
            <a:r>
              <a:rPr lang="nb-NO" sz="1800" dirty="0">
                <a:latin typeface="Verdana" charset="0"/>
              </a:rPr>
              <a:t> </a:t>
            </a:r>
            <a:r>
              <a:rPr lang="nb-NO" sz="1800" dirty="0" err="1">
                <a:latin typeface="Verdana" charset="0"/>
              </a:rPr>
              <a:t>assessment</a:t>
            </a:r>
            <a:r>
              <a:rPr lang="nb-NO" sz="1800" dirty="0">
                <a:latin typeface="Verdana" charset="0"/>
              </a:rPr>
              <a:t> </a:t>
            </a:r>
            <a:r>
              <a:rPr lang="nb-NO" sz="1800" dirty="0" err="1">
                <a:latin typeface="Verdana" charset="0"/>
              </a:rPr>
              <a:t>methods</a:t>
            </a:r>
            <a:endParaRPr lang="nb-NO" sz="1800" dirty="0">
              <a:latin typeface="Verdana" charset="0"/>
            </a:endParaRPr>
          </a:p>
          <a:p>
            <a:r>
              <a:rPr lang="nb-NO" sz="1800" dirty="0" err="1">
                <a:latin typeface="Verdana" charset="0"/>
              </a:rPr>
              <a:t>Apply</a:t>
            </a:r>
            <a:r>
              <a:rPr lang="nb-NO" sz="1800" dirty="0">
                <a:latin typeface="Verdana" charset="0"/>
              </a:rPr>
              <a:t> more </a:t>
            </a:r>
            <a:r>
              <a:rPr lang="nb-NO" sz="1800" dirty="0" err="1">
                <a:latin typeface="Verdana" charset="0"/>
              </a:rPr>
              <a:t>qualitative</a:t>
            </a:r>
            <a:r>
              <a:rPr lang="nb-NO" sz="1800" dirty="0">
                <a:latin typeface="Verdana" charset="0"/>
              </a:rPr>
              <a:t/>
            </a:r>
            <a:br>
              <a:rPr lang="nb-NO" sz="1800" dirty="0">
                <a:latin typeface="Verdana" charset="0"/>
              </a:rPr>
            </a:br>
            <a:r>
              <a:rPr lang="nb-NO" sz="1800" dirty="0">
                <a:latin typeface="Verdana" charset="0"/>
              </a:rPr>
              <a:t>ex post </a:t>
            </a:r>
            <a:r>
              <a:rPr lang="nb-NO" sz="1800" dirty="0" err="1">
                <a:latin typeface="Verdana" charset="0"/>
              </a:rPr>
              <a:t>value</a:t>
            </a:r>
            <a:r>
              <a:rPr lang="nb-NO" sz="1800" dirty="0">
                <a:latin typeface="Verdana" charset="0"/>
              </a:rPr>
              <a:t> </a:t>
            </a:r>
            <a:r>
              <a:rPr lang="nb-NO" sz="1800" dirty="0" err="1">
                <a:latin typeface="Verdana" charset="0"/>
              </a:rPr>
              <a:t>essessment</a:t>
            </a:r>
            <a:r>
              <a:rPr lang="nb-NO" sz="1800" dirty="0">
                <a:latin typeface="Verdana" charset="0"/>
              </a:rPr>
              <a:t> </a:t>
            </a:r>
            <a:br>
              <a:rPr lang="nb-NO" sz="1800" dirty="0">
                <a:latin typeface="Verdana" charset="0"/>
              </a:rPr>
            </a:br>
            <a:r>
              <a:rPr lang="nb-NO" sz="1800" dirty="0" err="1">
                <a:latin typeface="Verdana" charset="0"/>
              </a:rPr>
              <a:t>methods</a:t>
            </a:r>
            <a:endParaRPr lang="nb-NO" sz="1800" dirty="0">
              <a:latin typeface="Verdana" charset="0"/>
            </a:endParaRPr>
          </a:p>
          <a:p>
            <a:endParaRPr lang="nb-NO" sz="1100" dirty="0">
              <a:latin typeface="Verdana" charset="0"/>
            </a:endParaRPr>
          </a:p>
        </p:txBody>
      </p:sp>
      <p:pic>
        <p:nvPicPr>
          <p:cNvPr id="86038" name="Picture 2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4869160"/>
            <a:ext cx="259556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6039" name="Group 4"/>
          <p:cNvGrpSpPr>
            <a:grpSpLocks/>
          </p:cNvGrpSpPr>
          <p:nvPr/>
        </p:nvGrpSpPr>
        <p:grpSpPr bwMode="auto">
          <a:xfrm>
            <a:off x="2195736" y="5157192"/>
            <a:ext cx="3476625" cy="1306512"/>
            <a:chOff x="539750" y="1700213"/>
            <a:chExt cx="8135938" cy="3962400"/>
          </a:xfrm>
        </p:grpSpPr>
        <p:sp>
          <p:nvSpPr>
            <p:cNvPr id="24" name="Rectangle 3"/>
            <p:cNvSpPr>
              <a:spLocks noChangeArrowheads="1"/>
            </p:cNvSpPr>
            <p:nvPr/>
          </p:nvSpPr>
          <p:spPr bwMode="auto">
            <a:xfrm>
              <a:off x="539750" y="3500867"/>
              <a:ext cx="2303325" cy="722187"/>
            </a:xfrm>
            <a:prstGeom prst="rect">
              <a:avLst/>
            </a:prstGeom>
            <a:solidFill>
              <a:srgbClr val="8AB0C6"/>
            </a:solidFill>
            <a:ln w="9525">
              <a:solidFill>
                <a:srgbClr val="000000"/>
              </a:solidFill>
              <a:miter lim="800000"/>
              <a:headEnd/>
              <a:tailEnd/>
            </a:ln>
          </p:spPr>
          <p:txBody>
            <a:bodyPr wrap="none" anchor="ctr"/>
            <a:lstStyle/>
            <a:p>
              <a:pPr algn="ctr" fontAlgn="auto">
                <a:spcBef>
                  <a:spcPts val="0"/>
                </a:spcBef>
                <a:spcAft>
                  <a:spcPts val="0"/>
                </a:spcAft>
                <a:defRPr/>
              </a:pPr>
              <a:r>
                <a:rPr lang="nb-NO" sz="800" kern="0" dirty="0">
                  <a:solidFill>
                    <a:sysClr val="windowText" lastClr="000000"/>
                  </a:solidFill>
                  <a:latin typeface="Georgia" pitchFamily="18" charset="0"/>
                  <a:ea typeface="+mn-ea"/>
                </a:rPr>
                <a:t>Service </a:t>
              </a:r>
              <a:r>
                <a:rPr lang="nb-NO" sz="800" kern="0" dirty="0" err="1">
                  <a:solidFill>
                    <a:sysClr val="windowText" lastClr="000000"/>
                  </a:solidFill>
                  <a:latin typeface="Georgia" pitchFamily="18" charset="0"/>
                  <a:ea typeface="+mn-ea"/>
                </a:rPr>
                <a:t>innovation</a:t>
              </a:r>
              <a:endParaRPr lang="nb-NO" sz="800" kern="0" dirty="0">
                <a:solidFill>
                  <a:sysClr val="windowText" lastClr="000000"/>
                </a:solidFill>
                <a:latin typeface="Georgia" pitchFamily="18" charset="0"/>
                <a:ea typeface="+mn-ea"/>
              </a:endParaRPr>
            </a:p>
            <a:p>
              <a:pPr algn="ctr" fontAlgn="auto">
                <a:spcBef>
                  <a:spcPts val="0"/>
                </a:spcBef>
                <a:spcAft>
                  <a:spcPts val="0"/>
                </a:spcAft>
                <a:defRPr/>
              </a:pPr>
              <a:r>
                <a:rPr lang="nb-NO" sz="800" kern="0" dirty="0" err="1">
                  <a:solidFill>
                    <a:sysClr val="windowText" lastClr="000000"/>
                  </a:solidFill>
                  <a:latin typeface="Georgia" pitchFamily="18" charset="0"/>
                  <a:ea typeface="+mn-ea"/>
                </a:rPr>
                <a:t>process</a:t>
              </a:r>
              <a:endParaRPr lang="nb-NO" sz="800" kern="0" dirty="0">
                <a:solidFill>
                  <a:sysClr val="windowText" lastClr="000000"/>
                </a:solidFill>
                <a:latin typeface="Georgia" pitchFamily="18" charset="0"/>
                <a:ea typeface="+mn-ea"/>
              </a:endParaRPr>
            </a:p>
          </p:txBody>
        </p:sp>
        <p:sp>
          <p:nvSpPr>
            <p:cNvPr id="25" name="Rectangle 4"/>
            <p:cNvSpPr>
              <a:spLocks noChangeArrowheads="1"/>
            </p:cNvSpPr>
            <p:nvPr/>
          </p:nvSpPr>
          <p:spPr bwMode="auto">
            <a:xfrm>
              <a:off x="3203435" y="1700213"/>
              <a:ext cx="2303325" cy="722187"/>
            </a:xfrm>
            <a:prstGeom prst="rect">
              <a:avLst/>
            </a:prstGeom>
            <a:solidFill>
              <a:srgbClr val="8AB0C6"/>
            </a:solidFill>
            <a:ln w="9525">
              <a:solidFill>
                <a:srgbClr val="000000"/>
              </a:solidFill>
              <a:miter lim="800000"/>
              <a:headEnd/>
              <a:tailEnd/>
            </a:ln>
          </p:spPr>
          <p:txBody>
            <a:bodyPr wrap="none" anchor="ctr"/>
            <a:lstStyle/>
            <a:p>
              <a:pPr algn="ctr" fontAlgn="auto">
                <a:spcBef>
                  <a:spcPts val="0"/>
                </a:spcBef>
                <a:spcAft>
                  <a:spcPts val="0"/>
                </a:spcAft>
                <a:defRPr/>
              </a:pPr>
              <a:r>
                <a:rPr lang="nb-NO" sz="800" kern="0">
                  <a:solidFill>
                    <a:sysClr val="windowText" lastClr="000000"/>
                  </a:solidFill>
                  <a:latin typeface="Georgia" pitchFamily="18" charset="0"/>
                  <a:ea typeface="+mn-ea"/>
                </a:rPr>
                <a:t>Business process </a:t>
              </a:r>
            </a:p>
            <a:p>
              <a:pPr algn="ctr" fontAlgn="auto">
                <a:spcBef>
                  <a:spcPts val="0"/>
                </a:spcBef>
                <a:spcAft>
                  <a:spcPts val="0"/>
                </a:spcAft>
                <a:defRPr/>
              </a:pPr>
              <a:r>
                <a:rPr lang="nb-NO" sz="800" kern="0">
                  <a:solidFill>
                    <a:sysClr val="windowText" lastClr="000000"/>
                  </a:solidFill>
                  <a:latin typeface="Georgia" pitchFamily="18" charset="0"/>
                  <a:ea typeface="+mn-ea"/>
                </a:rPr>
                <a:t>effects</a:t>
              </a:r>
            </a:p>
          </p:txBody>
        </p:sp>
        <p:sp>
          <p:nvSpPr>
            <p:cNvPr id="26" name="Rectangle 5"/>
            <p:cNvSpPr>
              <a:spLocks noChangeArrowheads="1"/>
            </p:cNvSpPr>
            <p:nvPr/>
          </p:nvSpPr>
          <p:spPr bwMode="auto">
            <a:xfrm>
              <a:off x="3203435" y="2783493"/>
              <a:ext cx="2303325" cy="717374"/>
            </a:xfrm>
            <a:prstGeom prst="rect">
              <a:avLst/>
            </a:prstGeom>
            <a:solidFill>
              <a:srgbClr val="8AB0C6"/>
            </a:solidFill>
            <a:ln w="9525">
              <a:solidFill>
                <a:srgbClr val="000000"/>
              </a:solidFill>
              <a:miter lim="800000"/>
              <a:headEnd/>
              <a:tailEnd/>
            </a:ln>
          </p:spPr>
          <p:txBody>
            <a:bodyPr wrap="none" anchor="ctr"/>
            <a:lstStyle/>
            <a:p>
              <a:pPr algn="ctr" fontAlgn="auto">
                <a:spcBef>
                  <a:spcPts val="0"/>
                </a:spcBef>
                <a:spcAft>
                  <a:spcPts val="0"/>
                </a:spcAft>
                <a:defRPr/>
              </a:pPr>
              <a:r>
                <a:rPr lang="nb-NO" sz="800" kern="0">
                  <a:solidFill>
                    <a:sysClr val="windowText" lastClr="000000"/>
                  </a:solidFill>
                  <a:latin typeface="Georgia" pitchFamily="18" charset="0"/>
                  <a:ea typeface="+mn-ea"/>
                </a:rPr>
                <a:t>Capability </a:t>
              </a:r>
            </a:p>
            <a:p>
              <a:pPr algn="ctr" fontAlgn="auto">
                <a:spcBef>
                  <a:spcPts val="0"/>
                </a:spcBef>
                <a:spcAft>
                  <a:spcPts val="0"/>
                </a:spcAft>
                <a:defRPr/>
              </a:pPr>
              <a:r>
                <a:rPr lang="nb-NO" sz="800" kern="0">
                  <a:solidFill>
                    <a:sysClr val="windowText" lastClr="000000"/>
                  </a:solidFill>
                  <a:latin typeface="Georgia" pitchFamily="18" charset="0"/>
                  <a:ea typeface="+mn-ea"/>
                </a:rPr>
                <a:t>effects</a:t>
              </a:r>
            </a:p>
          </p:txBody>
        </p:sp>
        <p:sp>
          <p:nvSpPr>
            <p:cNvPr id="27" name="Rectangle 6"/>
            <p:cNvSpPr>
              <a:spLocks noChangeArrowheads="1"/>
            </p:cNvSpPr>
            <p:nvPr/>
          </p:nvSpPr>
          <p:spPr bwMode="auto">
            <a:xfrm>
              <a:off x="3203435" y="3934179"/>
              <a:ext cx="2303325" cy="722187"/>
            </a:xfrm>
            <a:prstGeom prst="rect">
              <a:avLst/>
            </a:prstGeom>
            <a:solidFill>
              <a:srgbClr val="8AB0C6"/>
            </a:solidFill>
            <a:ln w="9525">
              <a:solidFill>
                <a:srgbClr val="000000"/>
              </a:solidFill>
              <a:miter lim="800000"/>
              <a:headEnd/>
              <a:tailEnd/>
            </a:ln>
          </p:spPr>
          <p:txBody>
            <a:bodyPr wrap="none" anchor="ctr"/>
            <a:lstStyle/>
            <a:p>
              <a:pPr algn="ctr" fontAlgn="auto">
                <a:spcBef>
                  <a:spcPts val="0"/>
                </a:spcBef>
                <a:spcAft>
                  <a:spcPts val="0"/>
                </a:spcAft>
                <a:defRPr/>
              </a:pPr>
              <a:r>
                <a:rPr lang="nb-NO" sz="800" kern="0" dirty="0" err="1">
                  <a:solidFill>
                    <a:sysClr val="windowText" lastClr="000000"/>
                  </a:solidFill>
                  <a:latin typeface="Georgia" pitchFamily="18" charset="0"/>
                  <a:ea typeface="+mn-ea"/>
                </a:rPr>
                <a:t>Relationship</a:t>
              </a:r>
              <a:r>
                <a:rPr lang="nb-NO" sz="800" kern="0" dirty="0">
                  <a:solidFill>
                    <a:sysClr val="windowText" lastClr="000000"/>
                  </a:solidFill>
                  <a:latin typeface="Georgia" pitchFamily="18" charset="0"/>
                  <a:ea typeface="+mn-ea"/>
                </a:rPr>
                <a:t> </a:t>
              </a:r>
            </a:p>
            <a:p>
              <a:pPr algn="ctr" fontAlgn="auto">
                <a:spcBef>
                  <a:spcPts val="0"/>
                </a:spcBef>
                <a:spcAft>
                  <a:spcPts val="0"/>
                </a:spcAft>
                <a:defRPr/>
              </a:pPr>
              <a:r>
                <a:rPr lang="nb-NO" sz="800" kern="0" dirty="0" err="1">
                  <a:solidFill>
                    <a:sysClr val="windowText" lastClr="000000"/>
                  </a:solidFill>
                  <a:latin typeface="Georgia" pitchFamily="18" charset="0"/>
                  <a:ea typeface="+mn-ea"/>
                </a:rPr>
                <a:t>effects</a:t>
              </a:r>
              <a:endParaRPr lang="nb-NO" sz="800" kern="0" dirty="0">
                <a:solidFill>
                  <a:sysClr val="windowText" lastClr="000000"/>
                </a:solidFill>
                <a:latin typeface="Georgia" pitchFamily="18" charset="0"/>
                <a:ea typeface="+mn-ea"/>
              </a:endParaRPr>
            </a:p>
          </p:txBody>
        </p:sp>
        <p:sp>
          <p:nvSpPr>
            <p:cNvPr id="28" name="Rectangle 7"/>
            <p:cNvSpPr>
              <a:spLocks noChangeArrowheads="1"/>
            </p:cNvSpPr>
            <p:nvPr/>
          </p:nvSpPr>
          <p:spPr bwMode="auto">
            <a:xfrm>
              <a:off x="3203435" y="4940426"/>
              <a:ext cx="2303325" cy="722187"/>
            </a:xfrm>
            <a:prstGeom prst="rect">
              <a:avLst/>
            </a:prstGeom>
            <a:solidFill>
              <a:srgbClr val="8AB0C6"/>
            </a:solidFill>
            <a:ln w="9525">
              <a:solidFill>
                <a:srgbClr val="000000"/>
              </a:solidFill>
              <a:miter lim="800000"/>
              <a:headEnd/>
              <a:tailEnd/>
            </a:ln>
          </p:spPr>
          <p:txBody>
            <a:bodyPr wrap="none" anchor="ctr"/>
            <a:lstStyle/>
            <a:p>
              <a:pPr algn="ctr" fontAlgn="auto">
                <a:spcBef>
                  <a:spcPts val="0"/>
                </a:spcBef>
                <a:spcAft>
                  <a:spcPts val="0"/>
                </a:spcAft>
                <a:defRPr/>
              </a:pPr>
              <a:r>
                <a:rPr lang="nb-NO" sz="800" kern="0">
                  <a:solidFill>
                    <a:sysClr val="windowText" lastClr="000000"/>
                  </a:solidFill>
                  <a:latin typeface="Georgia" pitchFamily="18" charset="0"/>
                  <a:ea typeface="+mn-ea"/>
                </a:rPr>
                <a:t>External effects</a:t>
              </a:r>
            </a:p>
          </p:txBody>
        </p:sp>
        <p:sp>
          <p:nvSpPr>
            <p:cNvPr id="29" name="Line 8"/>
            <p:cNvSpPr>
              <a:spLocks noChangeShapeType="1"/>
            </p:cNvSpPr>
            <p:nvPr/>
          </p:nvSpPr>
          <p:spPr bwMode="auto">
            <a:xfrm flipV="1">
              <a:off x="2843075" y="2133525"/>
              <a:ext cx="360360" cy="1800654"/>
            </a:xfrm>
            <a:prstGeom prst="line">
              <a:avLst/>
            </a:prstGeom>
            <a:noFill/>
            <a:ln w="19050">
              <a:solidFill>
                <a:srgbClr val="000000"/>
              </a:solidFill>
              <a:round/>
              <a:headEnd/>
              <a:tailEnd type="triangle" w="med" len="med"/>
            </a:ln>
          </p:spPr>
          <p:txBody>
            <a:bodyPr/>
            <a:lstStyle/>
            <a:p>
              <a:pPr fontAlgn="auto">
                <a:spcBef>
                  <a:spcPts val="0"/>
                </a:spcBef>
                <a:spcAft>
                  <a:spcPts val="0"/>
                </a:spcAft>
                <a:defRPr/>
              </a:pPr>
              <a:endParaRPr lang="nb-NO" sz="1100" kern="0">
                <a:solidFill>
                  <a:sysClr val="windowText" lastClr="000000"/>
                </a:solidFill>
                <a:latin typeface="Georgia" pitchFamily="18" charset="0"/>
                <a:ea typeface="+mn-ea"/>
              </a:endParaRPr>
            </a:p>
          </p:txBody>
        </p:sp>
        <p:sp>
          <p:nvSpPr>
            <p:cNvPr id="30" name="Line 9"/>
            <p:cNvSpPr>
              <a:spLocks noChangeShapeType="1"/>
            </p:cNvSpPr>
            <p:nvPr/>
          </p:nvSpPr>
          <p:spPr bwMode="auto">
            <a:xfrm flipV="1">
              <a:off x="2843075" y="3139772"/>
              <a:ext cx="360360" cy="794408"/>
            </a:xfrm>
            <a:prstGeom prst="line">
              <a:avLst/>
            </a:prstGeom>
            <a:noFill/>
            <a:ln w="19050">
              <a:solidFill>
                <a:srgbClr val="000000"/>
              </a:solidFill>
              <a:round/>
              <a:headEnd/>
              <a:tailEnd type="triangle" w="med" len="med"/>
            </a:ln>
          </p:spPr>
          <p:txBody>
            <a:bodyPr/>
            <a:lstStyle/>
            <a:p>
              <a:pPr fontAlgn="auto">
                <a:spcBef>
                  <a:spcPts val="0"/>
                </a:spcBef>
                <a:spcAft>
                  <a:spcPts val="0"/>
                </a:spcAft>
                <a:defRPr/>
              </a:pPr>
              <a:endParaRPr lang="nb-NO" sz="1100" kern="0">
                <a:solidFill>
                  <a:sysClr val="windowText" lastClr="000000"/>
                </a:solidFill>
                <a:latin typeface="Georgia" pitchFamily="18" charset="0"/>
                <a:ea typeface="+mn-ea"/>
              </a:endParaRPr>
            </a:p>
          </p:txBody>
        </p:sp>
        <p:sp>
          <p:nvSpPr>
            <p:cNvPr id="31" name="Line 10"/>
            <p:cNvSpPr>
              <a:spLocks noChangeShapeType="1"/>
            </p:cNvSpPr>
            <p:nvPr/>
          </p:nvSpPr>
          <p:spPr bwMode="auto">
            <a:xfrm>
              <a:off x="2843075" y="3934179"/>
              <a:ext cx="360360" cy="433312"/>
            </a:xfrm>
            <a:prstGeom prst="line">
              <a:avLst/>
            </a:prstGeom>
            <a:noFill/>
            <a:ln w="19050">
              <a:solidFill>
                <a:srgbClr val="000000"/>
              </a:solidFill>
              <a:round/>
              <a:headEnd/>
              <a:tailEnd type="triangle" w="med" len="med"/>
            </a:ln>
          </p:spPr>
          <p:txBody>
            <a:bodyPr/>
            <a:lstStyle/>
            <a:p>
              <a:pPr fontAlgn="auto">
                <a:spcBef>
                  <a:spcPts val="0"/>
                </a:spcBef>
                <a:spcAft>
                  <a:spcPts val="0"/>
                </a:spcAft>
                <a:defRPr/>
              </a:pPr>
              <a:endParaRPr lang="nb-NO" sz="1100" kern="0">
                <a:solidFill>
                  <a:sysClr val="windowText" lastClr="000000"/>
                </a:solidFill>
                <a:latin typeface="Georgia" pitchFamily="18" charset="0"/>
                <a:ea typeface="+mn-ea"/>
              </a:endParaRPr>
            </a:p>
          </p:txBody>
        </p:sp>
        <p:sp>
          <p:nvSpPr>
            <p:cNvPr id="32" name="Line 11"/>
            <p:cNvSpPr>
              <a:spLocks noChangeShapeType="1"/>
            </p:cNvSpPr>
            <p:nvPr/>
          </p:nvSpPr>
          <p:spPr bwMode="auto">
            <a:xfrm>
              <a:off x="2843075" y="3934179"/>
              <a:ext cx="360360" cy="1367341"/>
            </a:xfrm>
            <a:prstGeom prst="line">
              <a:avLst/>
            </a:prstGeom>
            <a:noFill/>
            <a:ln w="19050">
              <a:solidFill>
                <a:srgbClr val="000000"/>
              </a:solidFill>
              <a:round/>
              <a:headEnd/>
              <a:tailEnd type="triangle" w="med" len="med"/>
            </a:ln>
          </p:spPr>
          <p:txBody>
            <a:bodyPr/>
            <a:lstStyle/>
            <a:p>
              <a:pPr fontAlgn="auto">
                <a:spcBef>
                  <a:spcPts val="0"/>
                </a:spcBef>
                <a:spcAft>
                  <a:spcPts val="0"/>
                </a:spcAft>
                <a:defRPr/>
              </a:pPr>
              <a:endParaRPr lang="nb-NO" sz="1100" kern="0">
                <a:solidFill>
                  <a:sysClr val="windowText" lastClr="000000"/>
                </a:solidFill>
                <a:latin typeface="Georgia" pitchFamily="18" charset="0"/>
                <a:ea typeface="+mn-ea"/>
              </a:endParaRPr>
            </a:p>
          </p:txBody>
        </p:sp>
        <p:sp>
          <p:nvSpPr>
            <p:cNvPr id="33" name="Rectangle 12"/>
            <p:cNvSpPr>
              <a:spLocks noChangeArrowheads="1"/>
            </p:cNvSpPr>
            <p:nvPr/>
          </p:nvSpPr>
          <p:spPr bwMode="auto">
            <a:xfrm>
              <a:off x="6372363" y="2566838"/>
              <a:ext cx="2303325" cy="934029"/>
            </a:xfrm>
            <a:prstGeom prst="rect">
              <a:avLst/>
            </a:prstGeom>
            <a:solidFill>
              <a:srgbClr val="8AB0C6"/>
            </a:solidFill>
            <a:ln w="9525">
              <a:solidFill>
                <a:srgbClr val="000000"/>
              </a:solidFill>
              <a:miter lim="800000"/>
              <a:headEnd/>
              <a:tailEnd/>
            </a:ln>
          </p:spPr>
          <p:txBody>
            <a:bodyPr wrap="none" anchor="ctr"/>
            <a:lstStyle/>
            <a:p>
              <a:pPr algn="ctr" fontAlgn="auto">
                <a:spcBef>
                  <a:spcPts val="0"/>
                </a:spcBef>
                <a:spcAft>
                  <a:spcPts val="0"/>
                </a:spcAft>
                <a:defRPr/>
              </a:pPr>
              <a:r>
                <a:rPr lang="nb-NO" sz="800" kern="0">
                  <a:solidFill>
                    <a:sysClr val="windowText" lastClr="000000"/>
                  </a:solidFill>
                  <a:latin typeface="Georgia" pitchFamily="18" charset="0"/>
                  <a:ea typeface="+mn-ea"/>
                </a:rPr>
                <a:t>Financial </a:t>
              </a:r>
            </a:p>
            <a:p>
              <a:pPr algn="ctr" fontAlgn="auto">
                <a:spcBef>
                  <a:spcPts val="0"/>
                </a:spcBef>
                <a:spcAft>
                  <a:spcPts val="0"/>
                </a:spcAft>
                <a:defRPr/>
              </a:pPr>
              <a:r>
                <a:rPr lang="nb-NO" sz="800" kern="0">
                  <a:solidFill>
                    <a:sysClr val="windowText" lastClr="000000"/>
                  </a:solidFill>
                  <a:latin typeface="Georgia" pitchFamily="18" charset="0"/>
                  <a:ea typeface="+mn-ea"/>
                </a:rPr>
                <a:t>performance</a:t>
              </a:r>
            </a:p>
            <a:p>
              <a:pPr algn="ctr" fontAlgn="auto">
                <a:spcBef>
                  <a:spcPts val="0"/>
                </a:spcBef>
                <a:spcAft>
                  <a:spcPts val="0"/>
                </a:spcAft>
                <a:defRPr/>
              </a:pPr>
              <a:r>
                <a:rPr lang="nb-NO" sz="800" kern="0">
                  <a:solidFill>
                    <a:sysClr val="windowText" lastClr="000000"/>
                  </a:solidFill>
                  <a:latin typeface="Georgia" pitchFamily="18" charset="0"/>
                  <a:ea typeface="+mn-ea"/>
                </a:rPr>
                <a:t>effects</a:t>
              </a:r>
            </a:p>
          </p:txBody>
        </p:sp>
        <p:sp>
          <p:nvSpPr>
            <p:cNvPr id="34" name="Line 13"/>
            <p:cNvSpPr>
              <a:spLocks noChangeShapeType="1"/>
            </p:cNvSpPr>
            <p:nvPr/>
          </p:nvSpPr>
          <p:spPr bwMode="auto">
            <a:xfrm>
              <a:off x="5506760" y="2133525"/>
              <a:ext cx="865603" cy="1006246"/>
            </a:xfrm>
            <a:prstGeom prst="line">
              <a:avLst/>
            </a:prstGeom>
            <a:noFill/>
            <a:ln w="19050">
              <a:solidFill>
                <a:srgbClr val="0000FF"/>
              </a:solidFill>
              <a:round/>
              <a:headEnd/>
              <a:tailEnd type="triangle" w="med" len="med"/>
            </a:ln>
          </p:spPr>
          <p:txBody>
            <a:bodyPr/>
            <a:lstStyle/>
            <a:p>
              <a:pPr fontAlgn="auto">
                <a:spcBef>
                  <a:spcPts val="0"/>
                </a:spcBef>
                <a:spcAft>
                  <a:spcPts val="0"/>
                </a:spcAft>
                <a:defRPr/>
              </a:pPr>
              <a:endParaRPr lang="nb-NO" sz="1100" kern="0">
                <a:solidFill>
                  <a:sysClr val="windowText" lastClr="000000"/>
                </a:solidFill>
                <a:latin typeface="Georgia" pitchFamily="18" charset="0"/>
                <a:ea typeface="+mn-ea"/>
              </a:endParaRPr>
            </a:p>
          </p:txBody>
        </p:sp>
        <p:sp>
          <p:nvSpPr>
            <p:cNvPr id="35" name="Line 14"/>
            <p:cNvSpPr>
              <a:spLocks noChangeShapeType="1"/>
            </p:cNvSpPr>
            <p:nvPr/>
          </p:nvSpPr>
          <p:spPr bwMode="auto">
            <a:xfrm>
              <a:off x="5506760" y="3139772"/>
              <a:ext cx="865603" cy="0"/>
            </a:xfrm>
            <a:prstGeom prst="line">
              <a:avLst/>
            </a:prstGeom>
            <a:noFill/>
            <a:ln w="19050">
              <a:solidFill>
                <a:srgbClr val="0000FF"/>
              </a:solidFill>
              <a:round/>
              <a:headEnd/>
              <a:tailEnd type="triangle" w="med" len="med"/>
            </a:ln>
          </p:spPr>
          <p:txBody>
            <a:bodyPr/>
            <a:lstStyle/>
            <a:p>
              <a:pPr fontAlgn="auto">
                <a:spcBef>
                  <a:spcPts val="0"/>
                </a:spcBef>
                <a:spcAft>
                  <a:spcPts val="0"/>
                </a:spcAft>
                <a:defRPr/>
              </a:pPr>
              <a:endParaRPr lang="nb-NO" sz="1100" kern="0">
                <a:solidFill>
                  <a:sysClr val="windowText" lastClr="000000"/>
                </a:solidFill>
                <a:latin typeface="Georgia" pitchFamily="18" charset="0"/>
                <a:ea typeface="+mn-ea"/>
              </a:endParaRPr>
            </a:p>
          </p:txBody>
        </p:sp>
        <p:sp>
          <p:nvSpPr>
            <p:cNvPr id="36" name="Line 15"/>
            <p:cNvSpPr>
              <a:spLocks noChangeShapeType="1"/>
            </p:cNvSpPr>
            <p:nvPr/>
          </p:nvSpPr>
          <p:spPr bwMode="auto">
            <a:xfrm flipV="1">
              <a:off x="5506760" y="3139772"/>
              <a:ext cx="865603" cy="1227720"/>
            </a:xfrm>
            <a:prstGeom prst="line">
              <a:avLst/>
            </a:prstGeom>
            <a:noFill/>
            <a:ln w="19050">
              <a:solidFill>
                <a:srgbClr val="0000FF"/>
              </a:solidFill>
              <a:round/>
              <a:headEnd/>
              <a:tailEnd type="triangle" w="med" len="med"/>
            </a:ln>
          </p:spPr>
          <p:txBody>
            <a:bodyPr/>
            <a:lstStyle/>
            <a:p>
              <a:pPr fontAlgn="auto">
                <a:spcBef>
                  <a:spcPts val="0"/>
                </a:spcBef>
                <a:spcAft>
                  <a:spcPts val="0"/>
                </a:spcAft>
                <a:defRPr/>
              </a:pPr>
              <a:endParaRPr lang="nb-NO" sz="1100" kern="0">
                <a:solidFill>
                  <a:sysClr val="windowText" lastClr="000000"/>
                </a:solidFill>
                <a:latin typeface="Georgia" pitchFamily="18" charset="0"/>
                <a:ea typeface="+mn-ea"/>
              </a:endParaRPr>
            </a:p>
          </p:txBody>
        </p:sp>
        <p:sp>
          <p:nvSpPr>
            <p:cNvPr id="37" name="Rectangle 16"/>
            <p:cNvSpPr>
              <a:spLocks noChangeArrowheads="1"/>
            </p:cNvSpPr>
            <p:nvPr/>
          </p:nvSpPr>
          <p:spPr bwMode="auto">
            <a:xfrm>
              <a:off x="6372363" y="4223054"/>
              <a:ext cx="2303325" cy="934029"/>
            </a:xfrm>
            <a:prstGeom prst="rect">
              <a:avLst/>
            </a:prstGeom>
            <a:solidFill>
              <a:srgbClr val="8AB0C6"/>
            </a:solidFill>
            <a:ln w="9525">
              <a:solidFill>
                <a:srgbClr val="000000"/>
              </a:solidFill>
              <a:miter lim="800000"/>
              <a:headEnd/>
              <a:tailEnd/>
            </a:ln>
          </p:spPr>
          <p:txBody>
            <a:bodyPr wrap="none" anchor="ctr"/>
            <a:lstStyle/>
            <a:p>
              <a:pPr algn="ctr" fontAlgn="auto">
                <a:spcBef>
                  <a:spcPts val="0"/>
                </a:spcBef>
                <a:spcAft>
                  <a:spcPts val="0"/>
                </a:spcAft>
                <a:defRPr/>
              </a:pPr>
              <a:r>
                <a:rPr lang="nb-NO" sz="800" kern="0">
                  <a:solidFill>
                    <a:sysClr val="windowText" lastClr="000000"/>
                  </a:solidFill>
                  <a:latin typeface="Georgia" pitchFamily="18" charset="0"/>
                  <a:ea typeface="+mn-ea"/>
                </a:rPr>
                <a:t>Competitiveness </a:t>
              </a:r>
            </a:p>
            <a:p>
              <a:pPr algn="ctr" fontAlgn="auto">
                <a:spcBef>
                  <a:spcPts val="0"/>
                </a:spcBef>
                <a:spcAft>
                  <a:spcPts val="0"/>
                </a:spcAft>
                <a:defRPr/>
              </a:pPr>
              <a:r>
                <a:rPr lang="nb-NO" sz="800" kern="0">
                  <a:solidFill>
                    <a:sysClr val="windowText" lastClr="000000"/>
                  </a:solidFill>
                  <a:latin typeface="Georgia" pitchFamily="18" charset="0"/>
                  <a:ea typeface="+mn-ea"/>
                </a:rPr>
                <a:t>effects</a:t>
              </a:r>
            </a:p>
          </p:txBody>
        </p:sp>
        <p:sp>
          <p:nvSpPr>
            <p:cNvPr id="38" name="Line 17"/>
            <p:cNvSpPr>
              <a:spLocks noChangeShapeType="1"/>
            </p:cNvSpPr>
            <p:nvPr/>
          </p:nvSpPr>
          <p:spPr bwMode="auto">
            <a:xfrm>
              <a:off x="5506760" y="3139772"/>
              <a:ext cx="865603" cy="1516595"/>
            </a:xfrm>
            <a:prstGeom prst="line">
              <a:avLst/>
            </a:prstGeom>
            <a:noFill/>
            <a:ln w="19050">
              <a:solidFill>
                <a:srgbClr val="FF0000"/>
              </a:solidFill>
              <a:round/>
              <a:headEnd/>
              <a:tailEnd type="triangle" w="med" len="med"/>
            </a:ln>
          </p:spPr>
          <p:txBody>
            <a:bodyPr/>
            <a:lstStyle/>
            <a:p>
              <a:pPr fontAlgn="auto">
                <a:spcBef>
                  <a:spcPts val="0"/>
                </a:spcBef>
                <a:spcAft>
                  <a:spcPts val="0"/>
                </a:spcAft>
                <a:defRPr/>
              </a:pPr>
              <a:endParaRPr lang="nb-NO" sz="1100" kern="0">
                <a:solidFill>
                  <a:sysClr val="windowText" lastClr="000000"/>
                </a:solidFill>
                <a:latin typeface="Georgia" pitchFamily="18" charset="0"/>
                <a:ea typeface="+mn-ea"/>
              </a:endParaRPr>
            </a:p>
          </p:txBody>
        </p:sp>
        <p:sp>
          <p:nvSpPr>
            <p:cNvPr id="39" name="Line 18"/>
            <p:cNvSpPr>
              <a:spLocks noChangeShapeType="1"/>
            </p:cNvSpPr>
            <p:nvPr/>
          </p:nvSpPr>
          <p:spPr bwMode="auto">
            <a:xfrm>
              <a:off x="5506760" y="4367492"/>
              <a:ext cx="865603" cy="288875"/>
            </a:xfrm>
            <a:prstGeom prst="line">
              <a:avLst/>
            </a:prstGeom>
            <a:noFill/>
            <a:ln w="19050">
              <a:solidFill>
                <a:srgbClr val="FF0000"/>
              </a:solidFill>
              <a:round/>
              <a:headEnd/>
              <a:tailEnd type="triangle" w="med" len="med"/>
            </a:ln>
          </p:spPr>
          <p:txBody>
            <a:bodyPr/>
            <a:lstStyle/>
            <a:p>
              <a:pPr fontAlgn="auto">
                <a:spcBef>
                  <a:spcPts val="0"/>
                </a:spcBef>
                <a:spcAft>
                  <a:spcPts val="0"/>
                </a:spcAft>
                <a:defRPr/>
              </a:pPr>
              <a:endParaRPr lang="nb-NO" sz="1100" kern="0">
                <a:solidFill>
                  <a:sysClr val="windowText" lastClr="000000"/>
                </a:solidFill>
                <a:latin typeface="Georgia" pitchFamily="18" charset="0"/>
                <a:ea typeface="+mn-ea"/>
              </a:endParaRPr>
            </a:p>
          </p:txBody>
        </p:sp>
        <p:sp>
          <p:nvSpPr>
            <p:cNvPr id="40" name="Line 19"/>
            <p:cNvSpPr>
              <a:spLocks noChangeShapeType="1"/>
            </p:cNvSpPr>
            <p:nvPr/>
          </p:nvSpPr>
          <p:spPr bwMode="auto">
            <a:xfrm flipV="1">
              <a:off x="5506760" y="4656367"/>
              <a:ext cx="865603" cy="645154"/>
            </a:xfrm>
            <a:prstGeom prst="line">
              <a:avLst/>
            </a:prstGeom>
            <a:noFill/>
            <a:ln w="19050">
              <a:solidFill>
                <a:srgbClr val="FF0000"/>
              </a:solidFill>
              <a:round/>
              <a:headEnd/>
              <a:tailEnd type="triangle" w="med" len="med"/>
            </a:ln>
          </p:spPr>
          <p:txBody>
            <a:bodyPr/>
            <a:lstStyle/>
            <a:p>
              <a:pPr fontAlgn="auto">
                <a:spcBef>
                  <a:spcPts val="0"/>
                </a:spcBef>
                <a:spcAft>
                  <a:spcPts val="0"/>
                </a:spcAft>
                <a:defRPr/>
              </a:pPr>
              <a:endParaRPr lang="nb-NO" sz="1100" kern="0">
                <a:solidFill>
                  <a:sysClr val="windowText" lastClr="000000"/>
                </a:solidFill>
                <a:latin typeface="Georgia" pitchFamily="18" charset="0"/>
                <a:ea typeface="+mn-ea"/>
              </a:endParaRPr>
            </a:p>
          </p:txBody>
        </p:sp>
        <p:sp>
          <p:nvSpPr>
            <p:cNvPr id="41" name="Line 20"/>
            <p:cNvSpPr>
              <a:spLocks noChangeShapeType="1"/>
            </p:cNvSpPr>
            <p:nvPr/>
          </p:nvSpPr>
          <p:spPr bwMode="auto">
            <a:xfrm flipV="1">
              <a:off x="7449725" y="3500867"/>
              <a:ext cx="0" cy="722187"/>
            </a:xfrm>
            <a:prstGeom prst="line">
              <a:avLst/>
            </a:prstGeom>
            <a:noFill/>
            <a:ln w="19050">
              <a:solidFill>
                <a:srgbClr val="008000"/>
              </a:solidFill>
              <a:round/>
              <a:headEnd/>
              <a:tailEnd type="triangle" w="med" len="med"/>
            </a:ln>
          </p:spPr>
          <p:txBody>
            <a:bodyPr/>
            <a:lstStyle/>
            <a:p>
              <a:pPr fontAlgn="auto">
                <a:spcBef>
                  <a:spcPts val="0"/>
                </a:spcBef>
                <a:spcAft>
                  <a:spcPts val="0"/>
                </a:spcAft>
                <a:defRPr/>
              </a:pPr>
              <a:endParaRPr lang="nb-NO" sz="1100" kern="0">
                <a:solidFill>
                  <a:sysClr val="windowText" lastClr="000000"/>
                </a:solidFill>
                <a:latin typeface="Georgia" pitchFamily="18" charset="0"/>
                <a:ea typeface="+mn-ea"/>
              </a:endParaRPr>
            </a:p>
          </p:txBody>
        </p:sp>
      </p:grpSp>
      <p:pic>
        <p:nvPicPr>
          <p:cNvPr id="4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2205038"/>
            <a:ext cx="2041525"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563224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81000" y="785813"/>
            <a:ext cx="8532813" cy="838200"/>
          </a:xfrm>
        </p:spPr>
        <p:txBody>
          <a:bodyPr/>
          <a:lstStyle/>
          <a:p>
            <a:r>
              <a:rPr lang="en-US">
                <a:latin typeface="Verdana" charset="0"/>
              </a:rPr>
              <a:t>Recent interest in these issues…</a:t>
            </a:r>
          </a:p>
        </p:txBody>
      </p:sp>
      <p:sp>
        <p:nvSpPr>
          <p:cNvPr id="9219" name="Slide Number Placeholder 3"/>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16CFBA7C-6CA8-9B49-B22A-F35EC0AA4863}" type="slidenum">
              <a:rPr lang="nb-NO" sz="900">
                <a:solidFill>
                  <a:srgbClr val="9E9FA3"/>
                </a:solidFill>
                <a:latin typeface="Verdana" charset="0"/>
              </a:rPr>
              <a:pPr eaLnBrk="1" hangingPunct="1"/>
              <a:t>6</a:t>
            </a:fld>
            <a:endParaRPr lang="nb-NO" sz="900">
              <a:solidFill>
                <a:srgbClr val="9E9FA3"/>
              </a:solidFill>
              <a:latin typeface="Verdana" charset="0"/>
            </a:endParaRPr>
          </a:p>
        </p:txBody>
      </p:sp>
      <p:pic>
        <p:nvPicPr>
          <p:cNvPr id="184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71688"/>
            <a:ext cx="30289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4221088"/>
            <a:ext cx="12192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1772816"/>
            <a:ext cx="1758950" cy="2470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9992" y="1772816"/>
            <a:ext cx="22479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2080" y="3693554"/>
            <a:ext cx="2225675" cy="3143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4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568" y="3573016"/>
            <a:ext cx="216852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3968" y="5373216"/>
            <a:ext cx="8858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e 1"/>
          <p:cNvPicPr>
            <a:picLocks noChangeAspect="1"/>
          </p:cNvPicPr>
          <p:nvPr/>
        </p:nvPicPr>
        <p:blipFill>
          <a:blip r:embed="rId10"/>
          <a:stretch>
            <a:fillRect/>
          </a:stretch>
        </p:blipFill>
        <p:spPr>
          <a:xfrm>
            <a:off x="6757775" y="1628800"/>
            <a:ext cx="2386225" cy="3570322"/>
          </a:xfrm>
          <a:prstGeom prst="rect">
            <a:avLst/>
          </a:prstGeom>
          <a:ln>
            <a:solidFill>
              <a:schemeClr val="bg1">
                <a:lumMod val="75000"/>
              </a:schemeClr>
            </a:solidFill>
          </a:ln>
        </p:spPr>
      </p:pic>
    </p:spTree>
    <p:extLst>
      <p:ext uri="{BB962C8B-B14F-4D97-AF65-F5344CB8AC3E}">
        <p14:creationId xmlns:p14="http://schemas.microsoft.com/office/powerpoint/2010/main" val="39683473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dirty="0" smtClean="0">
                <a:latin typeface="Verdana" charset="0"/>
              </a:rPr>
              <a:t>Services </a:t>
            </a:r>
            <a:r>
              <a:rPr lang="en-US" dirty="0">
                <a:latin typeface="Verdana" charset="0"/>
              </a:rPr>
              <a:t>and service – different meanings</a:t>
            </a:r>
          </a:p>
        </p:txBody>
      </p:sp>
      <p:sp>
        <p:nvSpPr>
          <p:cNvPr id="20483" name="Content Placeholder 2"/>
          <p:cNvSpPr>
            <a:spLocks noGrp="1"/>
          </p:cNvSpPr>
          <p:nvPr>
            <p:ph idx="1"/>
          </p:nvPr>
        </p:nvSpPr>
        <p:spPr/>
        <p:txBody>
          <a:bodyPr>
            <a:normAutofit lnSpcReduction="10000"/>
          </a:bodyPr>
          <a:lstStyle/>
          <a:p>
            <a:r>
              <a:rPr lang="en-US" sz="1600" dirty="0">
                <a:latin typeface="Verdana" charset="0"/>
              </a:rPr>
              <a:t>Service and services – definitions:</a:t>
            </a:r>
          </a:p>
          <a:p>
            <a:pPr lvl="1"/>
            <a:r>
              <a:rPr lang="en-US" sz="1600" dirty="0">
                <a:latin typeface="Verdana" charset="0"/>
              </a:rPr>
              <a:t>Economics … A service is the intangible equivalent of an economic good. Service provision is often an economic activity where the buyer does not generally, except by exclusive contract, obtain exclusive ownership of the thing purchased.</a:t>
            </a:r>
          </a:p>
          <a:p>
            <a:pPr lvl="1"/>
            <a:r>
              <a:rPr lang="en-US" sz="1600" dirty="0" err="1">
                <a:latin typeface="Verdana" charset="0"/>
              </a:rPr>
              <a:t>Grønroos</a:t>
            </a:r>
            <a:r>
              <a:rPr lang="en-US" sz="1600" dirty="0">
                <a:latin typeface="Verdana" charset="0"/>
              </a:rPr>
              <a:t> (1990): A service is an activity or a series of activities of a more or less intangible nature that normally, but not necessarily, take place in interaction between the customer and service employees and/or physical resources or goods and/or systems of the services provider, which are provided as solutions to customer problems.</a:t>
            </a:r>
            <a:endParaRPr lang="en-US" sz="1800" dirty="0">
              <a:latin typeface="Verdana" charset="0"/>
            </a:endParaRPr>
          </a:p>
          <a:p>
            <a:r>
              <a:rPr lang="en-US" sz="1600" dirty="0">
                <a:latin typeface="Verdana" charset="0"/>
              </a:rPr>
              <a:t>Service and services- services first:</a:t>
            </a:r>
          </a:p>
          <a:p>
            <a:pPr lvl="1"/>
            <a:r>
              <a:rPr lang="en-US" sz="1600" dirty="0">
                <a:latin typeface="Verdana" charset="0"/>
              </a:rPr>
              <a:t>Services as service industries – the traditional meaning focused in service marketing and in service studies in the 90</a:t>
            </a:r>
            <a:r>
              <a:rPr lang="ja-JP" altLang="en-US" sz="1600" dirty="0">
                <a:latin typeface="Verdana" charset="0"/>
              </a:rPr>
              <a:t>’</a:t>
            </a:r>
            <a:r>
              <a:rPr lang="en-US" sz="1600" dirty="0">
                <a:latin typeface="Verdana" charset="0"/>
              </a:rPr>
              <a:t>s</a:t>
            </a:r>
          </a:p>
          <a:p>
            <a:pPr lvl="1"/>
            <a:r>
              <a:rPr lang="en-US" sz="1600" dirty="0">
                <a:latin typeface="Verdana" charset="0"/>
              </a:rPr>
              <a:t>Services as knowledge intensive services – the late-90</a:t>
            </a:r>
            <a:r>
              <a:rPr lang="ja-JP" altLang="en-US" sz="1600" dirty="0">
                <a:latin typeface="Verdana" charset="0"/>
              </a:rPr>
              <a:t>’</a:t>
            </a:r>
            <a:r>
              <a:rPr lang="en-US" sz="1600" dirty="0">
                <a:latin typeface="Verdana" charset="0"/>
              </a:rPr>
              <a:t>s interpretation of </a:t>
            </a:r>
            <a:r>
              <a:rPr lang="ja-JP" altLang="en-US" sz="1600" dirty="0">
                <a:latin typeface="Verdana" charset="0"/>
              </a:rPr>
              <a:t>“</a:t>
            </a:r>
            <a:r>
              <a:rPr lang="en-US" sz="1600" dirty="0">
                <a:latin typeface="Verdana" charset="0"/>
              </a:rPr>
              <a:t>important</a:t>
            </a:r>
            <a:r>
              <a:rPr lang="ja-JP" altLang="en-US" sz="1600" dirty="0">
                <a:latin typeface="Verdana" charset="0"/>
              </a:rPr>
              <a:t>”</a:t>
            </a:r>
            <a:r>
              <a:rPr lang="en-US" sz="1600" dirty="0">
                <a:latin typeface="Verdana" charset="0"/>
              </a:rPr>
              <a:t> service providers focused in the KIBS and KISA literature</a:t>
            </a:r>
          </a:p>
          <a:p>
            <a:pPr lvl="1"/>
            <a:r>
              <a:rPr lang="en-US" sz="1600" dirty="0">
                <a:latin typeface="Verdana" charset="0"/>
              </a:rPr>
              <a:t>Services as value added services – the interpretation of services as value added services and service encapsulation used in studies of manufacturing industries. Renewed interest in 20</a:t>
            </a:r>
            <a:r>
              <a:rPr lang="ja-JP" altLang="en-US" sz="1600" dirty="0">
                <a:latin typeface="Verdana" charset="0"/>
              </a:rPr>
              <a:t>’</a:t>
            </a:r>
            <a:r>
              <a:rPr lang="en-US" sz="1600" dirty="0">
                <a:latin typeface="Verdana" charset="0"/>
              </a:rPr>
              <a:t>s</a:t>
            </a:r>
          </a:p>
          <a:p>
            <a:endParaRPr lang="en-US" sz="1600" dirty="0">
              <a:latin typeface="Verdana" charset="0"/>
            </a:endParaRP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0C539ABF-E8FC-6843-9335-0271314F70ED}" type="slidenum">
              <a:rPr lang="nb-NO" sz="900">
                <a:solidFill>
                  <a:srgbClr val="9E9FA3"/>
                </a:solidFill>
                <a:latin typeface="Verdana" charset="0"/>
              </a:rPr>
              <a:pPr eaLnBrk="1" hangingPunct="1"/>
              <a:t>7</a:t>
            </a:fld>
            <a:endParaRPr lang="nb-NO" sz="900">
              <a:solidFill>
                <a:srgbClr val="9E9FA3"/>
              </a:solidFill>
              <a:latin typeface="Verdana" charset="0"/>
            </a:endParaRPr>
          </a:p>
        </p:txBody>
      </p:sp>
    </p:spTree>
    <p:extLst>
      <p:ext uri="{BB962C8B-B14F-4D97-AF65-F5344CB8AC3E}">
        <p14:creationId xmlns:p14="http://schemas.microsoft.com/office/powerpoint/2010/main" val="352087725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atin typeface="Verdana" charset="0"/>
              </a:rPr>
              <a:t>Services as service industries 1</a:t>
            </a:r>
            <a:endParaRPr lang="nb-NO">
              <a:latin typeface="Verdana" charset="0"/>
            </a:endParaRPr>
          </a:p>
        </p:txBody>
      </p:sp>
      <p:sp>
        <p:nvSpPr>
          <p:cNvPr id="4" name="Slide Number Placeholder 3"/>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F119EB57-0FA0-244F-9A7F-CD44566A831C}" type="slidenum">
              <a:rPr lang="nb-NO" sz="900">
                <a:solidFill>
                  <a:srgbClr val="9E9FA3"/>
                </a:solidFill>
                <a:latin typeface="Verdana" charset="0"/>
              </a:rPr>
              <a:pPr eaLnBrk="1" hangingPunct="1"/>
              <a:t>8</a:t>
            </a:fld>
            <a:endParaRPr lang="nb-NO" sz="900">
              <a:solidFill>
                <a:srgbClr val="9E9FA3"/>
              </a:solidFill>
              <a:latin typeface="Verdana" charset="0"/>
            </a:endParaRPr>
          </a:p>
        </p:txBody>
      </p:sp>
      <p:pic>
        <p:nvPicPr>
          <p:cNvPr id="21508"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1412776"/>
            <a:ext cx="4624272"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085231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atin typeface="Verdana" charset="0"/>
              </a:rPr>
              <a:t>Services as service industries 2</a:t>
            </a:r>
          </a:p>
        </p:txBody>
      </p:sp>
      <p:sp>
        <p:nvSpPr>
          <p:cNvPr id="22531" name="Content Placeholder 2"/>
          <p:cNvSpPr>
            <a:spLocks noGrp="1"/>
          </p:cNvSpPr>
          <p:nvPr>
            <p:ph idx="1"/>
          </p:nvPr>
        </p:nvSpPr>
        <p:spPr/>
        <p:txBody>
          <a:bodyPr>
            <a:normAutofit/>
          </a:bodyPr>
          <a:lstStyle/>
          <a:p>
            <a:r>
              <a:rPr lang="en-US" sz="1400" dirty="0">
                <a:latin typeface="Verdana" charset="0"/>
              </a:rPr>
              <a:t>Service industries are represented by all industries with NACE-codes above 45 (Norway), that is </a:t>
            </a:r>
            <a:r>
              <a:rPr lang="ja-JP" altLang="en-US" sz="1400" dirty="0">
                <a:latin typeface="Verdana" charset="0"/>
              </a:rPr>
              <a:t>”</a:t>
            </a:r>
            <a:r>
              <a:rPr lang="en-US" sz="1400" dirty="0">
                <a:latin typeface="Verdana" charset="0"/>
              </a:rPr>
              <a:t>wholesale trade and up</a:t>
            </a:r>
            <a:r>
              <a:rPr lang="ja-JP" altLang="en-US" sz="1400" dirty="0">
                <a:latin typeface="Verdana" charset="0"/>
              </a:rPr>
              <a:t>”</a:t>
            </a:r>
            <a:r>
              <a:rPr lang="en-US" sz="1400" dirty="0">
                <a:latin typeface="Verdana" charset="0"/>
              </a:rPr>
              <a:t>…</a:t>
            </a:r>
          </a:p>
          <a:p>
            <a:pPr lvl="1"/>
            <a:r>
              <a:rPr lang="en-US" sz="1400" dirty="0">
                <a:latin typeface="Verdana" charset="0"/>
              </a:rPr>
              <a:t>Consumer services: Services to domestic consumers (banking, insurance, travel and tourism, leisure, telecommunications, etc…)</a:t>
            </a:r>
          </a:p>
          <a:p>
            <a:pPr lvl="1"/>
            <a:r>
              <a:rPr lang="en-US" sz="1400" dirty="0">
                <a:latin typeface="Verdana" charset="0"/>
              </a:rPr>
              <a:t>Industrial services: Services to business customers (including some of the above if serving both segments, but also business services)</a:t>
            </a:r>
          </a:p>
          <a:p>
            <a:pPr lvl="1"/>
            <a:r>
              <a:rPr lang="en-US" sz="1400" dirty="0">
                <a:latin typeface="Verdana" charset="0"/>
              </a:rPr>
              <a:t>Business services: Services provided by specialized firms to other firms (e.g. accounting, legal, design, maintenance, </a:t>
            </a:r>
            <a:r>
              <a:rPr lang="en-US" sz="1400" dirty="0" err="1">
                <a:latin typeface="Verdana" charset="0"/>
              </a:rPr>
              <a:t>personnell</a:t>
            </a:r>
            <a:r>
              <a:rPr lang="en-US" sz="1400" dirty="0">
                <a:latin typeface="Verdana" charset="0"/>
              </a:rPr>
              <a:t>)</a:t>
            </a:r>
          </a:p>
          <a:p>
            <a:pPr lvl="1"/>
            <a:r>
              <a:rPr lang="en-US" sz="1400" dirty="0">
                <a:latin typeface="Verdana" charset="0"/>
              </a:rPr>
              <a:t>Market vs. non-market services: </a:t>
            </a:r>
            <a:br>
              <a:rPr lang="en-US" sz="1400" dirty="0">
                <a:latin typeface="Verdana" charset="0"/>
              </a:rPr>
            </a:br>
            <a:r>
              <a:rPr lang="en-US" sz="1400" dirty="0">
                <a:latin typeface="Verdana" charset="0"/>
              </a:rPr>
              <a:t>Services produced for sale on the</a:t>
            </a:r>
            <a:br>
              <a:rPr lang="en-US" sz="1400" dirty="0">
                <a:latin typeface="Verdana" charset="0"/>
              </a:rPr>
            </a:br>
            <a:r>
              <a:rPr lang="en-US" sz="1400" dirty="0">
                <a:latin typeface="Verdana" charset="0"/>
              </a:rPr>
              <a:t>market at a price vs. provided to </a:t>
            </a:r>
            <a:br>
              <a:rPr lang="en-US" sz="1400" dirty="0">
                <a:latin typeface="Verdana" charset="0"/>
              </a:rPr>
            </a:br>
            <a:r>
              <a:rPr lang="en-US" sz="1400" dirty="0">
                <a:latin typeface="Verdana" charset="0"/>
              </a:rPr>
              <a:t>the community as a whole free of </a:t>
            </a:r>
            <a:br>
              <a:rPr lang="en-US" sz="1400" dirty="0">
                <a:latin typeface="Verdana" charset="0"/>
              </a:rPr>
            </a:br>
            <a:r>
              <a:rPr lang="en-US" sz="1400" dirty="0">
                <a:latin typeface="Verdana" charset="0"/>
              </a:rPr>
              <a:t>charge</a:t>
            </a:r>
          </a:p>
          <a:p>
            <a:pPr lvl="1"/>
            <a:r>
              <a:rPr lang="en-US" sz="1400" dirty="0">
                <a:latin typeface="Verdana" charset="0"/>
              </a:rPr>
              <a:t>Public services: services provided </a:t>
            </a:r>
            <a:br>
              <a:rPr lang="en-US" sz="1400" dirty="0">
                <a:latin typeface="Verdana" charset="0"/>
              </a:rPr>
            </a:br>
            <a:r>
              <a:rPr lang="en-US" sz="1400" dirty="0">
                <a:latin typeface="Verdana" charset="0"/>
              </a:rPr>
              <a:t>by government to its citizens, </a:t>
            </a:r>
            <a:br>
              <a:rPr lang="en-US" sz="1400" dirty="0">
                <a:latin typeface="Verdana" charset="0"/>
              </a:rPr>
            </a:br>
            <a:r>
              <a:rPr lang="en-US" sz="1400" dirty="0">
                <a:latin typeface="Verdana" charset="0"/>
              </a:rPr>
              <a:t>either directly (through the public </a:t>
            </a:r>
            <a:br>
              <a:rPr lang="en-US" sz="1400" dirty="0">
                <a:latin typeface="Verdana" charset="0"/>
              </a:rPr>
            </a:br>
            <a:r>
              <a:rPr lang="en-US" sz="1400" dirty="0">
                <a:latin typeface="Verdana" charset="0"/>
              </a:rPr>
              <a:t>sector) or by financing private </a:t>
            </a:r>
            <a:br>
              <a:rPr lang="en-US" sz="1400" dirty="0">
                <a:latin typeface="Verdana" charset="0"/>
              </a:rPr>
            </a:br>
            <a:r>
              <a:rPr lang="en-US" sz="1400" dirty="0">
                <a:latin typeface="Verdana" charset="0"/>
              </a:rPr>
              <a:t>provision of </a:t>
            </a:r>
            <a:r>
              <a:rPr lang="en-US" sz="1400" dirty="0" smtClean="0">
                <a:latin typeface="Verdana" charset="0"/>
              </a:rPr>
              <a:t>services</a:t>
            </a:r>
            <a:endParaRPr lang="en-US" sz="1400" dirty="0">
              <a:latin typeface="Verdana" charset="0"/>
            </a:endParaRPr>
          </a:p>
        </p:txBody>
      </p:sp>
      <p:sp>
        <p:nvSpPr>
          <p:cNvPr id="6" name="Slide Number Placeholder 5"/>
          <p:cNvSpPr>
            <a:spLocks noGrp="1"/>
          </p:cNvSpPr>
          <p:nvPr>
            <p:ph type="sldNum" sz="quarter" idx="10"/>
          </p:nvPr>
        </p:nvSpPr>
        <p:spPr/>
        <p:txBody>
          <a:bodyPr/>
          <a:lstStyle>
            <a:lvl1pPr eaLnBrk="0" hangingPunct="0">
              <a:defRPr sz="1200">
                <a:solidFill>
                  <a:schemeClr val="tx1"/>
                </a:solidFill>
                <a:latin typeface="Georgia" charset="0"/>
                <a:ea typeface="ＭＳ Ｐゴシック" charset="0"/>
                <a:cs typeface="Arial" charset="0"/>
              </a:defRPr>
            </a:lvl1pPr>
            <a:lvl2pPr marL="742950" indent="-285750" eaLnBrk="0" hangingPunct="0">
              <a:defRPr sz="1200">
                <a:solidFill>
                  <a:schemeClr val="tx1"/>
                </a:solidFill>
                <a:latin typeface="Georgia" charset="0"/>
                <a:ea typeface="Arial" charset="0"/>
                <a:cs typeface="Arial" charset="0"/>
              </a:defRPr>
            </a:lvl2pPr>
            <a:lvl3pPr marL="1143000" indent="-228600" eaLnBrk="0" hangingPunct="0">
              <a:defRPr sz="1200">
                <a:solidFill>
                  <a:schemeClr val="tx1"/>
                </a:solidFill>
                <a:latin typeface="Georgia" charset="0"/>
                <a:ea typeface="Arial" charset="0"/>
                <a:cs typeface="Arial" charset="0"/>
              </a:defRPr>
            </a:lvl3pPr>
            <a:lvl4pPr marL="1600200" indent="-228600" eaLnBrk="0" hangingPunct="0">
              <a:defRPr sz="1200">
                <a:solidFill>
                  <a:schemeClr val="tx1"/>
                </a:solidFill>
                <a:latin typeface="Georgia" charset="0"/>
                <a:ea typeface="Arial" charset="0"/>
                <a:cs typeface="Arial" charset="0"/>
              </a:defRPr>
            </a:lvl4pPr>
            <a:lvl5pPr marL="2057400" indent="-228600" eaLnBrk="0" hangingPunct="0">
              <a:defRPr sz="1200">
                <a:solidFill>
                  <a:schemeClr val="tx1"/>
                </a:solidFill>
                <a:latin typeface="Georgia" charset="0"/>
                <a:ea typeface="Arial" charset="0"/>
                <a:cs typeface="Arial" charset="0"/>
              </a:defRPr>
            </a:lvl5pPr>
            <a:lvl6pPr marL="2514600" indent="-228600" eaLnBrk="0" fontAlgn="base" hangingPunct="0">
              <a:spcBef>
                <a:spcPct val="0"/>
              </a:spcBef>
              <a:spcAft>
                <a:spcPct val="0"/>
              </a:spcAft>
              <a:defRPr sz="1200">
                <a:solidFill>
                  <a:schemeClr val="tx1"/>
                </a:solidFill>
                <a:latin typeface="Georgia" charset="0"/>
                <a:ea typeface="Arial" charset="0"/>
                <a:cs typeface="Arial" charset="0"/>
              </a:defRPr>
            </a:lvl6pPr>
            <a:lvl7pPr marL="2971800" indent="-228600" eaLnBrk="0" fontAlgn="base" hangingPunct="0">
              <a:spcBef>
                <a:spcPct val="0"/>
              </a:spcBef>
              <a:spcAft>
                <a:spcPct val="0"/>
              </a:spcAft>
              <a:defRPr sz="1200">
                <a:solidFill>
                  <a:schemeClr val="tx1"/>
                </a:solidFill>
                <a:latin typeface="Georgia" charset="0"/>
                <a:ea typeface="Arial" charset="0"/>
                <a:cs typeface="Arial" charset="0"/>
              </a:defRPr>
            </a:lvl7pPr>
            <a:lvl8pPr marL="3429000" indent="-228600" eaLnBrk="0" fontAlgn="base" hangingPunct="0">
              <a:spcBef>
                <a:spcPct val="0"/>
              </a:spcBef>
              <a:spcAft>
                <a:spcPct val="0"/>
              </a:spcAft>
              <a:defRPr sz="1200">
                <a:solidFill>
                  <a:schemeClr val="tx1"/>
                </a:solidFill>
                <a:latin typeface="Georgia" charset="0"/>
                <a:ea typeface="Arial" charset="0"/>
                <a:cs typeface="Arial" charset="0"/>
              </a:defRPr>
            </a:lvl8pPr>
            <a:lvl9pPr marL="3886200" indent="-228600" eaLnBrk="0" fontAlgn="base" hangingPunct="0">
              <a:spcBef>
                <a:spcPct val="0"/>
              </a:spcBef>
              <a:spcAft>
                <a:spcPct val="0"/>
              </a:spcAft>
              <a:defRPr sz="1200">
                <a:solidFill>
                  <a:schemeClr val="tx1"/>
                </a:solidFill>
                <a:latin typeface="Georgia" charset="0"/>
                <a:ea typeface="Arial" charset="0"/>
                <a:cs typeface="Arial" charset="0"/>
              </a:defRPr>
            </a:lvl9pPr>
          </a:lstStyle>
          <a:p>
            <a:pPr eaLnBrk="1" hangingPunct="1"/>
            <a:fld id="{78E91B6C-066D-E34F-9D8C-5660ED7CF9F0}" type="slidenum">
              <a:rPr lang="nb-NO" sz="900">
                <a:solidFill>
                  <a:srgbClr val="9E9FA3"/>
                </a:solidFill>
                <a:latin typeface="Verdana" charset="0"/>
              </a:rPr>
              <a:pPr eaLnBrk="1" hangingPunct="1"/>
              <a:t>9</a:t>
            </a:fld>
            <a:endParaRPr lang="nb-NO" sz="900">
              <a:solidFill>
                <a:srgbClr val="9E9FA3"/>
              </a:solidFill>
              <a:latin typeface="Verdana" charset="0"/>
            </a:endParaRPr>
          </a:p>
        </p:txBody>
      </p:sp>
    </p:spTree>
    <p:extLst>
      <p:ext uri="{BB962C8B-B14F-4D97-AF65-F5344CB8AC3E}">
        <p14:creationId xmlns:p14="http://schemas.microsoft.com/office/powerpoint/2010/main" val="16584124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HH_PowerPointmal_hvit">
  <a:themeElements>
    <a:clrScheme name="NHH_hvit 13">
      <a:dk1>
        <a:srgbClr val="000000"/>
      </a:dk1>
      <a:lt1>
        <a:srgbClr val="FFFFFF"/>
      </a:lt1>
      <a:dk2>
        <a:srgbClr val="000000"/>
      </a:dk2>
      <a:lt2>
        <a:srgbClr val="808080"/>
      </a:lt2>
      <a:accent1>
        <a:srgbClr val="38410F"/>
      </a:accent1>
      <a:accent2>
        <a:srgbClr val="C6C700"/>
      </a:accent2>
      <a:accent3>
        <a:srgbClr val="FFFFFF"/>
      </a:accent3>
      <a:accent4>
        <a:srgbClr val="000000"/>
      </a:accent4>
      <a:accent5>
        <a:srgbClr val="AEB0AA"/>
      </a:accent5>
      <a:accent6>
        <a:srgbClr val="B3B400"/>
      </a:accent6>
      <a:hlink>
        <a:srgbClr val="82001E"/>
      </a:hlink>
      <a:folHlink>
        <a:srgbClr val="F09F15"/>
      </a:folHlink>
    </a:clrScheme>
    <a:fontScheme name="NHH_hvi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HH_hvi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HH_hvi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HH_hvi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HH_hvi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HH_hvi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HH_hvi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HH_hvi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HH_hvi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HH_hvi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HH_hvi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HH_hvi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HH_hvi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NHH_hvit 13">
        <a:dk1>
          <a:srgbClr val="000000"/>
        </a:dk1>
        <a:lt1>
          <a:srgbClr val="FFFFFF"/>
        </a:lt1>
        <a:dk2>
          <a:srgbClr val="000000"/>
        </a:dk2>
        <a:lt2>
          <a:srgbClr val="808080"/>
        </a:lt2>
        <a:accent1>
          <a:srgbClr val="38410F"/>
        </a:accent1>
        <a:accent2>
          <a:srgbClr val="C6C700"/>
        </a:accent2>
        <a:accent3>
          <a:srgbClr val="FFFFFF"/>
        </a:accent3>
        <a:accent4>
          <a:srgbClr val="000000"/>
        </a:accent4>
        <a:accent5>
          <a:srgbClr val="AEB0AA"/>
        </a:accent5>
        <a:accent6>
          <a:srgbClr val="B3B400"/>
        </a:accent6>
        <a:hlink>
          <a:srgbClr val="82001E"/>
        </a:hlink>
        <a:folHlink>
          <a:srgbClr val="F09F1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HH_PPT_hvit mal">
  <a:themeElements>
    <a:clrScheme name="NHH">
      <a:dk1>
        <a:sysClr val="windowText" lastClr="000000"/>
      </a:dk1>
      <a:lt1>
        <a:sysClr val="window" lastClr="FFFFFF"/>
      </a:lt1>
      <a:dk2>
        <a:srgbClr val="003A54"/>
      </a:dk2>
      <a:lt2>
        <a:srgbClr val="C9CACC"/>
      </a:lt2>
      <a:accent1>
        <a:srgbClr val="D1520F"/>
      </a:accent1>
      <a:accent2>
        <a:srgbClr val="C9CACC"/>
      </a:accent2>
      <a:accent3>
        <a:srgbClr val="919295"/>
      </a:accent3>
      <a:accent4>
        <a:srgbClr val="C8E1E4"/>
      </a:accent4>
      <a:accent5>
        <a:srgbClr val="A1C5CA"/>
      </a:accent5>
      <a:accent6>
        <a:srgbClr val="BEB7AD"/>
      </a:accent6>
      <a:hlink>
        <a:srgbClr val="0000FF"/>
      </a:hlink>
      <a:folHlink>
        <a:srgbClr val="800080"/>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err="1" smtClean="0">
            <a:solidFill>
              <a:srgbClr val="00314A"/>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2800" dirty="0" err="1" smtClean="0">
            <a:solidFill>
              <a:schemeClr val="tx1">
                <a:lumMod val="75000"/>
                <a:lumOff val="25000"/>
              </a:schemeClr>
            </a:solidFill>
          </a:defRPr>
        </a:defPPr>
      </a:lstStyle>
    </a:tx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NHH_hvit 13">
    <a:dk1>
      <a:srgbClr val="000000"/>
    </a:dk1>
    <a:lt1>
      <a:srgbClr val="FFFFFF"/>
    </a:lt1>
    <a:dk2>
      <a:srgbClr val="000000"/>
    </a:dk2>
    <a:lt2>
      <a:srgbClr val="808080"/>
    </a:lt2>
    <a:accent1>
      <a:srgbClr val="38410F"/>
    </a:accent1>
    <a:accent2>
      <a:srgbClr val="C6C700"/>
    </a:accent2>
    <a:accent3>
      <a:srgbClr val="FFFFFF"/>
    </a:accent3>
    <a:accent4>
      <a:srgbClr val="000000"/>
    </a:accent4>
    <a:accent5>
      <a:srgbClr val="AEB0AA"/>
    </a:accent5>
    <a:accent6>
      <a:srgbClr val="B3B400"/>
    </a:accent6>
    <a:hlink>
      <a:srgbClr val="82001E"/>
    </a:hlink>
    <a:folHlink>
      <a:srgbClr val="F09F15"/>
    </a:folHlink>
  </a:clrScheme>
  <a:fontScheme name="NHH_hvi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NHH_PowerPointmal_hvit</Template>
  <TotalTime>8424</TotalTime>
  <Words>2467</Words>
  <Application>Microsoft Macintosh PowerPoint</Application>
  <PresentationFormat>Skjermfremvisning (4:3)</PresentationFormat>
  <Paragraphs>570</Paragraphs>
  <Slides>51</Slides>
  <Notes>44</Notes>
  <HiddenSlides>0</HiddenSlides>
  <MMClips>0</MMClips>
  <ScaleCrop>false</ScaleCrop>
  <HeadingPairs>
    <vt:vector size="4" baseType="variant">
      <vt:variant>
        <vt:lpstr>Tema</vt:lpstr>
      </vt:variant>
      <vt:variant>
        <vt:i4>2</vt:i4>
      </vt:variant>
      <vt:variant>
        <vt:lpstr>Lysbildetitler</vt:lpstr>
      </vt:variant>
      <vt:variant>
        <vt:i4>51</vt:i4>
      </vt:variant>
    </vt:vector>
  </HeadingPairs>
  <TitlesOfParts>
    <vt:vector size="53" baseType="lpstr">
      <vt:lpstr>NHH_PowerPointmal_hvit</vt:lpstr>
      <vt:lpstr>NHH_PPT_hvit mal</vt:lpstr>
      <vt:lpstr>SERVICE INNOVATION</vt:lpstr>
      <vt:lpstr>Content of my part</vt:lpstr>
      <vt:lpstr>Purpose</vt:lpstr>
      <vt:lpstr>1. General introduction to service innovation – the traditional perspective</vt:lpstr>
      <vt:lpstr>1. Background and recent interest</vt:lpstr>
      <vt:lpstr>Recent interest in these issues…</vt:lpstr>
      <vt:lpstr>Services and service – different meanings</vt:lpstr>
      <vt:lpstr>Services as service industries 1</vt:lpstr>
      <vt:lpstr>Services as service industries 2</vt:lpstr>
      <vt:lpstr>Categorizing services in research 1 – service characteristics (Schmenner, 1986)</vt:lpstr>
      <vt:lpstr>Categorizing services in research 2 – service industry characteristics</vt:lpstr>
      <vt:lpstr>Think – Example, when does an industry become a service industry?</vt:lpstr>
      <vt:lpstr>The service innovation challenge- employment</vt:lpstr>
      <vt:lpstr>Gross domestic product</vt:lpstr>
      <vt:lpstr>Countries (from Lush, 2012) – cause or effect? </vt:lpstr>
      <vt:lpstr>Productivity in Norway</vt:lpstr>
      <vt:lpstr>Maroto and Rubalcaba (2008)</vt:lpstr>
      <vt:lpstr>Industries differ…..</vt:lpstr>
      <vt:lpstr>Innovation costs …</vt:lpstr>
      <vt:lpstr>Services as knowledge intensive services </vt:lpstr>
      <vt:lpstr>Industries differ…..</vt:lpstr>
      <vt:lpstr>Services as knowledge intensive services 2</vt:lpstr>
      <vt:lpstr>Think – Outsourcing KISA in manufacturing</vt:lpstr>
      <vt:lpstr>Servitization (Oliva and Kallenberg, 2003) and product-service systems (later)</vt:lpstr>
      <vt:lpstr>Services as value added services</vt:lpstr>
      <vt:lpstr>Service business models</vt:lpstr>
      <vt:lpstr>From value added services to service logic</vt:lpstr>
      <vt:lpstr>Characteristics of services</vt:lpstr>
      <vt:lpstr>PowerPoint-presentasjon</vt:lpstr>
      <vt:lpstr>1. General introduction to service innovation – the traditional perspective</vt:lpstr>
      <vt:lpstr>2. Sercive innovation - Characteristics of services – implications for innovation</vt:lpstr>
      <vt:lpstr>Challenges – service characteristics 1</vt:lpstr>
      <vt:lpstr>Challenges – service characteristics 2</vt:lpstr>
      <vt:lpstr>Challenges -service industry characteristics 1</vt:lpstr>
      <vt:lpstr>Challenges - service industry characteristics 2</vt:lpstr>
      <vt:lpstr>Challenges - service industry characteristics 3</vt:lpstr>
      <vt:lpstr>1. General introduction to service innovation – the traditional perspective</vt:lpstr>
      <vt:lpstr>3. Managing service innovation at the firm level (de Jong et al, 2003)</vt:lpstr>
      <vt:lpstr>Conditions characteristics</vt:lpstr>
      <vt:lpstr>Managing SI conditions</vt:lpstr>
      <vt:lpstr>Process characteristics</vt:lpstr>
      <vt:lpstr>Managing SI processes</vt:lpstr>
      <vt:lpstr>Service design methodology and experimentation</vt:lpstr>
      <vt:lpstr>Innovation type characterstics</vt:lpstr>
      <vt:lpstr>Managing SI types</vt:lpstr>
      <vt:lpstr>Managing business model innovations</vt:lpstr>
      <vt:lpstr>More business model definitions</vt:lpstr>
      <vt:lpstr>Business model canvas</vt:lpstr>
      <vt:lpstr>Business model innovation</vt:lpstr>
      <vt:lpstr>Results/effects characteristics</vt:lpstr>
      <vt:lpstr>Managing SI effects</vt:lpstr>
    </vt:vector>
  </TitlesOfParts>
  <Company>Norges Handelshøyskole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s1114</dc:creator>
  <cp:lastModifiedBy>Per Egil Pedersen</cp:lastModifiedBy>
  <cp:revision>319</cp:revision>
  <dcterms:created xsi:type="dcterms:W3CDTF">2012-01-22T10:23:50Z</dcterms:created>
  <dcterms:modified xsi:type="dcterms:W3CDTF">2013-04-12T08:17:02Z</dcterms:modified>
</cp:coreProperties>
</file>