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89" r:id="rId2"/>
  </p:sldMasterIdLst>
  <p:notesMasterIdLst>
    <p:notesMasterId r:id="rId36"/>
  </p:notesMasterIdLst>
  <p:handoutMasterIdLst>
    <p:handoutMasterId r:id="rId37"/>
  </p:handoutMasterIdLst>
  <p:sldIdLst>
    <p:sldId id="352" r:id="rId3"/>
    <p:sldId id="369" r:id="rId4"/>
    <p:sldId id="552" r:id="rId5"/>
    <p:sldId id="522" r:id="rId6"/>
    <p:sldId id="525" r:id="rId7"/>
    <p:sldId id="532" r:id="rId8"/>
    <p:sldId id="533" r:id="rId9"/>
    <p:sldId id="534" r:id="rId10"/>
    <p:sldId id="535" r:id="rId11"/>
    <p:sldId id="536" r:id="rId12"/>
    <p:sldId id="538" r:id="rId13"/>
    <p:sldId id="539" r:id="rId14"/>
    <p:sldId id="542" r:id="rId15"/>
    <p:sldId id="543" r:id="rId16"/>
    <p:sldId id="537" r:id="rId17"/>
    <p:sldId id="528" r:id="rId18"/>
    <p:sldId id="550" r:id="rId19"/>
    <p:sldId id="530" r:id="rId20"/>
    <p:sldId id="529" r:id="rId21"/>
    <p:sldId id="547" r:id="rId22"/>
    <p:sldId id="548" r:id="rId23"/>
    <p:sldId id="551" r:id="rId24"/>
    <p:sldId id="549" r:id="rId25"/>
    <p:sldId id="553" r:id="rId26"/>
    <p:sldId id="555" r:id="rId27"/>
    <p:sldId id="561" r:id="rId28"/>
    <p:sldId id="556" r:id="rId29"/>
    <p:sldId id="554" r:id="rId30"/>
    <p:sldId id="559" r:id="rId31"/>
    <p:sldId id="557" r:id="rId32"/>
    <p:sldId id="558" r:id="rId33"/>
    <p:sldId id="560" r:id="rId34"/>
    <p:sldId id="401" r:id="rId35"/>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Georgia" pitchFamily="18" charset="0"/>
        <a:ea typeface="+mn-ea"/>
        <a:cs typeface="+mn-cs"/>
      </a:defRPr>
    </a:lvl1pPr>
    <a:lvl2pPr marL="457200" algn="l" rtl="0" fontAlgn="base">
      <a:spcBef>
        <a:spcPct val="0"/>
      </a:spcBef>
      <a:spcAft>
        <a:spcPct val="0"/>
      </a:spcAft>
      <a:defRPr sz="1200" kern="1200">
        <a:solidFill>
          <a:schemeClr val="tx1"/>
        </a:solidFill>
        <a:latin typeface="Georgia" pitchFamily="18" charset="0"/>
        <a:ea typeface="+mn-ea"/>
        <a:cs typeface="+mn-cs"/>
      </a:defRPr>
    </a:lvl2pPr>
    <a:lvl3pPr marL="914400" algn="l" rtl="0" fontAlgn="base">
      <a:spcBef>
        <a:spcPct val="0"/>
      </a:spcBef>
      <a:spcAft>
        <a:spcPct val="0"/>
      </a:spcAft>
      <a:defRPr sz="1200" kern="1200">
        <a:solidFill>
          <a:schemeClr val="tx1"/>
        </a:solidFill>
        <a:latin typeface="Georgia" pitchFamily="18" charset="0"/>
        <a:ea typeface="+mn-ea"/>
        <a:cs typeface="+mn-cs"/>
      </a:defRPr>
    </a:lvl3pPr>
    <a:lvl4pPr marL="1371600" algn="l" rtl="0" fontAlgn="base">
      <a:spcBef>
        <a:spcPct val="0"/>
      </a:spcBef>
      <a:spcAft>
        <a:spcPct val="0"/>
      </a:spcAft>
      <a:defRPr sz="1200" kern="1200">
        <a:solidFill>
          <a:schemeClr val="tx1"/>
        </a:solidFill>
        <a:latin typeface="Georgia" pitchFamily="18" charset="0"/>
        <a:ea typeface="+mn-ea"/>
        <a:cs typeface="+mn-cs"/>
      </a:defRPr>
    </a:lvl4pPr>
    <a:lvl5pPr marL="1828800" algn="l" rtl="0" fontAlgn="base">
      <a:spcBef>
        <a:spcPct val="0"/>
      </a:spcBef>
      <a:spcAft>
        <a:spcPct val="0"/>
      </a:spcAft>
      <a:defRPr sz="1200" kern="1200">
        <a:solidFill>
          <a:schemeClr val="tx1"/>
        </a:solidFill>
        <a:latin typeface="Georgia" pitchFamily="18" charset="0"/>
        <a:ea typeface="+mn-ea"/>
        <a:cs typeface="+mn-cs"/>
      </a:defRPr>
    </a:lvl5pPr>
    <a:lvl6pPr marL="2286000" algn="l" defTabSz="914400" rtl="0" eaLnBrk="1" latinLnBrk="0" hangingPunct="1">
      <a:defRPr sz="1200" kern="1200">
        <a:solidFill>
          <a:schemeClr val="tx1"/>
        </a:solidFill>
        <a:latin typeface="Georgia" pitchFamily="18" charset="0"/>
        <a:ea typeface="+mn-ea"/>
        <a:cs typeface="+mn-cs"/>
      </a:defRPr>
    </a:lvl6pPr>
    <a:lvl7pPr marL="2743200" algn="l" defTabSz="914400" rtl="0" eaLnBrk="1" latinLnBrk="0" hangingPunct="1">
      <a:defRPr sz="1200" kern="1200">
        <a:solidFill>
          <a:schemeClr val="tx1"/>
        </a:solidFill>
        <a:latin typeface="Georgia" pitchFamily="18" charset="0"/>
        <a:ea typeface="+mn-ea"/>
        <a:cs typeface="+mn-cs"/>
      </a:defRPr>
    </a:lvl7pPr>
    <a:lvl8pPr marL="3200400" algn="l" defTabSz="914400" rtl="0" eaLnBrk="1" latinLnBrk="0" hangingPunct="1">
      <a:defRPr sz="1200" kern="1200">
        <a:solidFill>
          <a:schemeClr val="tx1"/>
        </a:solidFill>
        <a:latin typeface="Georgia" pitchFamily="18" charset="0"/>
        <a:ea typeface="+mn-ea"/>
        <a:cs typeface="+mn-cs"/>
      </a:defRPr>
    </a:lvl8pPr>
    <a:lvl9pPr marL="3657600" algn="l" defTabSz="914400" rtl="0" eaLnBrk="1" latinLnBrk="0" hangingPunct="1">
      <a:defRPr sz="1200" kern="1200">
        <a:solidFill>
          <a:schemeClr val="tx1"/>
        </a:solidFill>
        <a:latin typeface="Georg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CDF3"/>
    <a:srgbClr val="82001E"/>
    <a:srgbClr val="9E9FA3"/>
    <a:srgbClr val="003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4574" autoAdjust="0"/>
  </p:normalViewPr>
  <p:slideViewPr>
    <p:cSldViewPr>
      <p:cViewPr>
        <p:scale>
          <a:sx n="100" d="100"/>
          <a:sy n="100" d="100"/>
        </p:scale>
        <p:origin x="-1208" y="-72"/>
      </p:cViewPr>
      <p:guideLst>
        <p:guide orient="horz" pos="2160"/>
        <p:guide pos="2880"/>
      </p:guideLst>
    </p:cSldViewPr>
  </p:slideViewPr>
  <p:outlineViewPr>
    <p:cViewPr>
      <p:scale>
        <a:sx n="33" d="100"/>
        <a:sy n="33" d="100"/>
      </p:scale>
      <p:origin x="0" y="188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nb-NO"/>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charset="0"/>
              </a:defRPr>
            </a:lvl1pPr>
          </a:lstStyle>
          <a:p>
            <a:pPr>
              <a:defRPr/>
            </a:pPr>
            <a:endParaRPr lang="nb-NO"/>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atin typeface="Arial" charset="0"/>
              </a:defRPr>
            </a:lvl1pPr>
          </a:lstStyle>
          <a:p>
            <a:pPr>
              <a:defRPr/>
            </a:pPr>
            <a:endParaRPr lang="nb-NO"/>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Arial" charset="0"/>
              </a:defRPr>
            </a:lvl1pPr>
          </a:lstStyle>
          <a:p>
            <a:pPr>
              <a:defRPr/>
            </a:pPr>
            <a:fld id="{45B7294E-3E57-47F7-98FA-2ECBB733F8D1}" type="slidenum">
              <a:rPr lang="nb-NO"/>
              <a:pPr>
                <a:defRPr/>
              </a:pPr>
              <a:t>‹#›</a:t>
            </a:fld>
            <a:endParaRPr lang="nb-NO"/>
          </a:p>
        </p:txBody>
      </p:sp>
    </p:spTree>
    <p:extLst>
      <p:ext uri="{BB962C8B-B14F-4D97-AF65-F5344CB8AC3E}">
        <p14:creationId xmlns:p14="http://schemas.microsoft.com/office/powerpoint/2010/main" val="702154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Klikk for å redigere tekststiler i malen</a:t>
            </a:r>
          </a:p>
          <a:p>
            <a:pPr lvl="1"/>
            <a:r>
              <a:rPr lang="en-US" noProof="0" smtClean="0"/>
              <a:t>Andre nivå</a:t>
            </a:r>
          </a:p>
          <a:p>
            <a:pPr lvl="2"/>
            <a:r>
              <a:rPr lang="en-US" noProof="0" smtClean="0"/>
              <a:t>Tredje nivå</a:t>
            </a:r>
          </a:p>
          <a:p>
            <a:pPr lvl="3"/>
            <a:r>
              <a:rPr lang="en-US" noProof="0" smtClean="0"/>
              <a:t>Fjerde nivå</a:t>
            </a:r>
          </a:p>
          <a:p>
            <a:pPr lvl="4"/>
            <a:r>
              <a:rPr lang="en-US" noProof="0" smtClean="0"/>
              <a:t>Femte nivå</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Arial" charset="0"/>
              </a:defRPr>
            </a:lvl1pPr>
          </a:lstStyle>
          <a:p>
            <a:pPr>
              <a:defRPr/>
            </a:pPr>
            <a:fld id="{55F95A31-D360-4CC9-B33B-E1439B2780A8}" type="slidenum">
              <a:rPr lang="en-US"/>
              <a:pPr>
                <a:defRPr/>
              </a:pPr>
              <a:t>‹#›</a:t>
            </a:fld>
            <a:endParaRPr lang="en-US"/>
          </a:p>
        </p:txBody>
      </p:sp>
    </p:spTree>
    <p:extLst>
      <p:ext uri="{BB962C8B-B14F-4D97-AF65-F5344CB8AC3E}">
        <p14:creationId xmlns:p14="http://schemas.microsoft.com/office/powerpoint/2010/main" val="7807121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p>
        </p:txBody>
      </p:sp>
      <p:sp>
        <p:nvSpPr>
          <p:cNvPr id="99332" name="Slide Number Placeholder 3"/>
          <p:cNvSpPr>
            <a:spLocks noGrp="1"/>
          </p:cNvSpPr>
          <p:nvPr>
            <p:ph type="sldNum" sz="quarter" idx="5"/>
          </p:nvPr>
        </p:nvSpPr>
        <p:spPr/>
        <p:txBody>
          <a:bodyPr/>
          <a:lstStyle>
            <a:lvl1pPr eaLnBrk="0" hangingPunct="0">
              <a:defRPr sz="1200">
                <a:solidFill>
                  <a:schemeClr val="tx1"/>
                </a:solidFill>
                <a:latin typeface="Georgia" charset="0"/>
                <a:ea typeface="ＭＳ Ｐゴシック" charset="0"/>
                <a:cs typeface="Arial" charset="0"/>
              </a:defRPr>
            </a:lvl1pPr>
            <a:lvl2pPr marL="742950" indent="-285750" eaLnBrk="0" hangingPunct="0">
              <a:defRPr sz="1200">
                <a:solidFill>
                  <a:schemeClr val="tx1"/>
                </a:solidFill>
                <a:latin typeface="Georgia" charset="0"/>
                <a:ea typeface="Arial" charset="0"/>
                <a:cs typeface="Arial" charset="0"/>
              </a:defRPr>
            </a:lvl2pPr>
            <a:lvl3pPr marL="1143000" indent="-228600" eaLnBrk="0" hangingPunct="0">
              <a:defRPr sz="1200">
                <a:solidFill>
                  <a:schemeClr val="tx1"/>
                </a:solidFill>
                <a:latin typeface="Georgia" charset="0"/>
                <a:ea typeface="Arial" charset="0"/>
                <a:cs typeface="Arial" charset="0"/>
              </a:defRPr>
            </a:lvl3pPr>
            <a:lvl4pPr marL="1600200" indent="-228600" eaLnBrk="0" hangingPunct="0">
              <a:defRPr sz="1200">
                <a:solidFill>
                  <a:schemeClr val="tx1"/>
                </a:solidFill>
                <a:latin typeface="Georgia" charset="0"/>
                <a:ea typeface="Arial" charset="0"/>
                <a:cs typeface="Arial" charset="0"/>
              </a:defRPr>
            </a:lvl4pPr>
            <a:lvl5pPr marL="2057400" indent="-228600" eaLnBrk="0" hangingPunct="0">
              <a:defRPr sz="12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12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12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12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1200">
                <a:solidFill>
                  <a:schemeClr val="tx1"/>
                </a:solidFill>
                <a:latin typeface="Georgia" charset="0"/>
                <a:ea typeface="Arial" charset="0"/>
                <a:cs typeface="Arial" charset="0"/>
              </a:defRPr>
            </a:lvl9pPr>
          </a:lstStyle>
          <a:p>
            <a:pPr eaLnBrk="1" hangingPunct="1"/>
            <a:fld id="{BE99AE6E-2100-B74F-B7B8-D7CA93E7D8E6}" type="slidenum">
              <a:rPr lang="en-US">
                <a:latin typeface="Arial" charset="0"/>
              </a:rPr>
              <a:pPr eaLnBrk="1" hangingPunct="1"/>
              <a:t>5</a:t>
            </a:fld>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p>
        </p:txBody>
      </p:sp>
      <p:sp>
        <p:nvSpPr>
          <p:cNvPr id="102404" name="Slide Number Placeholder 3"/>
          <p:cNvSpPr>
            <a:spLocks noGrp="1"/>
          </p:cNvSpPr>
          <p:nvPr>
            <p:ph type="sldNum" sz="quarter" idx="5"/>
          </p:nvPr>
        </p:nvSpPr>
        <p:spPr/>
        <p:txBody>
          <a:bodyPr/>
          <a:lstStyle>
            <a:lvl1pPr eaLnBrk="0" hangingPunct="0">
              <a:defRPr sz="1200">
                <a:solidFill>
                  <a:schemeClr val="tx1"/>
                </a:solidFill>
                <a:latin typeface="Georgia" charset="0"/>
                <a:ea typeface="ＭＳ Ｐゴシック" charset="0"/>
                <a:cs typeface="Arial" charset="0"/>
              </a:defRPr>
            </a:lvl1pPr>
            <a:lvl2pPr marL="742950" indent="-285750" eaLnBrk="0" hangingPunct="0">
              <a:defRPr sz="1200">
                <a:solidFill>
                  <a:schemeClr val="tx1"/>
                </a:solidFill>
                <a:latin typeface="Georgia" charset="0"/>
                <a:ea typeface="Arial" charset="0"/>
                <a:cs typeface="Arial" charset="0"/>
              </a:defRPr>
            </a:lvl2pPr>
            <a:lvl3pPr marL="1143000" indent="-228600" eaLnBrk="0" hangingPunct="0">
              <a:defRPr sz="1200">
                <a:solidFill>
                  <a:schemeClr val="tx1"/>
                </a:solidFill>
                <a:latin typeface="Georgia" charset="0"/>
                <a:ea typeface="Arial" charset="0"/>
                <a:cs typeface="Arial" charset="0"/>
              </a:defRPr>
            </a:lvl3pPr>
            <a:lvl4pPr marL="1600200" indent="-228600" eaLnBrk="0" hangingPunct="0">
              <a:defRPr sz="1200">
                <a:solidFill>
                  <a:schemeClr val="tx1"/>
                </a:solidFill>
                <a:latin typeface="Georgia" charset="0"/>
                <a:ea typeface="Arial" charset="0"/>
                <a:cs typeface="Arial" charset="0"/>
              </a:defRPr>
            </a:lvl4pPr>
            <a:lvl5pPr marL="2057400" indent="-228600" eaLnBrk="0" hangingPunct="0">
              <a:defRPr sz="12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12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12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12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1200">
                <a:solidFill>
                  <a:schemeClr val="tx1"/>
                </a:solidFill>
                <a:latin typeface="Georgia" charset="0"/>
                <a:ea typeface="Arial" charset="0"/>
                <a:cs typeface="Arial" charset="0"/>
              </a:defRPr>
            </a:lvl9pPr>
          </a:lstStyle>
          <a:p>
            <a:pPr eaLnBrk="1" hangingPunct="1"/>
            <a:fld id="{C6A7F010-1FED-A74E-B5E7-C118C76A5D4F}" type="slidenum">
              <a:rPr lang="en-US">
                <a:latin typeface="Arial" charset="0"/>
              </a:rPr>
              <a:pPr eaLnBrk="1" hangingPunct="1"/>
              <a:t>11</a:t>
            </a:fld>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69B605C5-0A21-4E07-BFDC-A2A49B9117E7}" type="slidenum">
              <a:rPr lang="en-US" smtClean="0"/>
              <a:pPr>
                <a:defRPr/>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a:p>
        </p:txBody>
      </p:sp>
      <p:sp>
        <p:nvSpPr>
          <p:cNvPr id="4" name="Slide Number Placeholder 3"/>
          <p:cNvSpPr>
            <a:spLocks noGrp="1"/>
          </p:cNvSpPr>
          <p:nvPr>
            <p:ph type="sldNum" sz="quarter" idx="10"/>
          </p:nvPr>
        </p:nvSpPr>
        <p:spPr/>
        <p:txBody>
          <a:bodyPr/>
          <a:lstStyle/>
          <a:p>
            <a:pPr>
              <a:defRPr/>
            </a:pPr>
            <a:fld id="{69B605C5-0A21-4E07-BFDC-A2A49B9117E7}" type="slidenum">
              <a:rPr lang="en-US" smtClean="0"/>
              <a:pPr>
                <a:defRPr/>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p>
        </p:txBody>
      </p:sp>
      <p:sp>
        <p:nvSpPr>
          <p:cNvPr id="108548" name="Slide Number Placeholder 3"/>
          <p:cNvSpPr>
            <a:spLocks noGrp="1"/>
          </p:cNvSpPr>
          <p:nvPr>
            <p:ph type="sldNum" sz="quarter" idx="5"/>
          </p:nvPr>
        </p:nvSpPr>
        <p:spPr/>
        <p:txBody>
          <a:bodyPr/>
          <a:lstStyle>
            <a:lvl1pPr eaLnBrk="0" hangingPunct="0">
              <a:defRPr sz="1200">
                <a:solidFill>
                  <a:schemeClr val="tx1"/>
                </a:solidFill>
                <a:latin typeface="Georgia" charset="0"/>
                <a:ea typeface="ＭＳ Ｐゴシック" charset="0"/>
                <a:cs typeface="Arial" charset="0"/>
              </a:defRPr>
            </a:lvl1pPr>
            <a:lvl2pPr marL="742950" indent="-285750" eaLnBrk="0" hangingPunct="0">
              <a:defRPr sz="1200">
                <a:solidFill>
                  <a:schemeClr val="tx1"/>
                </a:solidFill>
                <a:latin typeface="Georgia" charset="0"/>
                <a:ea typeface="Arial" charset="0"/>
                <a:cs typeface="Arial" charset="0"/>
              </a:defRPr>
            </a:lvl2pPr>
            <a:lvl3pPr marL="1143000" indent="-228600" eaLnBrk="0" hangingPunct="0">
              <a:defRPr sz="1200">
                <a:solidFill>
                  <a:schemeClr val="tx1"/>
                </a:solidFill>
                <a:latin typeface="Georgia" charset="0"/>
                <a:ea typeface="Arial" charset="0"/>
                <a:cs typeface="Arial" charset="0"/>
              </a:defRPr>
            </a:lvl3pPr>
            <a:lvl4pPr marL="1600200" indent="-228600" eaLnBrk="0" hangingPunct="0">
              <a:defRPr sz="1200">
                <a:solidFill>
                  <a:schemeClr val="tx1"/>
                </a:solidFill>
                <a:latin typeface="Georgia" charset="0"/>
                <a:ea typeface="Arial" charset="0"/>
                <a:cs typeface="Arial" charset="0"/>
              </a:defRPr>
            </a:lvl4pPr>
            <a:lvl5pPr marL="2057400" indent="-228600" eaLnBrk="0" hangingPunct="0">
              <a:defRPr sz="12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12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12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12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1200">
                <a:solidFill>
                  <a:schemeClr val="tx1"/>
                </a:solidFill>
                <a:latin typeface="Georgia" charset="0"/>
                <a:ea typeface="Arial" charset="0"/>
                <a:cs typeface="Arial" charset="0"/>
              </a:defRPr>
            </a:lvl9pPr>
          </a:lstStyle>
          <a:p>
            <a:pPr eaLnBrk="1" hangingPunct="1"/>
            <a:fld id="{D80573ED-7565-BC4C-A339-0D662DA34F90}" type="slidenum">
              <a:rPr lang="en-US">
                <a:latin typeface="Arial" charset="0"/>
              </a:rPr>
              <a:pPr eaLnBrk="1" hangingPunct="1"/>
              <a:t>18</a:t>
            </a:fld>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p>
        </p:txBody>
      </p:sp>
      <p:sp>
        <p:nvSpPr>
          <p:cNvPr id="91140" name="Slide Number Placeholder 3"/>
          <p:cNvSpPr>
            <a:spLocks noGrp="1"/>
          </p:cNvSpPr>
          <p:nvPr>
            <p:ph type="sldNum" sz="quarter" idx="5"/>
          </p:nvPr>
        </p:nvSpPr>
        <p:spPr/>
        <p:txBody>
          <a:bodyPr/>
          <a:lstStyle>
            <a:lvl1pPr eaLnBrk="0" hangingPunct="0">
              <a:defRPr sz="1200">
                <a:solidFill>
                  <a:schemeClr val="tx1"/>
                </a:solidFill>
                <a:latin typeface="Georgia" charset="0"/>
                <a:ea typeface="ＭＳ Ｐゴシック" charset="0"/>
                <a:cs typeface="Arial" charset="0"/>
              </a:defRPr>
            </a:lvl1pPr>
            <a:lvl2pPr marL="742950" indent="-285750" eaLnBrk="0" hangingPunct="0">
              <a:defRPr sz="1200">
                <a:solidFill>
                  <a:schemeClr val="tx1"/>
                </a:solidFill>
                <a:latin typeface="Georgia" charset="0"/>
                <a:ea typeface="Arial" charset="0"/>
                <a:cs typeface="Arial" charset="0"/>
              </a:defRPr>
            </a:lvl2pPr>
            <a:lvl3pPr marL="1143000" indent="-228600" eaLnBrk="0" hangingPunct="0">
              <a:defRPr sz="1200">
                <a:solidFill>
                  <a:schemeClr val="tx1"/>
                </a:solidFill>
                <a:latin typeface="Georgia" charset="0"/>
                <a:ea typeface="Arial" charset="0"/>
                <a:cs typeface="Arial" charset="0"/>
              </a:defRPr>
            </a:lvl3pPr>
            <a:lvl4pPr marL="1600200" indent="-228600" eaLnBrk="0" hangingPunct="0">
              <a:defRPr sz="1200">
                <a:solidFill>
                  <a:schemeClr val="tx1"/>
                </a:solidFill>
                <a:latin typeface="Georgia" charset="0"/>
                <a:ea typeface="Arial" charset="0"/>
                <a:cs typeface="Arial" charset="0"/>
              </a:defRPr>
            </a:lvl4pPr>
            <a:lvl5pPr marL="2057400" indent="-228600" eaLnBrk="0" hangingPunct="0">
              <a:defRPr sz="12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12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12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12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1200">
                <a:solidFill>
                  <a:schemeClr val="tx1"/>
                </a:solidFill>
                <a:latin typeface="Georgia" charset="0"/>
                <a:ea typeface="Arial" charset="0"/>
                <a:cs typeface="Arial" charset="0"/>
              </a:defRPr>
            </a:lvl9pPr>
          </a:lstStyle>
          <a:p>
            <a:pPr eaLnBrk="1" hangingPunct="1"/>
            <a:fld id="{8D99A434-981B-0848-BAB4-E404718139E1}" type="slidenum">
              <a:rPr lang="en-US">
                <a:latin typeface="Arial" charset="0"/>
              </a:rPr>
              <a:pPr eaLnBrk="1" hangingPunct="1"/>
              <a:t>26</a:t>
            </a:fld>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nb-NO" smtClean="0"/>
          </a:p>
        </p:txBody>
      </p:sp>
      <p:sp>
        <p:nvSpPr>
          <p:cNvPr id="69636" name="Slide Number Placeholder 3"/>
          <p:cNvSpPr>
            <a:spLocks noGrp="1"/>
          </p:cNvSpPr>
          <p:nvPr>
            <p:ph type="sldNum" sz="quarter" idx="5"/>
          </p:nvPr>
        </p:nvSpPr>
        <p:spPr>
          <a:noFill/>
        </p:spPr>
        <p:txBody>
          <a:bodyPr/>
          <a:lstStyle/>
          <a:p>
            <a:fld id="{5456C6C9-BD81-4B63-9062-FC4CF4D7A4BB}" type="slidenum">
              <a:rPr lang="en-US" smtClean="0"/>
              <a:pPr/>
              <a:t>30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nb-NO" smtClean="0"/>
          </a:p>
        </p:txBody>
      </p:sp>
      <p:sp>
        <p:nvSpPr>
          <p:cNvPr id="70660" name="Slide Number Placeholder 3"/>
          <p:cNvSpPr>
            <a:spLocks noGrp="1"/>
          </p:cNvSpPr>
          <p:nvPr>
            <p:ph type="sldNum" sz="quarter" idx="5"/>
          </p:nvPr>
        </p:nvSpPr>
        <p:spPr>
          <a:noFill/>
        </p:spPr>
        <p:txBody>
          <a:bodyPr/>
          <a:lstStyle/>
          <a:p>
            <a:fld id="{72633EBF-FDFC-4296-AD67-9283E370FC17}" type="slidenum">
              <a:rPr lang="en-US" smtClean="0"/>
              <a:pPr/>
              <a:t>31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4"/>
          <p:cNvSpPr>
            <a:spLocks noChangeShapeType="1"/>
          </p:cNvSpPr>
          <p:nvPr/>
        </p:nvSpPr>
        <p:spPr bwMode="auto">
          <a:xfrm>
            <a:off x="179388" y="836613"/>
            <a:ext cx="8785225" cy="0"/>
          </a:xfrm>
          <a:prstGeom prst="line">
            <a:avLst/>
          </a:prstGeom>
          <a:noFill/>
          <a:ln w="9525">
            <a:solidFill>
              <a:srgbClr val="00306A"/>
            </a:solidFill>
            <a:round/>
            <a:headEnd/>
            <a:tailEnd/>
          </a:ln>
          <a:effectLst/>
        </p:spPr>
        <p:txBody>
          <a:bodyPr/>
          <a:lstStyle/>
          <a:p>
            <a:pPr>
              <a:defRPr/>
            </a:pPr>
            <a:endParaRPr lang="en-GB"/>
          </a:p>
        </p:txBody>
      </p:sp>
      <p:pic>
        <p:nvPicPr>
          <p:cNvPr id="5" name="Picture 11" descr="cems-logorams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6275388"/>
            <a:ext cx="25923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500938" y="6334125"/>
            <a:ext cx="1477962" cy="307975"/>
          </a:xfrm>
          <a:prstGeom prst="rect">
            <a:avLst/>
          </a:prstGeom>
          <a:noFill/>
        </p:spPr>
        <p:txBody>
          <a:bodyPr wrap="none">
            <a:spAutoFit/>
          </a:bodyPr>
          <a:lstStyle/>
          <a:p>
            <a:pPr>
              <a:defRPr/>
            </a:pPr>
            <a:r>
              <a:rPr lang="en-GB" sz="1400" b="1" dirty="0">
                <a:solidFill>
                  <a:srgbClr val="00306A"/>
                </a:solidFill>
                <a:latin typeface="+mj-lt"/>
                <a:ea typeface="+mj-ea"/>
                <a:cs typeface="+mj-cs"/>
              </a:rPr>
              <a:t>www.nhh.no</a:t>
            </a:r>
          </a:p>
        </p:txBody>
      </p:sp>
      <p:pic>
        <p:nvPicPr>
          <p:cNvPr id="7" name="Picture 16" descr="NHH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392113"/>
            <a:ext cx="15351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7"/>
          <p:cNvSpPr>
            <a:spLocks noGrp="1" noChangeArrowheads="1"/>
          </p:cNvSpPr>
          <p:nvPr>
            <p:ph type="ctrTitle"/>
          </p:nvPr>
        </p:nvSpPr>
        <p:spPr>
          <a:xfrm>
            <a:off x="1403350" y="1196975"/>
            <a:ext cx="6769100" cy="1470025"/>
          </a:xfrm>
        </p:spPr>
        <p:txBody>
          <a:bodyPr/>
          <a:lstStyle>
            <a:lvl1pPr>
              <a:defRPr sz="2800">
                <a:solidFill>
                  <a:srgbClr val="00306A"/>
                </a:solidFill>
              </a:defRPr>
            </a:lvl1pPr>
          </a:lstStyle>
          <a:p>
            <a:r>
              <a:rPr lang="en-US" smtClean="0"/>
              <a:t>Click to edit Master title style</a:t>
            </a:r>
            <a:endParaRPr lang="nb-NO" dirty="0"/>
          </a:p>
        </p:txBody>
      </p:sp>
      <p:sp>
        <p:nvSpPr>
          <p:cNvPr id="26632" name="Rectangle 8"/>
          <p:cNvSpPr>
            <a:spLocks noGrp="1" noChangeArrowheads="1"/>
          </p:cNvSpPr>
          <p:nvPr>
            <p:ph type="subTitle" idx="1"/>
          </p:nvPr>
        </p:nvSpPr>
        <p:spPr>
          <a:xfrm>
            <a:off x="1403350" y="2708275"/>
            <a:ext cx="6769100" cy="792163"/>
          </a:xfrm>
        </p:spPr>
        <p:txBody>
          <a:bodyPr/>
          <a:lstStyle>
            <a:lvl1pPr marL="0" indent="0">
              <a:buFontTx/>
              <a:buNone/>
              <a:defRPr b="1">
                <a:solidFill>
                  <a:srgbClr val="9E9FA3"/>
                </a:solidFill>
              </a:defRPr>
            </a:lvl1pPr>
          </a:lstStyle>
          <a:p>
            <a:r>
              <a:rPr lang="en-US" smtClean="0"/>
              <a:t>Click to edit Master subtitle style</a:t>
            </a:r>
            <a:endParaRPr lang="nb-NO"/>
          </a:p>
        </p:txBody>
      </p:sp>
      <p:sp>
        <p:nvSpPr>
          <p:cNvPr id="8" name="Rectangle 9"/>
          <p:cNvSpPr>
            <a:spLocks noGrp="1" noChangeArrowheads="1"/>
          </p:cNvSpPr>
          <p:nvPr>
            <p:ph type="dt" sz="half" idx="10"/>
          </p:nvPr>
        </p:nvSpPr>
        <p:spPr>
          <a:xfrm>
            <a:off x="1403350" y="3717925"/>
            <a:ext cx="2592388" cy="215900"/>
          </a:xfrm>
        </p:spPr>
        <p:txBody>
          <a:bodyPr/>
          <a:lstStyle>
            <a:lvl1pPr algn="l">
              <a:defRPr sz="1200"/>
            </a:lvl1pPr>
          </a:lstStyle>
          <a:p>
            <a:pPr>
              <a:defRPr/>
            </a:pPr>
            <a:fld id="{12535D4A-F271-4102-899D-F4F80F84F099}" type="datetime1">
              <a:rPr lang="nb-NO"/>
              <a:pPr>
                <a:defRPr/>
              </a:pPr>
              <a:t>13.04.13</a:t>
            </a:fld>
            <a:endParaRPr lang="nb-NO"/>
          </a:p>
        </p:txBody>
      </p:sp>
      <p:sp>
        <p:nvSpPr>
          <p:cNvPr id="9" name="Rectangle 10"/>
          <p:cNvSpPr>
            <a:spLocks noGrp="1" noChangeArrowheads="1"/>
          </p:cNvSpPr>
          <p:nvPr>
            <p:ph type="ftr" sz="quarter" idx="11"/>
          </p:nvPr>
        </p:nvSpPr>
        <p:spPr>
          <a:xfrm>
            <a:off x="1403350" y="3500438"/>
            <a:ext cx="6769100" cy="217487"/>
          </a:xfrm>
        </p:spPr>
        <p:txBody>
          <a:bodyPr/>
          <a:lstStyle>
            <a:lvl1pPr>
              <a:defRPr sz="1200"/>
            </a:lvl1pPr>
          </a:lstStyle>
          <a:p>
            <a:pPr>
              <a:defRPr/>
            </a:pPr>
            <a:r>
              <a:rPr lang="nb-NO"/>
              <a:t>Fornavn Etternavn, navn@nhh.no</a:t>
            </a:r>
          </a:p>
        </p:txBody>
      </p:sp>
    </p:spTree>
    <p:extLst>
      <p:ext uri="{BB962C8B-B14F-4D97-AF65-F5344CB8AC3E}">
        <p14:creationId xmlns:p14="http://schemas.microsoft.com/office/powerpoint/2010/main" val="2939909164"/>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7DB0F78-5994-4151-862D-084D7C3AE703}" type="datetime1">
              <a:rPr lang="nb-NO"/>
              <a:pPr>
                <a:defRPr/>
              </a:pPr>
              <a:t>13.04.13</a:t>
            </a:fld>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6" name="Rectangle 6"/>
          <p:cNvSpPr>
            <a:spLocks noGrp="1" noChangeArrowheads="1"/>
          </p:cNvSpPr>
          <p:nvPr>
            <p:ph type="sldNum" sz="quarter" idx="12"/>
          </p:nvPr>
        </p:nvSpPr>
        <p:spPr>
          <a:ln/>
        </p:spPr>
        <p:txBody>
          <a:bodyPr/>
          <a:lstStyle>
            <a:lvl1pPr>
              <a:defRPr/>
            </a:lvl1pPr>
          </a:lstStyle>
          <a:p>
            <a:pPr>
              <a:defRPr/>
            </a:pPr>
            <a:fld id="{AC9AADFB-3B38-4066-AA98-7BF260114C34}" type="slidenum">
              <a:rPr lang="nb-NO"/>
              <a:pPr>
                <a:defRPr/>
              </a:pPr>
              <a:t>‹#›</a:t>
            </a:fld>
            <a:endParaRPr lang="nb-NO"/>
          </a:p>
        </p:txBody>
      </p:sp>
    </p:spTree>
    <p:extLst>
      <p:ext uri="{BB962C8B-B14F-4D97-AF65-F5344CB8AC3E}">
        <p14:creationId xmlns:p14="http://schemas.microsoft.com/office/powerpoint/2010/main" val="365751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850900"/>
            <a:ext cx="2036762" cy="5673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50900"/>
            <a:ext cx="5957888" cy="5673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89B9940-E155-4EA0-B4D7-9CDCAA8FB3D2}" type="datetime1">
              <a:rPr lang="nb-NO"/>
              <a:pPr>
                <a:defRPr/>
              </a:pPr>
              <a:t>13.04.13</a:t>
            </a:fld>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6" name="Rectangle 6"/>
          <p:cNvSpPr>
            <a:spLocks noGrp="1" noChangeArrowheads="1"/>
          </p:cNvSpPr>
          <p:nvPr>
            <p:ph type="sldNum" sz="quarter" idx="12"/>
          </p:nvPr>
        </p:nvSpPr>
        <p:spPr>
          <a:ln/>
        </p:spPr>
        <p:txBody>
          <a:bodyPr/>
          <a:lstStyle>
            <a:lvl1pPr>
              <a:defRPr/>
            </a:lvl1pPr>
          </a:lstStyle>
          <a:p>
            <a:pPr>
              <a:defRPr/>
            </a:pPr>
            <a:fld id="{AD0FC0AE-BF04-48A8-8187-1BFDB0B28268}" type="slidenum">
              <a:rPr lang="nb-NO"/>
              <a:pPr>
                <a:defRPr/>
              </a:pPr>
              <a:t>‹#›</a:t>
            </a:fld>
            <a:endParaRPr lang="nb-NO"/>
          </a:p>
        </p:txBody>
      </p:sp>
    </p:spTree>
    <p:extLst>
      <p:ext uri="{BB962C8B-B14F-4D97-AF65-F5344CB8AC3E}">
        <p14:creationId xmlns:p14="http://schemas.microsoft.com/office/powerpoint/2010/main" val="3150008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tellysbilde">
    <p:spTree>
      <p:nvGrpSpPr>
        <p:cNvPr id="1" name=""/>
        <p:cNvGrpSpPr/>
        <p:nvPr/>
      </p:nvGrpSpPr>
      <p:grpSpPr>
        <a:xfrm>
          <a:off x="0" y="0"/>
          <a:ext cx="0" cy="0"/>
          <a:chOff x="0" y="0"/>
          <a:chExt cx="0" cy="0"/>
        </a:xfrm>
      </p:grpSpPr>
      <p:pic>
        <p:nvPicPr>
          <p:cNvPr id="3" name="Bil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6648" y="5814672"/>
            <a:ext cx="3717359" cy="1061573"/>
          </a:xfrm>
          <a:prstGeom prst="rect">
            <a:avLst/>
          </a:prstGeom>
        </p:spPr>
      </p:pic>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8723" y="610587"/>
            <a:ext cx="712842" cy="1412667"/>
          </a:xfrm>
          <a:prstGeom prst="rect">
            <a:avLst/>
          </a:prstGeom>
        </p:spPr>
      </p:pic>
      <p:sp>
        <p:nvSpPr>
          <p:cNvPr id="5" name="Tittel 1"/>
          <p:cNvSpPr>
            <a:spLocks noGrp="1"/>
          </p:cNvSpPr>
          <p:nvPr>
            <p:ph type="ctrTitle" hasCustomPrompt="1"/>
          </p:nvPr>
        </p:nvSpPr>
        <p:spPr>
          <a:xfrm>
            <a:off x="1019682" y="1364977"/>
            <a:ext cx="6533363" cy="2880942"/>
          </a:xfrm>
        </p:spPr>
        <p:txBody>
          <a:bodyPr anchor="b">
            <a:noAutofit/>
          </a:bodyPr>
          <a:lstStyle>
            <a:lvl1pPr>
              <a:defRPr sz="3600" b="0" cap="all" baseline="0">
                <a:solidFill>
                  <a:srgbClr val="003A54"/>
                </a:solidFill>
              </a:defRPr>
            </a:lvl1pPr>
          </a:lstStyle>
          <a:p>
            <a:r>
              <a:rPr lang="nb-NO" dirty="0" smtClean="0"/>
              <a:t>Tittel</a:t>
            </a:r>
            <a:endParaRPr lang="nb-NO" dirty="0"/>
          </a:p>
        </p:txBody>
      </p:sp>
      <p:sp>
        <p:nvSpPr>
          <p:cNvPr id="6" name="Plassholder for tekst 8"/>
          <p:cNvSpPr>
            <a:spLocks noGrp="1"/>
          </p:cNvSpPr>
          <p:nvPr>
            <p:ph type="body" sz="quarter" idx="10" hasCustomPrompt="1"/>
          </p:nvPr>
        </p:nvSpPr>
        <p:spPr>
          <a:xfrm>
            <a:off x="1019544" y="4243481"/>
            <a:ext cx="6534882" cy="829353"/>
          </a:xfrm>
        </p:spPr>
        <p:txBody>
          <a:bodyPr>
            <a:normAutofit/>
          </a:bodyPr>
          <a:lstStyle>
            <a:lvl1pPr marL="0" indent="0">
              <a:buNone/>
              <a:defRPr sz="1800" cap="none" normalizeH="0" baseline="0">
                <a:solidFill>
                  <a:srgbClr val="A89449"/>
                </a:solidFill>
              </a:defRPr>
            </a:lvl1pPr>
          </a:lstStyle>
          <a:p>
            <a:pPr lvl="0"/>
            <a:r>
              <a:rPr lang="nb-NO" dirty="0" smtClean="0"/>
              <a:t>Undertittel</a:t>
            </a:r>
            <a:endParaRPr lang="nb-NO" dirty="0"/>
          </a:p>
        </p:txBody>
      </p:sp>
    </p:spTree>
    <p:extLst>
      <p:ext uri="{BB962C8B-B14F-4D97-AF65-F5344CB8AC3E}">
        <p14:creationId xmlns:p14="http://schemas.microsoft.com/office/powerpoint/2010/main" val="101521005"/>
      </p:ext>
    </p:extLst>
  </p:cSld>
  <p:clrMapOvr>
    <a:masterClrMapping/>
  </p:clrMapOvr>
  <p:timing>
    <p:tnLst>
      <p:par>
        <p:cTn xmlns:p14="http://schemas.microsoft.com/office/powerpoint/2010/main" id="1" dur="indefinite" restart="never" nodeType="tmRoot"/>
      </p:par>
    </p:tnLst>
  </p:timing>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Tree>
    <p:extLst>
      <p:ext uri="{BB962C8B-B14F-4D97-AF65-F5344CB8AC3E}">
        <p14:creationId xmlns:p14="http://schemas.microsoft.com/office/powerpoint/2010/main" val="2595784755"/>
      </p:ext>
    </p:extLst>
  </p:cSld>
  <p:clrMapOvr>
    <a:masterClrMapping/>
  </p:clrMapOvr>
  <p:timing>
    <p:tnLst>
      <p:par>
        <p:cTn xmlns:p14="http://schemas.microsoft.com/office/powerpoint/2010/main" id="1" dur="indefinite" restart="never" nodeType="tmRoot"/>
      </p:par>
    </p:tnLst>
  </p:timing>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tellysbilde #2">
    <p:spTree>
      <p:nvGrpSpPr>
        <p:cNvPr id="1" name=""/>
        <p:cNvGrpSpPr/>
        <p:nvPr/>
      </p:nvGrpSpPr>
      <p:grpSpPr>
        <a:xfrm>
          <a:off x="0" y="0"/>
          <a:ext cx="0" cy="0"/>
          <a:chOff x="0" y="0"/>
          <a:chExt cx="0" cy="0"/>
        </a:xfrm>
      </p:grpSpPr>
      <p:sp>
        <p:nvSpPr>
          <p:cNvPr id="10" name="Plassholder for bilde 7"/>
          <p:cNvSpPr>
            <a:spLocks noGrp="1"/>
          </p:cNvSpPr>
          <p:nvPr>
            <p:ph type="pic" sz="quarter" idx="14" hasCustomPrompt="1"/>
          </p:nvPr>
        </p:nvSpPr>
        <p:spPr>
          <a:xfrm>
            <a:off x="736695" y="2275823"/>
            <a:ext cx="3824896" cy="3849634"/>
          </a:xfrm>
          <a:blipFill dpi="0" rotWithShape="1">
            <a:blip r:embed="rId2"/>
            <a:srcRect/>
            <a:tile tx="0" ty="0" sx="100000" sy="100000" flip="none" algn="tl"/>
          </a:blipFill>
        </p:spPr>
        <p:txBody>
          <a:bodyPr tIns="1393371"/>
          <a:lstStyle>
            <a:lvl1pPr marL="0" indent="0" algn="ctr">
              <a:buNone/>
              <a:defRPr baseline="0">
                <a:solidFill>
                  <a:schemeClr val="bg1"/>
                </a:solidFill>
              </a:defRPr>
            </a:lvl1pPr>
          </a:lstStyle>
          <a:p>
            <a:r>
              <a:rPr lang="nb-NO" dirty="0" smtClean="0"/>
              <a:t>Sett inn bilde</a:t>
            </a:r>
            <a:endParaRPr lang="nb-NO" dirty="0"/>
          </a:p>
        </p:txBody>
      </p:sp>
      <p:pic>
        <p:nvPicPr>
          <p:cNvPr id="11" name="Bil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95" y="604057"/>
            <a:ext cx="651186" cy="1290481"/>
          </a:xfrm>
          <a:prstGeom prst="rect">
            <a:avLst/>
          </a:prstGeom>
        </p:spPr>
      </p:pic>
      <p:sp>
        <p:nvSpPr>
          <p:cNvPr id="14" name="Rektangel 13"/>
          <p:cNvSpPr/>
          <p:nvPr/>
        </p:nvSpPr>
        <p:spPr>
          <a:xfrm>
            <a:off x="4627367" y="2275823"/>
            <a:ext cx="3834762" cy="3849634"/>
          </a:xfrm>
          <a:prstGeom prst="rect">
            <a:avLst/>
          </a:prstGeom>
          <a:solidFill>
            <a:srgbClr val="2F718E"/>
          </a:solidFill>
          <a:ln>
            <a:noFill/>
          </a:ln>
        </p:spPr>
        <p:style>
          <a:lnRef idx="2">
            <a:schemeClr val="accent1">
              <a:shade val="50000"/>
            </a:schemeClr>
          </a:lnRef>
          <a:fillRef idx="1">
            <a:schemeClr val="accent1"/>
          </a:fillRef>
          <a:effectRef idx="0">
            <a:schemeClr val="accent1"/>
          </a:effectRef>
          <a:fontRef idx="minor">
            <a:schemeClr val="lt1"/>
          </a:fontRef>
        </p:style>
        <p:txBody>
          <a:bodyPr lIns="83274" tIns="41637" rIns="83274" bIns="41637" rtlCol="0" anchor="ctr"/>
          <a:lstStyle/>
          <a:p>
            <a:pPr algn="ctr"/>
            <a:endParaRPr lang="nb-NO" dirty="0" err="1" smtClean="0">
              <a:solidFill>
                <a:srgbClr val="00314A"/>
              </a:solidFill>
            </a:endParaRPr>
          </a:p>
        </p:txBody>
      </p:sp>
      <p:sp>
        <p:nvSpPr>
          <p:cNvPr id="2" name="Tittel 1"/>
          <p:cNvSpPr>
            <a:spLocks noGrp="1"/>
          </p:cNvSpPr>
          <p:nvPr>
            <p:ph type="title"/>
          </p:nvPr>
        </p:nvSpPr>
        <p:spPr>
          <a:xfrm>
            <a:off x="4872933" y="2528127"/>
            <a:ext cx="3382953" cy="1358047"/>
          </a:xfrm>
        </p:spPr>
        <p:txBody>
          <a:bodyPr anchor="t">
            <a:normAutofit/>
          </a:bodyPr>
          <a:lstStyle>
            <a:lvl1pPr>
              <a:defRPr sz="2200" b="0" cap="none" baseline="0">
                <a:solidFill>
                  <a:schemeClr val="bg1"/>
                </a:solidFill>
              </a:defRPr>
            </a:lvl1pPr>
          </a:lstStyle>
          <a:p>
            <a:r>
              <a:rPr lang="nb-NO" smtClean="0"/>
              <a:t>Klikk for å redigere tittelstil</a:t>
            </a:r>
            <a:endParaRPr lang="nb-NO" dirty="0"/>
          </a:p>
        </p:txBody>
      </p:sp>
    </p:spTree>
    <p:extLst>
      <p:ext uri="{BB962C8B-B14F-4D97-AF65-F5344CB8AC3E}">
        <p14:creationId xmlns:p14="http://schemas.microsoft.com/office/powerpoint/2010/main" val="936229821"/>
      </p:ext>
    </p:extLst>
  </p:cSld>
  <p:clrMapOvr>
    <a:masterClrMapping/>
  </p:clrMapOvr>
  <p:timing>
    <p:tnLst>
      <p:par>
        <p:cTn xmlns:p14="http://schemas.microsoft.com/office/powerpoint/2010/mai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tellysbilde #3">
    <p:spTree>
      <p:nvGrpSpPr>
        <p:cNvPr id="1" name=""/>
        <p:cNvGrpSpPr/>
        <p:nvPr/>
      </p:nvGrpSpPr>
      <p:grpSpPr>
        <a:xfrm>
          <a:off x="0" y="0"/>
          <a:ext cx="0" cy="0"/>
          <a:chOff x="0" y="0"/>
          <a:chExt cx="0" cy="0"/>
        </a:xfrm>
      </p:grpSpPr>
      <p:pic>
        <p:nvPicPr>
          <p:cNvPr id="11" name="Bild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95" y="604057"/>
            <a:ext cx="651186" cy="1290481"/>
          </a:xfrm>
          <a:prstGeom prst="rect">
            <a:avLst/>
          </a:prstGeom>
        </p:spPr>
      </p:pic>
      <p:sp>
        <p:nvSpPr>
          <p:cNvPr id="14" name="Rektangel 13"/>
          <p:cNvSpPr/>
          <p:nvPr/>
        </p:nvSpPr>
        <p:spPr>
          <a:xfrm>
            <a:off x="4627367" y="2275823"/>
            <a:ext cx="3834762" cy="3849634"/>
          </a:xfrm>
          <a:prstGeom prst="rect">
            <a:avLst/>
          </a:prstGeom>
          <a:solidFill>
            <a:srgbClr val="BCBDC0"/>
          </a:solidFill>
          <a:ln>
            <a:noFill/>
          </a:ln>
        </p:spPr>
        <p:style>
          <a:lnRef idx="2">
            <a:schemeClr val="accent1">
              <a:shade val="50000"/>
            </a:schemeClr>
          </a:lnRef>
          <a:fillRef idx="1">
            <a:schemeClr val="accent1"/>
          </a:fillRef>
          <a:effectRef idx="0">
            <a:schemeClr val="accent1"/>
          </a:effectRef>
          <a:fontRef idx="minor">
            <a:schemeClr val="lt1"/>
          </a:fontRef>
        </p:style>
        <p:txBody>
          <a:bodyPr lIns="83274" tIns="41637" rIns="83274" bIns="41637" rtlCol="0" anchor="ctr"/>
          <a:lstStyle/>
          <a:p>
            <a:pPr algn="ctr"/>
            <a:endParaRPr lang="nb-NO" dirty="0" err="1" smtClean="0">
              <a:solidFill>
                <a:srgbClr val="00314A"/>
              </a:solidFill>
            </a:endParaRPr>
          </a:p>
        </p:txBody>
      </p:sp>
      <p:sp>
        <p:nvSpPr>
          <p:cNvPr id="2" name="Tittel 1"/>
          <p:cNvSpPr>
            <a:spLocks noGrp="1"/>
          </p:cNvSpPr>
          <p:nvPr>
            <p:ph type="title"/>
          </p:nvPr>
        </p:nvSpPr>
        <p:spPr>
          <a:xfrm>
            <a:off x="4872933" y="2528127"/>
            <a:ext cx="3382953" cy="1358047"/>
          </a:xfrm>
        </p:spPr>
        <p:txBody>
          <a:bodyPr anchor="t">
            <a:normAutofit/>
          </a:bodyPr>
          <a:lstStyle>
            <a:lvl1pPr>
              <a:defRPr sz="2200" b="0" cap="none" baseline="0">
                <a:solidFill>
                  <a:srgbClr val="003A54"/>
                </a:solidFill>
              </a:defRPr>
            </a:lvl1pPr>
          </a:lstStyle>
          <a:p>
            <a:r>
              <a:rPr lang="nb-NO" smtClean="0"/>
              <a:t>Klikk for å redigere tittelstil</a:t>
            </a:r>
            <a:endParaRPr lang="nb-NO" dirty="0"/>
          </a:p>
        </p:txBody>
      </p:sp>
      <p:sp>
        <p:nvSpPr>
          <p:cNvPr id="9" name="Plassholder for bilde 7"/>
          <p:cNvSpPr>
            <a:spLocks noGrp="1"/>
          </p:cNvSpPr>
          <p:nvPr>
            <p:ph type="pic" sz="quarter" idx="14" hasCustomPrompt="1"/>
          </p:nvPr>
        </p:nvSpPr>
        <p:spPr>
          <a:xfrm>
            <a:off x="736695" y="2275823"/>
            <a:ext cx="3824896" cy="3849634"/>
          </a:xfrm>
          <a:blipFill dpi="0" rotWithShape="1">
            <a:blip r:embed="rId3"/>
            <a:srcRect/>
            <a:tile tx="0" ty="0" sx="100000" sy="100000" flip="none" algn="tl"/>
          </a:blipFill>
        </p:spPr>
        <p:txBody>
          <a:bodyPr tIns="1393371"/>
          <a:lstStyle>
            <a:lvl1pPr marL="0" indent="0" algn="ctr">
              <a:buNone/>
              <a:defRPr baseline="0">
                <a:solidFill>
                  <a:schemeClr val="bg1"/>
                </a:solidFill>
              </a:defRPr>
            </a:lvl1pPr>
          </a:lstStyle>
          <a:p>
            <a:r>
              <a:rPr lang="nb-NO" dirty="0" smtClean="0"/>
              <a:t>Sett inn bilde</a:t>
            </a:r>
            <a:endParaRPr lang="nb-NO" dirty="0"/>
          </a:p>
        </p:txBody>
      </p:sp>
    </p:spTree>
    <p:extLst>
      <p:ext uri="{BB962C8B-B14F-4D97-AF65-F5344CB8AC3E}">
        <p14:creationId xmlns:p14="http://schemas.microsoft.com/office/powerpoint/2010/main" val="2075874964"/>
      </p:ext>
    </p:extLst>
  </p:cSld>
  <p:clrMapOvr>
    <a:masterClrMapping/>
  </p:clrMapOvr>
  <p:timing>
    <p:tnLst>
      <p:par>
        <p:cTn xmlns:p14="http://schemas.microsoft.com/office/powerpoint/2010/main" id="1" dur="indefinite" restart="never" nodeType="tmRoot"/>
      </p:par>
    </p:tnLst>
  </p:timing>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2" y="4406901"/>
            <a:ext cx="7876720" cy="1362075"/>
          </a:xfrm>
        </p:spPr>
        <p:txBody>
          <a:bodyPr anchor="t"/>
          <a:lstStyle>
            <a:lvl1pPr algn="l">
              <a:defRPr sz="4000" b="1" cap="all"/>
            </a:lvl1pPr>
          </a:lstStyle>
          <a:p>
            <a:r>
              <a:rPr lang="nb-NO" smtClean="0"/>
              <a:t>Klikk for å redigere tittelstil</a:t>
            </a:r>
            <a:endParaRPr lang="nb-NO" dirty="0"/>
          </a:p>
        </p:txBody>
      </p:sp>
      <p:sp>
        <p:nvSpPr>
          <p:cNvPr id="3" name="Plassholder for tekst 2"/>
          <p:cNvSpPr>
            <a:spLocks noGrp="1"/>
          </p:cNvSpPr>
          <p:nvPr>
            <p:ph type="body" idx="1"/>
          </p:nvPr>
        </p:nvSpPr>
        <p:spPr>
          <a:xfrm>
            <a:off x="722313" y="2906713"/>
            <a:ext cx="787672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2" indent="0">
              <a:buNone/>
              <a:defRPr sz="1400">
                <a:solidFill>
                  <a:schemeClr val="tx1">
                    <a:tint val="75000"/>
                  </a:schemeClr>
                </a:solidFill>
              </a:defRPr>
            </a:lvl6pPr>
            <a:lvl7pPr marL="2743059" indent="0">
              <a:buNone/>
              <a:defRPr sz="1400">
                <a:solidFill>
                  <a:schemeClr val="tx1">
                    <a:tint val="75000"/>
                  </a:schemeClr>
                </a:solidFill>
              </a:defRPr>
            </a:lvl7pPr>
            <a:lvl8pPr marL="3200235" indent="0">
              <a:buNone/>
              <a:defRPr sz="1400">
                <a:solidFill>
                  <a:schemeClr val="tx1">
                    <a:tint val="75000"/>
                  </a:schemeClr>
                </a:solidFill>
              </a:defRPr>
            </a:lvl8pPr>
            <a:lvl9pPr marL="3657412"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Tree>
    <p:extLst>
      <p:ext uri="{BB962C8B-B14F-4D97-AF65-F5344CB8AC3E}">
        <p14:creationId xmlns:p14="http://schemas.microsoft.com/office/powerpoint/2010/main" val="2660654147"/>
      </p:ext>
    </p:extLst>
  </p:cSld>
  <p:clrMapOvr>
    <a:masterClrMapping/>
  </p:clrMapOvr>
  <p:timing>
    <p:tnLst>
      <p:par>
        <p:cTn xmlns:p14="http://schemas.microsoft.com/office/powerpoint/2010/main" id="1" dur="indefinite" restart="never" nodeType="tmRoot"/>
      </p:par>
    </p:tnLst>
  </p:timing>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5" name="Plassholder for dato 4"/>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6" name="Plassholder for bunntekst 5"/>
          <p:cNvSpPr>
            <a:spLocks noGrp="1"/>
          </p:cNvSpPr>
          <p:nvPr>
            <p:ph type="ftr" sz="quarter" idx="11"/>
          </p:nvPr>
        </p:nvSpPr>
        <p:spPr/>
        <p:txBody>
          <a:bodyPr/>
          <a:lstStyle/>
          <a:p>
            <a:pPr>
              <a:defRPr/>
            </a:pPr>
            <a:r>
              <a:rPr lang="nb-NO" smtClean="0"/>
              <a:t>Fornavn Etternavn, navn@nhh.no</a:t>
            </a:r>
            <a:endParaRPr lang="nb-NO"/>
          </a:p>
        </p:txBody>
      </p:sp>
      <p:sp>
        <p:nvSpPr>
          <p:cNvPr id="7" name="Plassholder for lysbildenummer 6"/>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
        <p:nvSpPr>
          <p:cNvPr id="8" name="Plassholder for innhold 2"/>
          <p:cNvSpPr>
            <a:spLocks noGrp="1"/>
          </p:cNvSpPr>
          <p:nvPr>
            <p:ph idx="1"/>
          </p:nvPr>
        </p:nvSpPr>
        <p:spPr>
          <a:xfrm>
            <a:off x="730117" y="2066852"/>
            <a:ext cx="3913694" cy="380744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Plassholder for innhold 2"/>
          <p:cNvSpPr>
            <a:spLocks noGrp="1"/>
          </p:cNvSpPr>
          <p:nvPr>
            <p:ph idx="13"/>
          </p:nvPr>
        </p:nvSpPr>
        <p:spPr>
          <a:xfrm>
            <a:off x="4768787" y="2066852"/>
            <a:ext cx="3828184" cy="3807444"/>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286600558"/>
      </p:ext>
    </p:extLst>
  </p:cSld>
  <p:clrMapOvr>
    <a:masterClrMapping/>
  </p:clrMapOvr>
  <p:timing>
    <p:tnLst>
      <p:par>
        <p:cTn xmlns:p14="http://schemas.microsoft.com/office/powerpoint/2010/main" id="1" dur="indefinite" restart="never" nodeType="tmRoot"/>
      </p:par>
    </p:tnLst>
  </p:timing>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5" name="Plassholder for dato 4"/>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6" name="Plassholder for bunntekst 5"/>
          <p:cNvSpPr>
            <a:spLocks noGrp="1"/>
          </p:cNvSpPr>
          <p:nvPr>
            <p:ph type="ftr" sz="quarter" idx="11"/>
          </p:nvPr>
        </p:nvSpPr>
        <p:spPr/>
        <p:txBody>
          <a:bodyPr/>
          <a:lstStyle/>
          <a:p>
            <a:pPr>
              <a:defRPr/>
            </a:pPr>
            <a:r>
              <a:rPr lang="nb-NO" smtClean="0"/>
              <a:t>Fornavn Etternavn, navn@nhh.no</a:t>
            </a:r>
            <a:endParaRPr lang="nb-NO"/>
          </a:p>
        </p:txBody>
      </p:sp>
      <p:sp>
        <p:nvSpPr>
          <p:cNvPr id="7" name="Plassholder for lysbildenummer 6"/>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
        <p:nvSpPr>
          <p:cNvPr id="12" name="Plassholder for innhold 2"/>
          <p:cNvSpPr>
            <a:spLocks noGrp="1"/>
          </p:cNvSpPr>
          <p:nvPr>
            <p:ph idx="1"/>
          </p:nvPr>
        </p:nvSpPr>
        <p:spPr>
          <a:xfrm>
            <a:off x="730117" y="2066852"/>
            <a:ext cx="3870939" cy="3843104"/>
          </a:xfrm>
          <a:solidFill>
            <a:schemeClr val="accent5"/>
          </a:solidFill>
        </p:spPr>
        <p:txBody>
          <a:bodyPr lIns="163926" tIns="163926" rIns="163926" bIns="163926"/>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innhold 2"/>
          <p:cNvSpPr>
            <a:spLocks noGrp="1"/>
          </p:cNvSpPr>
          <p:nvPr>
            <p:ph idx="13"/>
          </p:nvPr>
        </p:nvSpPr>
        <p:spPr>
          <a:xfrm>
            <a:off x="4713865" y="2066852"/>
            <a:ext cx="3870939" cy="3843104"/>
          </a:xfrm>
          <a:solidFill>
            <a:srgbClr val="BCBDC0"/>
          </a:solidFill>
        </p:spPr>
        <p:txBody>
          <a:bodyPr lIns="163926" tIns="163926" rIns="163926" bIns="163926"/>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936229821"/>
      </p:ext>
    </p:extLst>
  </p:cSld>
  <p:clrMapOvr>
    <a:masterClrMapping/>
  </p:clrMapOvr>
  <p:timing>
    <p:tnLst>
      <p:par>
        <p:cTn xmlns:p14="http://schemas.microsoft.com/office/powerpoint/2010/main" id="1" dur="indefinite" restart="never" nodeType="tmRoot"/>
      </p:par>
    </p:tnLst>
  </p:timing>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730118" y="2066852"/>
            <a:ext cx="3870939" cy="70507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2" indent="0">
              <a:buNone/>
              <a:defRPr sz="1600" b="1"/>
            </a:lvl6pPr>
            <a:lvl7pPr marL="2743059" indent="0">
              <a:buNone/>
              <a:defRPr sz="1600" b="1"/>
            </a:lvl7pPr>
            <a:lvl8pPr marL="3200235" indent="0">
              <a:buNone/>
              <a:defRPr sz="1600" b="1"/>
            </a:lvl8pPr>
            <a:lvl9pPr marL="3657412" indent="0">
              <a:buNone/>
              <a:defRPr sz="1600" b="1"/>
            </a:lvl9pPr>
          </a:lstStyle>
          <a:p>
            <a:pPr lvl="0"/>
            <a:r>
              <a:rPr lang="nb-NO" smtClean="0"/>
              <a:t>Klikk for å redigere tekststiler i malen</a:t>
            </a:r>
          </a:p>
        </p:txBody>
      </p:sp>
      <p:sp>
        <p:nvSpPr>
          <p:cNvPr id="5" name="Plassholder for tekst 4"/>
          <p:cNvSpPr>
            <a:spLocks noGrp="1"/>
          </p:cNvSpPr>
          <p:nvPr>
            <p:ph type="body" sz="quarter" idx="3"/>
          </p:nvPr>
        </p:nvSpPr>
        <p:spPr>
          <a:xfrm>
            <a:off x="4712877" y="2066852"/>
            <a:ext cx="3870939" cy="70507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2" indent="0">
              <a:buNone/>
              <a:defRPr sz="1600" b="1"/>
            </a:lvl6pPr>
            <a:lvl7pPr marL="2743059" indent="0">
              <a:buNone/>
              <a:defRPr sz="1600" b="1"/>
            </a:lvl7pPr>
            <a:lvl8pPr marL="3200235" indent="0">
              <a:buNone/>
              <a:defRPr sz="1600" b="1"/>
            </a:lvl8pPr>
            <a:lvl9pPr marL="3657412" indent="0">
              <a:buNone/>
              <a:defRPr sz="1600" b="1"/>
            </a:lvl9pPr>
          </a:lstStyle>
          <a:p>
            <a:pPr lvl="0"/>
            <a:r>
              <a:rPr lang="nb-NO" smtClean="0"/>
              <a:t>Klikk for å redigere tekststiler i malen</a:t>
            </a:r>
          </a:p>
        </p:txBody>
      </p:sp>
      <p:sp>
        <p:nvSpPr>
          <p:cNvPr id="7" name="Plassholder for dato 6"/>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8" name="Plassholder for bunntekst 7"/>
          <p:cNvSpPr>
            <a:spLocks noGrp="1"/>
          </p:cNvSpPr>
          <p:nvPr>
            <p:ph type="ftr" sz="quarter" idx="11"/>
          </p:nvPr>
        </p:nvSpPr>
        <p:spPr/>
        <p:txBody>
          <a:bodyPr/>
          <a:lstStyle/>
          <a:p>
            <a:pPr>
              <a:defRPr/>
            </a:pPr>
            <a:r>
              <a:rPr lang="nb-NO" smtClean="0"/>
              <a:t>Fornavn Etternavn, navn@nhh.no</a:t>
            </a:r>
            <a:endParaRPr lang="nb-NO"/>
          </a:p>
        </p:txBody>
      </p:sp>
      <p:sp>
        <p:nvSpPr>
          <p:cNvPr id="9" name="Plassholder for lysbildenummer 8"/>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
        <p:nvSpPr>
          <p:cNvPr id="12" name="Plassholder for innhold 2"/>
          <p:cNvSpPr>
            <a:spLocks noGrp="1"/>
          </p:cNvSpPr>
          <p:nvPr>
            <p:ph idx="13"/>
          </p:nvPr>
        </p:nvSpPr>
        <p:spPr>
          <a:xfrm>
            <a:off x="730117" y="2775893"/>
            <a:ext cx="3870939" cy="3472006"/>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innhold 2"/>
          <p:cNvSpPr>
            <a:spLocks noGrp="1"/>
          </p:cNvSpPr>
          <p:nvPr>
            <p:ph idx="14"/>
          </p:nvPr>
        </p:nvSpPr>
        <p:spPr>
          <a:xfrm>
            <a:off x="4712877" y="2775893"/>
            <a:ext cx="3870939" cy="3472006"/>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483200189"/>
      </p:ext>
    </p:extLst>
  </p:cSld>
  <p:clrMapOvr>
    <a:masterClrMapping/>
  </p:clrMapOvr>
  <p:timing>
    <p:tnLst>
      <p:par>
        <p:cTn xmlns:p14="http://schemas.microsoft.com/office/powerpoint/2010/mai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BB219F5-C22A-40C3-B361-780D0506E27D}" type="datetime1">
              <a:rPr lang="nb-NO"/>
              <a:pPr>
                <a:defRPr/>
              </a:pPr>
              <a:t>13.04.13</a:t>
            </a:fld>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6" name="Rectangle 6"/>
          <p:cNvSpPr>
            <a:spLocks noGrp="1" noChangeArrowheads="1"/>
          </p:cNvSpPr>
          <p:nvPr>
            <p:ph type="sldNum" sz="quarter" idx="12"/>
          </p:nvPr>
        </p:nvSpPr>
        <p:spPr>
          <a:ln/>
        </p:spPr>
        <p:txBody>
          <a:bodyPr/>
          <a:lstStyle>
            <a:lvl1pPr>
              <a:defRPr/>
            </a:lvl1pPr>
          </a:lstStyle>
          <a:p>
            <a:pPr>
              <a:defRPr/>
            </a:pPr>
            <a:fld id="{FA3D1193-D3DD-493A-8E71-0BD9EADA2FAE}" type="slidenum">
              <a:rPr lang="nb-NO"/>
              <a:pPr>
                <a:defRPr/>
              </a:pPr>
              <a:t>‹#›</a:t>
            </a:fld>
            <a:endParaRPr lang="nb-NO"/>
          </a:p>
        </p:txBody>
      </p:sp>
    </p:spTree>
    <p:extLst>
      <p:ext uri="{BB962C8B-B14F-4D97-AF65-F5344CB8AC3E}">
        <p14:creationId xmlns:p14="http://schemas.microsoft.com/office/powerpoint/2010/main" val="3242492301"/>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ort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nb-NO" smtClean="0"/>
              <a:t>Klikk for å redigere tittelstil</a:t>
            </a:r>
            <a:endParaRPr lang="nb-NO"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
        <p:nvSpPr>
          <p:cNvPr id="8" name="Plassholder for bilde 7"/>
          <p:cNvSpPr>
            <a:spLocks noGrp="1"/>
          </p:cNvSpPr>
          <p:nvPr>
            <p:ph type="pic" sz="quarter" idx="13" hasCustomPrompt="1"/>
          </p:nvPr>
        </p:nvSpPr>
        <p:spPr>
          <a:xfrm>
            <a:off x="576599" y="2066852"/>
            <a:ext cx="8018139" cy="3957385"/>
          </a:xfrm>
          <a:solidFill>
            <a:schemeClr val="accent2"/>
          </a:solidFill>
        </p:spPr>
        <p:txBody>
          <a:bodyPr tIns="1475334"/>
          <a:lstStyle>
            <a:lvl1pPr marL="0" indent="0" algn="ctr">
              <a:buNone/>
              <a:defRPr baseline="0"/>
            </a:lvl1pPr>
          </a:lstStyle>
          <a:p>
            <a:r>
              <a:rPr lang="nb-NO" dirty="0" smtClean="0"/>
              <a:t>Sett inn bilde</a:t>
            </a:r>
            <a:endParaRPr lang="nb-NO" dirty="0"/>
          </a:p>
        </p:txBody>
      </p:sp>
    </p:spTree>
    <p:extLst>
      <p:ext uri="{BB962C8B-B14F-4D97-AF65-F5344CB8AC3E}">
        <p14:creationId xmlns:p14="http://schemas.microsoft.com/office/powerpoint/2010/main" val="3165234332"/>
      </p:ext>
    </p:extLst>
  </p:cSld>
  <p:clrMapOvr>
    <a:masterClrMapping/>
  </p:clrMapOvr>
  <p:timing>
    <p:tnLst>
      <p:par>
        <p:cTn xmlns:p14="http://schemas.microsoft.com/office/powerpoint/2010/main" id="1" dur="indefinite" restart="never" nodeType="tmRoot"/>
      </p:par>
    </p:tnLst>
  </p:timing>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bild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nb-NO" smtClean="0"/>
              <a:t>Klikk for å redigere tittelstil</a:t>
            </a:r>
            <a:endParaRPr lang="nb-NO"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
        <p:nvSpPr>
          <p:cNvPr id="8" name="Plassholder for bilde 7"/>
          <p:cNvSpPr>
            <a:spLocks noGrp="1"/>
          </p:cNvSpPr>
          <p:nvPr>
            <p:ph type="pic" sz="quarter" idx="13" hasCustomPrompt="1"/>
          </p:nvPr>
        </p:nvSpPr>
        <p:spPr>
          <a:xfrm>
            <a:off x="576599" y="2066852"/>
            <a:ext cx="3946582" cy="3957385"/>
          </a:xfrm>
          <a:solidFill>
            <a:schemeClr val="accent2"/>
          </a:solidFill>
        </p:spPr>
        <p:txBody>
          <a:bodyPr tIns="1475334"/>
          <a:lstStyle>
            <a:lvl1pPr marL="0" indent="0" algn="ctr">
              <a:buNone/>
              <a:defRPr baseline="0"/>
            </a:lvl1pPr>
          </a:lstStyle>
          <a:p>
            <a:r>
              <a:rPr lang="nb-NO" dirty="0" smtClean="0"/>
              <a:t>Sett inn bilde</a:t>
            </a:r>
            <a:endParaRPr lang="nb-NO" dirty="0"/>
          </a:p>
        </p:txBody>
      </p:sp>
      <p:sp>
        <p:nvSpPr>
          <p:cNvPr id="7" name="Plassholder for bilde 7"/>
          <p:cNvSpPr>
            <a:spLocks noGrp="1"/>
          </p:cNvSpPr>
          <p:nvPr>
            <p:ph type="pic" sz="quarter" idx="14" hasCustomPrompt="1"/>
          </p:nvPr>
        </p:nvSpPr>
        <p:spPr>
          <a:xfrm>
            <a:off x="4643056" y="2066852"/>
            <a:ext cx="3946582" cy="3957385"/>
          </a:xfrm>
          <a:solidFill>
            <a:schemeClr val="accent2"/>
          </a:solidFill>
        </p:spPr>
        <p:txBody>
          <a:bodyPr tIns="1475334"/>
          <a:lstStyle>
            <a:lvl1pPr marL="0" indent="0" algn="ctr">
              <a:buNone/>
              <a:defRPr baseline="0"/>
            </a:lvl1pPr>
          </a:lstStyle>
          <a:p>
            <a:r>
              <a:rPr lang="nb-NO" dirty="0" smtClean="0"/>
              <a:t>Sett inn bilde</a:t>
            </a:r>
            <a:endParaRPr lang="nb-NO" dirty="0"/>
          </a:p>
        </p:txBody>
      </p:sp>
    </p:spTree>
    <p:extLst>
      <p:ext uri="{BB962C8B-B14F-4D97-AF65-F5344CB8AC3E}">
        <p14:creationId xmlns:p14="http://schemas.microsoft.com/office/powerpoint/2010/main" val="3285146292"/>
      </p:ext>
    </p:extLst>
  </p:cSld>
  <p:clrMapOvr>
    <a:masterClrMapping/>
  </p:clrMapOvr>
  <p:timing>
    <p:tnLst>
      <p:par>
        <p:cTn xmlns:p14="http://schemas.microsoft.com/office/powerpoint/2010/main" id="1" dur="indefinite" restart="never" nodeType="tmRoot"/>
      </p:par>
    </p:tnLst>
  </p:timing>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 bilde - t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nb-NO" smtClean="0"/>
              <a:t>Klikk for å redigere tittelstil</a:t>
            </a:r>
            <a:endParaRPr lang="nb-NO"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
        <p:nvSpPr>
          <p:cNvPr id="8" name="Plassholder for bilde 7"/>
          <p:cNvSpPr>
            <a:spLocks noGrp="1"/>
          </p:cNvSpPr>
          <p:nvPr>
            <p:ph type="pic" sz="quarter" idx="13" hasCustomPrompt="1"/>
          </p:nvPr>
        </p:nvSpPr>
        <p:spPr>
          <a:xfrm>
            <a:off x="576599" y="2066852"/>
            <a:ext cx="4002492" cy="3957385"/>
          </a:xfrm>
          <a:solidFill>
            <a:schemeClr val="accent2"/>
          </a:solidFill>
        </p:spPr>
        <p:txBody>
          <a:bodyPr tIns="1475334"/>
          <a:lstStyle>
            <a:lvl1pPr marL="0" indent="0" algn="ctr">
              <a:buNone/>
              <a:defRPr baseline="0"/>
            </a:lvl1pPr>
          </a:lstStyle>
          <a:p>
            <a:r>
              <a:rPr lang="nb-NO" dirty="0" smtClean="0"/>
              <a:t>Sett inn bilde</a:t>
            </a:r>
            <a:endParaRPr lang="nb-NO" dirty="0"/>
          </a:p>
        </p:txBody>
      </p:sp>
      <p:sp>
        <p:nvSpPr>
          <p:cNvPr id="7" name="Plassholder for bilde 7"/>
          <p:cNvSpPr>
            <a:spLocks noGrp="1"/>
          </p:cNvSpPr>
          <p:nvPr>
            <p:ph type="pic" sz="quarter" idx="14" hasCustomPrompt="1"/>
          </p:nvPr>
        </p:nvSpPr>
        <p:spPr>
          <a:xfrm>
            <a:off x="4585574" y="2066852"/>
            <a:ext cx="4002492" cy="3957385"/>
          </a:xfrm>
          <a:solidFill>
            <a:schemeClr val="accent2"/>
          </a:solidFill>
        </p:spPr>
        <p:txBody>
          <a:bodyPr tIns="1475334"/>
          <a:lstStyle>
            <a:lvl1pPr marL="0" indent="0" algn="ctr">
              <a:buNone/>
              <a:defRPr baseline="0"/>
            </a:lvl1pPr>
          </a:lstStyle>
          <a:p>
            <a:r>
              <a:rPr lang="nb-NO" dirty="0" smtClean="0"/>
              <a:t>Sett inn bilde</a:t>
            </a:r>
            <a:endParaRPr lang="nb-NO" dirty="0"/>
          </a:p>
        </p:txBody>
      </p:sp>
    </p:spTree>
    <p:extLst>
      <p:ext uri="{BB962C8B-B14F-4D97-AF65-F5344CB8AC3E}">
        <p14:creationId xmlns:p14="http://schemas.microsoft.com/office/powerpoint/2010/main" val="1294425165"/>
      </p:ext>
    </p:extLst>
  </p:cSld>
  <p:clrMapOvr>
    <a:masterClrMapping/>
  </p:clrMapOvr>
  <p:timing>
    <p:tnLst>
      <p:par>
        <p:cTn xmlns:p14="http://schemas.microsoft.com/office/powerpoint/2010/main" id="1" dur="indefinite" restart="never" nodeType="tmRoot"/>
      </p:par>
    </p:tnLst>
  </p:timing>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4" name="Plassholder for bunntekst 3"/>
          <p:cNvSpPr>
            <a:spLocks noGrp="1"/>
          </p:cNvSpPr>
          <p:nvPr>
            <p:ph type="ftr" sz="quarter" idx="11"/>
          </p:nvPr>
        </p:nvSpPr>
        <p:spPr/>
        <p:txBody>
          <a:bodyPr/>
          <a:lstStyle/>
          <a:p>
            <a:pPr>
              <a:defRPr/>
            </a:pPr>
            <a:r>
              <a:rPr lang="nb-NO" smtClean="0"/>
              <a:t>Fornavn Etternavn, navn@nhh.no</a:t>
            </a:r>
            <a:endParaRPr lang="nb-NO"/>
          </a:p>
        </p:txBody>
      </p:sp>
      <p:sp>
        <p:nvSpPr>
          <p:cNvPr id="5" name="Plassholder for lysbildenummer 4"/>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Tree>
    <p:extLst>
      <p:ext uri="{BB962C8B-B14F-4D97-AF65-F5344CB8AC3E}">
        <p14:creationId xmlns:p14="http://schemas.microsoft.com/office/powerpoint/2010/main" val="1762821291"/>
      </p:ext>
    </p:extLst>
  </p:cSld>
  <p:clrMapOvr>
    <a:masterClrMapping/>
  </p:clrMapOvr>
  <p:timing>
    <p:tnLst>
      <p:par>
        <p:cTn xmlns:p14="http://schemas.microsoft.com/office/powerpoint/2010/main" id="1" dur="indefinite" restart="never" nodeType="tmRoot"/>
      </p:par>
    </p:tnLst>
  </p:timing>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3" name="Plassholder for bunntekst 2"/>
          <p:cNvSpPr>
            <a:spLocks noGrp="1"/>
          </p:cNvSpPr>
          <p:nvPr>
            <p:ph type="ftr" sz="quarter" idx="11"/>
          </p:nvPr>
        </p:nvSpPr>
        <p:spPr/>
        <p:txBody>
          <a:bodyPr/>
          <a:lstStyle/>
          <a:p>
            <a:pPr>
              <a:defRPr/>
            </a:pPr>
            <a:r>
              <a:rPr lang="nb-NO" smtClean="0"/>
              <a:t>Fornavn Etternavn, navn@nhh.no</a:t>
            </a:r>
            <a:endParaRPr lang="nb-NO"/>
          </a:p>
        </p:txBody>
      </p:sp>
      <p:sp>
        <p:nvSpPr>
          <p:cNvPr id="4" name="Plassholder for lysbildenummer 3"/>
          <p:cNvSpPr>
            <a:spLocks noGrp="1"/>
          </p:cNvSpPr>
          <p:nvPr>
            <p:ph type="sldNum" sz="quarter" idx="12"/>
          </p:nvPr>
        </p:nvSpPr>
        <p:spPr/>
        <p:txBody>
          <a:bodyPr/>
          <a:lstStyle/>
          <a:p>
            <a:pPr>
              <a:defRPr/>
            </a:pPr>
            <a:fld id="{B6A3E77D-D2A7-4B27-8896-F10B38D5F123}" type="slidenum">
              <a:rPr lang="nb-NO" smtClean="0"/>
              <a:pPr>
                <a:defRPr/>
              </a:pPr>
              <a:t>‹#›</a:t>
            </a:fld>
            <a:endParaRPr lang="nb-NO"/>
          </a:p>
        </p:txBody>
      </p:sp>
    </p:spTree>
    <p:extLst>
      <p:ext uri="{BB962C8B-B14F-4D97-AF65-F5344CB8AC3E}">
        <p14:creationId xmlns:p14="http://schemas.microsoft.com/office/powerpoint/2010/main" val="326557939"/>
      </p:ext>
    </p:extLst>
  </p:cSld>
  <p:clrMapOvr>
    <a:masterClrMapping/>
  </p:clrMapOvr>
  <p:timing>
    <p:tnLst>
      <p:par>
        <p:cTn xmlns:p14="http://schemas.microsoft.com/office/powerpoint/2010/mai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8F6CAA0-BC1C-4F71-87AA-E6C43395072A}" type="datetime1">
              <a:rPr lang="nb-NO"/>
              <a:pPr>
                <a:defRPr/>
              </a:pPr>
              <a:t>13.04.13</a:t>
            </a:fld>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6" name="Rectangle 6"/>
          <p:cNvSpPr>
            <a:spLocks noGrp="1" noChangeArrowheads="1"/>
          </p:cNvSpPr>
          <p:nvPr>
            <p:ph type="sldNum" sz="quarter" idx="12"/>
          </p:nvPr>
        </p:nvSpPr>
        <p:spPr>
          <a:ln/>
        </p:spPr>
        <p:txBody>
          <a:bodyPr/>
          <a:lstStyle>
            <a:lvl1pPr>
              <a:defRPr/>
            </a:lvl1pPr>
          </a:lstStyle>
          <a:p>
            <a:pPr>
              <a:defRPr/>
            </a:pPr>
            <a:fld id="{BB8E3E8B-57BF-40B4-B300-75B987BB7872}" type="slidenum">
              <a:rPr lang="nb-NO"/>
              <a:pPr>
                <a:defRPr/>
              </a:pPr>
              <a:t>‹#›</a:t>
            </a:fld>
            <a:endParaRPr lang="nb-NO"/>
          </a:p>
        </p:txBody>
      </p:sp>
    </p:spTree>
    <p:extLst>
      <p:ext uri="{BB962C8B-B14F-4D97-AF65-F5344CB8AC3E}">
        <p14:creationId xmlns:p14="http://schemas.microsoft.com/office/powerpoint/2010/main" val="61803445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4675"/>
            <a:ext cx="399732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9475" y="1844675"/>
            <a:ext cx="399732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D4B7C216-689C-4238-8198-02526750A3E3}" type="datetime1">
              <a:rPr lang="nb-NO"/>
              <a:pPr>
                <a:defRPr/>
              </a:pPr>
              <a:t>13.04.13</a:t>
            </a:fld>
            <a:endParaRPr lang="nb-NO"/>
          </a:p>
        </p:txBody>
      </p:sp>
      <p:sp>
        <p:nvSpPr>
          <p:cNvPr id="6"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7" name="Rectangle 6"/>
          <p:cNvSpPr>
            <a:spLocks noGrp="1" noChangeArrowheads="1"/>
          </p:cNvSpPr>
          <p:nvPr>
            <p:ph type="sldNum" sz="quarter" idx="12"/>
          </p:nvPr>
        </p:nvSpPr>
        <p:spPr>
          <a:ln/>
        </p:spPr>
        <p:txBody>
          <a:bodyPr/>
          <a:lstStyle>
            <a:lvl1pPr>
              <a:defRPr/>
            </a:lvl1pPr>
          </a:lstStyle>
          <a:p>
            <a:pPr>
              <a:defRPr/>
            </a:pPr>
            <a:fld id="{ECB38056-4E8A-4263-9B81-4181C74FF9E5}" type="slidenum">
              <a:rPr lang="nb-NO"/>
              <a:pPr>
                <a:defRPr/>
              </a:pPr>
              <a:t>‹#›</a:t>
            </a:fld>
            <a:endParaRPr lang="nb-NO"/>
          </a:p>
        </p:txBody>
      </p:sp>
    </p:spTree>
    <p:extLst>
      <p:ext uri="{BB962C8B-B14F-4D97-AF65-F5344CB8AC3E}">
        <p14:creationId xmlns:p14="http://schemas.microsoft.com/office/powerpoint/2010/main" val="8909011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41E9ACAC-7F5E-4D21-82A7-4822716216A8}" type="datetime1">
              <a:rPr lang="nb-NO"/>
              <a:pPr>
                <a:defRPr/>
              </a:pPr>
              <a:t>13.04.13</a:t>
            </a:fld>
            <a:endParaRPr lang="nb-NO"/>
          </a:p>
        </p:txBody>
      </p:sp>
      <p:sp>
        <p:nvSpPr>
          <p:cNvPr id="8"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9" name="Rectangle 6"/>
          <p:cNvSpPr>
            <a:spLocks noGrp="1" noChangeArrowheads="1"/>
          </p:cNvSpPr>
          <p:nvPr>
            <p:ph type="sldNum" sz="quarter" idx="12"/>
          </p:nvPr>
        </p:nvSpPr>
        <p:spPr>
          <a:ln/>
        </p:spPr>
        <p:txBody>
          <a:bodyPr/>
          <a:lstStyle>
            <a:lvl1pPr>
              <a:defRPr/>
            </a:lvl1pPr>
          </a:lstStyle>
          <a:p>
            <a:pPr>
              <a:defRPr/>
            </a:pPr>
            <a:fld id="{652723A5-72EA-4FFF-AEB0-8E86A43A92E4}" type="slidenum">
              <a:rPr lang="nb-NO"/>
              <a:pPr>
                <a:defRPr/>
              </a:pPr>
              <a:t>‹#›</a:t>
            </a:fld>
            <a:endParaRPr lang="nb-NO"/>
          </a:p>
        </p:txBody>
      </p:sp>
    </p:spTree>
    <p:extLst>
      <p:ext uri="{BB962C8B-B14F-4D97-AF65-F5344CB8AC3E}">
        <p14:creationId xmlns:p14="http://schemas.microsoft.com/office/powerpoint/2010/main" val="198367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8FD4C52-DCD0-4BDF-B57B-A6CEFB010817}" type="datetime1">
              <a:rPr lang="nb-NO"/>
              <a:pPr>
                <a:defRPr/>
              </a:pPr>
              <a:t>13.04.13</a:t>
            </a:fld>
            <a:endParaRPr lang="nb-NO"/>
          </a:p>
        </p:txBody>
      </p:sp>
      <p:sp>
        <p:nvSpPr>
          <p:cNvPr id="4"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5" name="Rectangle 6"/>
          <p:cNvSpPr>
            <a:spLocks noGrp="1" noChangeArrowheads="1"/>
          </p:cNvSpPr>
          <p:nvPr>
            <p:ph type="sldNum" sz="quarter" idx="12"/>
          </p:nvPr>
        </p:nvSpPr>
        <p:spPr>
          <a:ln/>
        </p:spPr>
        <p:txBody>
          <a:bodyPr/>
          <a:lstStyle>
            <a:lvl1pPr>
              <a:defRPr/>
            </a:lvl1pPr>
          </a:lstStyle>
          <a:p>
            <a:pPr>
              <a:defRPr/>
            </a:pPr>
            <a:fld id="{14DBD02C-A119-4EFE-93D7-A31C8285D349}" type="slidenum">
              <a:rPr lang="nb-NO"/>
              <a:pPr>
                <a:defRPr/>
              </a:pPr>
              <a:t>‹#›</a:t>
            </a:fld>
            <a:endParaRPr lang="nb-NO"/>
          </a:p>
        </p:txBody>
      </p:sp>
    </p:spTree>
    <p:extLst>
      <p:ext uri="{BB962C8B-B14F-4D97-AF65-F5344CB8AC3E}">
        <p14:creationId xmlns:p14="http://schemas.microsoft.com/office/powerpoint/2010/main" val="41412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6A92933-18AA-486B-A7B2-A56D0EC24B41}" type="datetime1">
              <a:rPr lang="nb-NO"/>
              <a:pPr>
                <a:defRPr/>
              </a:pPr>
              <a:t>13.04.13</a:t>
            </a:fld>
            <a:endParaRPr lang="nb-NO"/>
          </a:p>
        </p:txBody>
      </p:sp>
      <p:sp>
        <p:nvSpPr>
          <p:cNvPr id="3"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4" name="Rectangle 6"/>
          <p:cNvSpPr>
            <a:spLocks noGrp="1" noChangeArrowheads="1"/>
          </p:cNvSpPr>
          <p:nvPr>
            <p:ph type="sldNum" sz="quarter" idx="12"/>
          </p:nvPr>
        </p:nvSpPr>
        <p:spPr>
          <a:ln/>
        </p:spPr>
        <p:txBody>
          <a:bodyPr/>
          <a:lstStyle>
            <a:lvl1pPr>
              <a:defRPr/>
            </a:lvl1pPr>
          </a:lstStyle>
          <a:p>
            <a:pPr>
              <a:defRPr/>
            </a:pPr>
            <a:fld id="{16CD10F3-DE39-49E9-8D2F-70CC405A373E}" type="slidenum">
              <a:rPr lang="nb-NO"/>
              <a:pPr>
                <a:defRPr/>
              </a:pPr>
              <a:t>‹#›</a:t>
            </a:fld>
            <a:endParaRPr lang="nb-NO"/>
          </a:p>
        </p:txBody>
      </p:sp>
    </p:spTree>
    <p:extLst>
      <p:ext uri="{BB962C8B-B14F-4D97-AF65-F5344CB8AC3E}">
        <p14:creationId xmlns:p14="http://schemas.microsoft.com/office/powerpoint/2010/main" val="1019386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F867251-C769-4F65-8176-CCDC747207C5}" type="datetime1">
              <a:rPr lang="nb-NO"/>
              <a:pPr>
                <a:defRPr/>
              </a:pPr>
              <a:t>13.04.13</a:t>
            </a:fld>
            <a:endParaRPr lang="nb-NO"/>
          </a:p>
        </p:txBody>
      </p:sp>
      <p:sp>
        <p:nvSpPr>
          <p:cNvPr id="6"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7" name="Rectangle 6"/>
          <p:cNvSpPr>
            <a:spLocks noGrp="1" noChangeArrowheads="1"/>
          </p:cNvSpPr>
          <p:nvPr>
            <p:ph type="sldNum" sz="quarter" idx="12"/>
          </p:nvPr>
        </p:nvSpPr>
        <p:spPr>
          <a:ln/>
        </p:spPr>
        <p:txBody>
          <a:bodyPr/>
          <a:lstStyle>
            <a:lvl1pPr>
              <a:defRPr/>
            </a:lvl1pPr>
          </a:lstStyle>
          <a:p>
            <a:pPr>
              <a:defRPr/>
            </a:pPr>
            <a:fld id="{6E45646E-F3E0-4442-AE2E-933C4248404E}" type="slidenum">
              <a:rPr lang="nb-NO"/>
              <a:pPr>
                <a:defRPr/>
              </a:pPr>
              <a:t>‹#›</a:t>
            </a:fld>
            <a:endParaRPr lang="nb-NO"/>
          </a:p>
        </p:txBody>
      </p:sp>
    </p:spTree>
    <p:extLst>
      <p:ext uri="{BB962C8B-B14F-4D97-AF65-F5344CB8AC3E}">
        <p14:creationId xmlns:p14="http://schemas.microsoft.com/office/powerpoint/2010/main" val="1340516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E4F55E-65ED-489E-966C-E422E8128B19}" type="datetime1">
              <a:rPr lang="nb-NO"/>
              <a:pPr>
                <a:defRPr/>
              </a:pPr>
              <a:t>13.04.13</a:t>
            </a:fld>
            <a:endParaRPr lang="nb-NO"/>
          </a:p>
        </p:txBody>
      </p:sp>
      <p:sp>
        <p:nvSpPr>
          <p:cNvPr id="6" name="Rectangle 5"/>
          <p:cNvSpPr>
            <a:spLocks noGrp="1" noChangeArrowheads="1"/>
          </p:cNvSpPr>
          <p:nvPr>
            <p:ph type="ftr" sz="quarter" idx="11"/>
          </p:nvPr>
        </p:nvSpPr>
        <p:spPr>
          <a:ln/>
        </p:spPr>
        <p:txBody>
          <a:bodyPr/>
          <a:lstStyle>
            <a:lvl1pPr>
              <a:defRPr/>
            </a:lvl1pPr>
          </a:lstStyle>
          <a:p>
            <a:pPr>
              <a:defRPr/>
            </a:pPr>
            <a:r>
              <a:rPr lang="nb-NO"/>
              <a:t>Fornavn Etternavn, navn@nhh.no</a:t>
            </a:r>
          </a:p>
        </p:txBody>
      </p:sp>
      <p:sp>
        <p:nvSpPr>
          <p:cNvPr id="7" name="Rectangle 6"/>
          <p:cNvSpPr>
            <a:spLocks noGrp="1" noChangeArrowheads="1"/>
          </p:cNvSpPr>
          <p:nvPr>
            <p:ph type="sldNum" sz="quarter" idx="12"/>
          </p:nvPr>
        </p:nvSpPr>
        <p:spPr>
          <a:ln/>
        </p:spPr>
        <p:txBody>
          <a:bodyPr/>
          <a:lstStyle>
            <a:lvl1pPr>
              <a:defRPr/>
            </a:lvl1pPr>
          </a:lstStyle>
          <a:p>
            <a:pPr>
              <a:defRPr/>
            </a:pPr>
            <a:fld id="{DBBB3CBB-B96A-4C97-88EE-CF3100F322BA}" type="slidenum">
              <a:rPr lang="nb-NO"/>
              <a:pPr>
                <a:defRPr/>
              </a:pPr>
              <a:t>‹#›</a:t>
            </a:fld>
            <a:endParaRPr lang="nb-NO"/>
          </a:p>
        </p:txBody>
      </p:sp>
    </p:spTree>
    <p:extLst>
      <p:ext uri="{BB962C8B-B14F-4D97-AF65-F5344CB8AC3E}">
        <p14:creationId xmlns:p14="http://schemas.microsoft.com/office/powerpoint/2010/main" val="2541843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50900"/>
            <a:ext cx="81359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539750" y="1844675"/>
            <a:ext cx="81470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25604" name="Rectangle 4"/>
          <p:cNvSpPr>
            <a:spLocks noGrp="1" noChangeArrowheads="1"/>
          </p:cNvSpPr>
          <p:nvPr>
            <p:ph type="dt" sz="half" idx="2"/>
          </p:nvPr>
        </p:nvSpPr>
        <p:spPr bwMode="auto">
          <a:xfrm>
            <a:off x="3276600" y="6562725"/>
            <a:ext cx="1655763" cy="207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1">
                <a:solidFill>
                  <a:srgbClr val="9E9FA3"/>
                </a:solidFill>
                <a:latin typeface="+mn-lt"/>
              </a:defRPr>
            </a:lvl1pPr>
          </a:lstStyle>
          <a:p>
            <a:pPr>
              <a:defRPr/>
            </a:pPr>
            <a:fld id="{7D2B5ADC-5046-430C-8E68-927C7DF3D6DA}" type="datetime1">
              <a:rPr lang="nb-NO"/>
              <a:pPr>
                <a:defRPr/>
              </a:pPr>
              <a:t>13.04.13</a:t>
            </a:fld>
            <a:endParaRPr lang="nb-NO"/>
          </a:p>
        </p:txBody>
      </p:sp>
      <p:sp>
        <p:nvSpPr>
          <p:cNvPr id="25605" name="Rectangle 5"/>
          <p:cNvSpPr>
            <a:spLocks noGrp="1" noChangeArrowheads="1"/>
          </p:cNvSpPr>
          <p:nvPr>
            <p:ph type="ftr" sz="quarter" idx="3"/>
          </p:nvPr>
        </p:nvSpPr>
        <p:spPr bwMode="auto">
          <a:xfrm>
            <a:off x="4859338" y="6562725"/>
            <a:ext cx="3529012" cy="207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1">
                <a:solidFill>
                  <a:srgbClr val="9E9FA3"/>
                </a:solidFill>
                <a:latin typeface="+mn-lt"/>
              </a:defRPr>
            </a:lvl1pPr>
          </a:lstStyle>
          <a:p>
            <a:pPr>
              <a:defRPr/>
            </a:pPr>
            <a:r>
              <a:rPr lang="nb-NO"/>
              <a:t>Fornavn Etternavn, navn@nhh.no</a:t>
            </a:r>
          </a:p>
        </p:txBody>
      </p:sp>
      <p:sp>
        <p:nvSpPr>
          <p:cNvPr id="25606" name="Rectangle 6"/>
          <p:cNvSpPr>
            <a:spLocks noGrp="1" noChangeArrowheads="1"/>
          </p:cNvSpPr>
          <p:nvPr>
            <p:ph type="sldNum" sz="quarter" idx="4"/>
          </p:nvPr>
        </p:nvSpPr>
        <p:spPr bwMode="auto">
          <a:xfrm>
            <a:off x="8532813" y="6562725"/>
            <a:ext cx="503237" cy="207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1">
                <a:solidFill>
                  <a:srgbClr val="9E9FA3"/>
                </a:solidFill>
                <a:latin typeface="+mn-lt"/>
              </a:defRPr>
            </a:lvl1pPr>
          </a:lstStyle>
          <a:p>
            <a:pPr>
              <a:defRPr/>
            </a:pPr>
            <a:fld id="{B6A3E77D-D2A7-4B27-8896-F10B38D5F123}" type="slidenum">
              <a:rPr lang="nb-NO"/>
              <a:pPr>
                <a:defRPr/>
              </a:pPr>
              <a:t>‹#›</a:t>
            </a:fld>
            <a:endParaRPr lang="nb-NO"/>
          </a:p>
        </p:txBody>
      </p:sp>
      <p:sp>
        <p:nvSpPr>
          <p:cNvPr id="25608" name="Line 8"/>
          <p:cNvSpPr>
            <a:spLocks noChangeShapeType="1"/>
          </p:cNvSpPr>
          <p:nvPr/>
        </p:nvSpPr>
        <p:spPr bwMode="auto">
          <a:xfrm>
            <a:off x="179388" y="836613"/>
            <a:ext cx="8785225" cy="0"/>
          </a:xfrm>
          <a:prstGeom prst="line">
            <a:avLst/>
          </a:prstGeom>
          <a:noFill/>
          <a:ln w="9525">
            <a:solidFill>
              <a:srgbClr val="00306A"/>
            </a:solidFill>
            <a:round/>
            <a:headEnd/>
            <a:tailEnd/>
          </a:ln>
          <a:effectLst/>
        </p:spPr>
        <p:txBody>
          <a:bodyPr/>
          <a:lstStyle/>
          <a:p>
            <a:pPr>
              <a:defRPr/>
            </a:pPr>
            <a:endParaRPr lang="en-GB"/>
          </a:p>
        </p:txBody>
      </p:sp>
      <p:pic>
        <p:nvPicPr>
          <p:cNvPr id="1032" name="Picture 16" descr="NHH_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9388" y="392113"/>
            <a:ext cx="15351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2400" b="1">
          <a:solidFill>
            <a:srgbClr val="82001E"/>
          </a:solidFill>
          <a:latin typeface="+mj-lt"/>
          <a:ea typeface="+mj-ea"/>
          <a:cs typeface="+mj-cs"/>
        </a:defRPr>
      </a:lvl1pPr>
      <a:lvl2pPr algn="l" rtl="0" eaLnBrk="1" fontAlgn="base" hangingPunct="1">
        <a:spcBef>
          <a:spcPct val="0"/>
        </a:spcBef>
        <a:spcAft>
          <a:spcPct val="0"/>
        </a:spcAft>
        <a:defRPr sz="2400" b="1">
          <a:solidFill>
            <a:srgbClr val="82001E"/>
          </a:solidFill>
          <a:latin typeface="Verdana" pitchFamily="34" charset="0"/>
        </a:defRPr>
      </a:lvl2pPr>
      <a:lvl3pPr algn="l" rtl="0" eaLnBrk="1" fontAlgn="base" hangingPunct="1">
        <a:spcBef>
          <a:spcPct val="0"/>
        </a:spcBef>
        <a:spcAft>
          <a:spcPct val="0"/>
        </a:spcAft>
        <a:defRPr sz="2400" b="1">
          <a:solidFill>
            <a:srgbClr val="82001E"/>
          </a:solidFill>
          <a:latin typeface="Verdana" pitchFamily="34" charset="0"/>
        </a:defRPr>
      </a:lvl3pPr>
      <a:lvl4pPr algn="l" rtl="0" eaLnBrk="1" fontAlgn="base" hangingPunct="1">
        <a:spcBef>
          <a:spcPct val="0"/>
        </a:spcBef>
        <a:spcAft>
          <a:spcPct val="0"/>
        </a:spcAft>
        <a:defRPr sz="2400" b="1">
          <a:solidFill>
            <a:srgbClr val="82001E"/>
          </a:solidFill>
          <a:latin typeface="Verdana" pitchFamily="34" charset="0"/>
        </a:defRPr>
      </a:lvl4pPr>
      <a:lvl5pPr algn="l" rtl="0" eaLnBrk="1" fontAlgn="base" hangingPunct="1">
        <a:spcBef>
          <a:spcPct val="0"/>
        </a:spcBef>
        <a:spcAft>
          <a:spcPct val="0"/>
        </a:spcAft>
        <a:defRPr sz="2400" b="1">
          <a:solidFill>
            <a:srgbClr val="82001E"/>
          </a:solidFill>
          <a:latin typeface="Verdana" pitchFamily="34" charset="0"/>
        </a:defRPr>
      </a:lvl5pPr>
      <a:lvl6pPr marL="457200" algn="l" rtl="0" eaLnBrk="1" fontAlgn="base" hangingPunct="1">
        <a:spcBef>
          <a:spcPct val="0"/>
        </a:spcBef>
        <a:spcAft>
          <a:spcPct val="0"/>
        </a:spcAft>
        <a:defRPr sz="2400" b="1">
          <a:solidFill>
            <a:srgbClr val="82001E"/>
          </a:solidFill>
          <a:latin typeface="Verdana" pitchFamily="34" charset="0"/>
        </a:defRPr>
      </a:lvl6pPr>
      <a:lvl7pPr marL="914400" algn="l" rtl="0" eaLnBrk="1" fontAlgn="base" hangingPunct="1">
        <a:spcBef>
          <a:spcPct val="0"/>
        </a:spcBef>
        <a:spcAft>
          <a:spcPct val="0"/>
        </a:spcAft>
        <a:defRPr sz="2400" b="1">
          <a:solidFill>
            <a:srgbClr val="82001E"/>
          </a:solidFill>
          <a:latin typeface="Verdana" pitchFamily="34" charset="0"/>
        </a:defRPr>
      </a:lvl7pPr>
      <a:lvl8pPr marL="1371600" algn="l" rtl="0" eaLnBrk="1" fontAlgn="base" hangingPunct="1">
        <a:spcBef>
          <a:spcPct val="0"/>
        </a:spcBef>
        <a:spcAft>
          <a:spcPct val="0"/>
        </a:spcAft>
        <a:defRPr sz="2400" b="1">
          <a:solidFill>
            <a:srgbClr val="82001E"/>
          </a:solidFill>
          <a:latin typeface="Verdana" pitchFamily="34" charset="0"/>
        </a:defRPr>
      </a:lvl8pPr>
      <a:lvl9pPr marL="1828800" algn="l" rtl="0" eaLnBrk="1" fontAlgn="base" hangingPunct="1">
        <a:spcBef>
          <a:spcPct val="0"/>
        </a:spcBef>
        <a:spcAft>
          <a:spcPct val="0"/>
        </a:spcAft>
        <a:defRPr sz="2400" b="1">
          <a:solidFill>
            <a:srgbClr val="82001E"/>
          </a:solidFill>
          <a:latin typeface="Verdana" pitchFamily="34" charset="0"/>
        </a:defRPr>
      </a:lvl9pPr>
    </p:titleStyle>
    <p:bodyStyle>
      <a:lvl1pPr marL="176213" indent="-176213" algn="l" rtl="0" eaLnBrk="1" fontAlgn="base" hangingPunct="1">
        <a:spcBef>
          <a:spcPct val="20000"/>
        </a:spcBef>
        <a:spcAft>
          <a:spcPct val="0"/>
        </a:spcAft>
        <a:buChar char="•"/>
        <a:defRPr>
          <a:solidFill>
            <a:schemeClr val="tx1"/>
          </a:solidFill>
          <a:latin typeface="+mn-lt"/>
          <a:ea typeface="+mn-ea"/>
          <a:cs typeface="+mn-cs"/>
        </a:defRPr>
      </a:lvl1pPr>
      <a:lvl2pPr marL="534988" indent="-176213" algn="l" rtl="0" eaLnBrk="1" fontAlgn="base" hangingPunct="1">
        <a:spcBef>
          <a:spcPct val="20000"/>
        </a:spcBef>
        <a:spcAft>
          <a:spcPct val="0"/>
        </a:spcAft>
        <a:buChar char="–"/>
        <a:defRPr sz="1700">
          <a:solidFill>
            <a:schemeClr val="tx1"/>
          </a:solidFill>
          <a:latin typeface="+mn-lt"/>
        </a:defRPr>
      </a:lvl2pPr>
      <a:lvl3pPr marL="890588" indent="-176213" algn="l" rtl="0" eaLnBrk="1" fontAlgn="base" hangingPunct="1">
        <a:spcBef>
          <a:spcPct val="20000"/>
        </a:spcBef>
        <a:spcAft>
          <a:spcPct val="0"/>
        </a:spcAft>
        <a:buChar char="•"/>
        <a:defRPr sz="1600">
          <a:solidFill>
            <a:schemeClr val="tx1"/>
          </a:solidFill>
          <a:latin typeface="+mn-lt"/>
        </a:defRPr>
      </a:lvl3pPr>
      <a:lvl4pPr marL="1255713" indent="-185738" algn="l" rtl="0" eaLnBrk="1" fontAlgn="base" hangingPunct="1">
        <a:spcBef>
          <a:spcPct val="20000"/>
        </a:spcBef>
        <a:spcAft>
          <a:spcPct val="0"/>
        </a:spcAft>
        <a:buChar char="–"/>
        <a:defRPr sz="1400">
          <a:solidFill>
            <a:schemeClr val="tx1"/>
          </a:solidFill>
          <a:latin typeface="+mn-lt"/>
        </a:defRPr>
      </a:lvl4pPr>
      <a:lvl5pPr marL="1611313" indent="-176213" algn="l" rtl="0" eaLnBrk="1" fontAlgn="base" hangingPunct="1">
        <a:spcBef>
          <a:spcPct val="20000"/>
        </a:spcBef>
        <a:spcAft>
          <a:spcPct val="0"/>
        </a:spcAft>
        <a:buChar char="»"/>
        <a:defRPr sz="1400">
          <a:solidFill>
            <a:schemeClr val="tx1"/>
          </a:solidFill>
          <a:latin typeface="+mn-lt"/>
        </a:defRPr>
      </a:lvl5pPr>
      <a:lvl6pPr marL="2068513" indent="-176213" algn="l" rtl="0" eaLnBrk="1" fontAlgn="base" hangingPunct="1">
        <a:spcBef>
          <a:spcPct val="20000"/>
        </a:spcBef>
        <a:spcAft>
          <a:spcPct val="0"/>
        </a:spcAft>
        <a:buChar char="»"/>
        <a:defRPr sz="1400">
          <a:solidFill>
            <a:schemeClr val="tx1"/>
          </a:solidFill>
          <a:latin typeface="+mn-lt"/>
        </a:defRPr>
      </a:lvl6pPr>
      <a:lvl7pPr marL="2525713" indent="-176213" algn="l" rtl="0" eaLnBrk="1" fontAlgn="base" hangingPunct="1">
        <a:spcBef>
          <a:spcPct val="20000"/>
        </a:spcBef>
        <a:spcAft>
          <a:spcPct val="0"/>
        </a:spcAft>
        <a:buChar char="»"/>
        <a:defRPr sz="1400">
          <a:solidFill>
            <a:schemeClr val="tx1"/>
          </a:solidFill>
          <a:latin typeface="+mn-lt"/>
        </a:defRPr>
      </a:lvl7pPr>
      <a:lvl8pPr marL="2982913" indent="-176213" algn="l" rtl="0" eaLnBrk="1" fontAlgn="base" hangingPunct="1">
        <a:spcBef>
          <a:spcPct val="20000"/>
        </a:spcBef>
        <a:spcAft>
          <a:spcPct val="0"/>
        </a:spcAft>
        <a:buChar char="»"/>
        <a:defRPr sz="1400">
          <a:solidFill>
            <a:schemeClr val="tx1"/>
          </a:solidFill>
          <a:latin typeface="+mn-lt"/>
        </a:defRPr>
      </a:lvl8pPr>
      <a:lvl9pPr marL="3440113" indent="-176213" algn="l" rtl="0" eaLnBrk="1" fontAlgn="base" hangingPunct="1">
        <a:spcBef>
          <a:spcPct val="20000"/>
        </a:spcBef>
        <a:spcAft>
          <a:spcPct val="0"/>
        </a:spcAft>
        <a:buChar char="»"/>
        <a:defRPr sz="14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30941" y="382229"/>
            <a:ext cx="7064459" cy="831760"/>
          </a:xfrm>
          <a:prstGeom prst="rect">
            <a:avLst/>
          </a:prstGeom>
        </p:spPr>
        <p:txBody>
          <a:bodyPr vert="horz" lIns="0" tIns="0" rIns="0" bIns="0" rtlCol="0" anchor="b">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730118" y="2066852"/>
            <a:ext cx="7840425" cy="4334069"/>
          </a:xfrm>
          <a:prstGeom prst="rect">
            <a:avLst/>
          </a:prstGeom>
        </p:spPr>
        <p:txBody>
          <a:bodyPr vert="horz" lIns="0" tIns="0" rIns="0" bIns="0" rtlCol="0" anchor="t">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0" y="0"/>
            <a:ext cx="0" cy="0"/>
          </a:xfrm>
          <a:prstGeom prst="rect">
            <a:avLst/>
          </a:prstGeom>
        </p:spPr>
        <p:txBody>
          <a:bodyPr vert="horz" lIns="0" tIns="0" rIns="0" bIns="0" rtlCol="0" anchor="t"/>
          <a:lstStyle>
            <a:lvl1pPr algn="l">
              <a:defRPr sz="100">
                <a:solidFill>
                  <a:schemeClr val="bg1"/>
                </a:solidFill>
              </a:defRPr>
            </a:lvl1p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chemeClr val="bg1"/>
                </a:solidFill>
              </a:defRPr>
            </a:lvl1pPr>
          </a:lstStyle>
          <a:p>
            <a:pPr>
              <a:defRPr/>
            </a:pPr>
            <a:r>
              <a:rPr lang="nb-NO" smtClean="0"/>
              <a:t>Fornavn Etternavn, navn@nhh.no</a:t>
            </a:r>
            <a:endParaRPr lang="nb-NO"/>
          </a:p>
        </p:txBody>
      </p:sp>
      <p:sp>
        <p:nvSpPr>
          <p:cNvPr id="6" name="Plassholder for lysbildenummer 5"/>
          <p:cNvSpPr>
            <a:spLocks noGrp="1"/>
          </p:cNvSpPr>
          <p:nvPr>
            <p:ph type="sldNum" sz="quarter" idx="4"/>
          </p:nvPr>
        </p:nvSpPr>
        <p:spPr>
          <a:xfrm>
            <a:off x="7944371" y="6380140"/>
            <a:ext cx="628266" cy="365125"/>
          </a:xfrm>
          <a:prstGeom prst="rect">
            <a:avLst/>
          </a:prstGeom>
        </p:spPr>
        <p:txBody>
          <a:bodyPr vert="horz" lIns="0" tIns="0" rIns="0" bIns="0" rtlCol="0" anchor="t"/>
          <a:lstStyle>
            <a:lvl1pPr algn="r">
              <a:defRPr sz="1000">
                <a:solidFill>
                  <a:srgbClr val="D0D1D3"/>
                </a:solidFill>
                <a:latin typeface="Times New Roman" pitchFamily="18" charset="0"/>
                <a:cs typeface="Times New Roman" pitchFamily="18" charset="0"/>
              </a:defRPr>
            </a:lvl1pPr>
          </a:lstStyle>
          <a:p>
            <a:pPr>
              <a:defRPr/>
            </a:pPr>
            <a:fld id="{B6A3E77D-D2A7-4B27-8896-F10B38D5F123}" type="slidenum">
              <a:rPr lang="nb-NO" smtClean="0"/>
              <a:pPr>
                <a:defRPr/>
              </a:pPr>
              <a:t>‹#›</a:t>
            </a:fld>
            <a:endParaRPr lang="nb-NO"/>
          </a:p>
        </p:txBody>
      </p:sp>
      <p:pic>
        <p:nvPicPr>
          <p:cNvPr id="8" name="Bild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28623" y="401616"/>
            <a:ext cx="368348" cy="729968"/>
          </a:xfrm>
          <a:prstGeom prst="rect">
            <a:avLst/>
          </a:prstGeom>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3413" y="6243003"/>
            <a:ext cx="2993379" cy="569490"/>
          </a:xfrm>
          <a:prstGeom prst="rect">
            <a:avLst/>
          </a:prstGeom>
        </p:spPr>
      </p:pic>
    </p:spTree>
    <p:extLst>
      <p:ext uri="{BB962C8B-B14F-4D97-AF65-F5344CB8AC3E}">
        <p14:creationId xmlns:p14="http://schemas.microsoft.com/office/powerpoint/2010/main" val="25710692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iming>
    <p:tnLst>
      <p:par>
        <p:cTn xmlns:p14="http://schemas.microsoft.com/office/powerpoint/2010/main" id="1" dur="indefinite" restart="never" nodeType="tmRoot"/>
      </p:par>
    </p:tnLst>
  </p:timing>
  <p:hf hdr="0"/>
  <p:txStyles>
    <p:titleStyle>
      <a:lvl1pPr algn="l" defTabSz="914353" rtl="0" eaLnBrk="1" latinLnBrk="0" hangingPunct="1">
        <a:spcBef>
          <a:spcPct val="0"/>
        </a:spcBef>
        <a:buNone/>
        <a:defRPr sz="2700" b="0" kern="1200" cap="none" baseline="0">
          <a:solidFill>
            <a:srgbClr val="003A54"/>
          </a:solidFill>
          <a:latin typeface="+mj-lt"/>
          <a:ea typeface="+mj-ea"/>
          <a:cs typeface="+mj-cs"/>
        </a:defRPr>
      </a:lvl1pPr>
    </p:titleStyle>
    <p:bodyStyle>
      <a:lvl1pPr marL="180319" indent="-180319" algn="l" defTabSz="914353" rtl="0" eaLnBrk="1" latinLnBrk="0" hangingPunct="1">
        <a:lnSpc>
          <a:spcPct val="125000"/>
        </a:lnSpc>
        <a:spcBef>
          <a:spcPts val="0"/>
        </a:spcBef>
        <a:spcAft>
          <a:spcPts val="182"/>
        </a:spcAft>
        <a:buFont typeface="Arial" pitchFamily="34" charset="0"/>
        <a:buChar char="•"/>
        <a:defRPr sz="2500" kern="1200">
          <a:solidFill>
            <a:schemeClr val="tx1">
              <a:lumMod val="75000"/>
              <a:lumOff val="25000"/>
            </a:schemeClr>
          </a:solidFill>
          <a:latin typeface="+mn-lt"/>
          <a:ea typeface="+mn-ea"/>
          <a:cs typeface="+mn-cs"/>
        </a:defRPr>
      </a:lvl1pPr>
      <a:lvl2pPr marL="407698" indent="-164814" algn="l" defTabSz="914353" rtl="0" eaLnBrk="1" latinLnBrk="0" hangingPunct="1">
        <a:spcBef>
          <a:spcPts val="0"/>
        </a:spcBef>
        <a:buFont typeface="Georgia" pitchFamily="18" charset="0"/>
        <a:buChar char="-"/>
        <a:defRPr sz="2000" kern="1200">
          <a:solidFill>
            <a:schemeClr val="tx1">
              <a:lumMod val="75000"/>
              <a:lumOff val="25000"/>
            </a:schemeClr>
          </a:solidFill>
          <a:latin typeface="Times New Roman" pitchFamily="18" charset="0"/>
          <a:ea typeface="+mn-ea"/>
          <a:cs typeface="Times New Roman" pitchFamily="18" charset="0"/>
        </a:defRPr>
      </a:lvl2pPr>
      <a:lvl3pPr marL="572512" indent="-164814" algn="l" defTabSz="914353" rtl="0" eaLnBrk="1" latinLnBrk="0" hangingPunct="1">
        <a:spcBef>
          <a:spcPts val="0"/>
        </a:spcBef>
        <a:buFont typeface="Arial" pitchFamily="34" charset="0"/>
        <a:buChar char="•"/>
        <a:defRPr sz="2000" kern="1200">
          <a:solidFill>
            <a:schemeClr val="tx1">
              <a:lumMod val="75000"/>
              <a:lumOff val="25000"/>
            </a:schemeClr>
          </a:solidFill>
          <a:latin typeface="Times New Roman" pitchFamily="18" charset="0"/>
          <a:ea typeface="+mn-ea"/>
          <a:cs typeface="Times New Roman" pitchFamily="18" charset="0"/>
        </a:defRPr>
      </a:lvl3pPr>
      <a:lvl4pPr marL="815395" indent="-164814" algn="l" defTabSz="914353" rtl="0" eaLnBrk="1" latinLnBrk="0" hangingPunct="1">
        <a:spcBef>
          <a:spcPts val="0"/>
        </a:spcBef>
        <a:buFont typeface="Georgia" pitchFamily="18" charset="0"/>
        <a:buChar char="-"/>
        <a:defRPr sz="2000" kern="1200">
          <a:solidFill>
            <a:schemeClr val="tx1">
              <a:lumMod val="75000"/>
              <a:lumOff val="25000"/>
            </a:schemeClr>
          </a:solidFill>
          <a:latin typeface="Times New Roman" pitchFamily="18" charset="0"/>
          <a:ea typeface="+mn-ea"/>
          <a:cs typeface="Times New Roman" pitchFamily="18" charset="0"/>
        </a:defRPr>
      </a:lvl4pPr>
      <a:lvl5pPr marL="1058279" indent="-242884" algn="l" defTabSz="914353" rtl="0" eaLnBrk="1" latinLnBrk="0" hangingPunct="1">
        <a:spcBef>
          <a:spcPts val="0"/>
        </a:spcBef>
        <a:buFont typeface="Arial" pitchFamily="34" charset="0"/>
        <a:buChar char="»"/>
        <a:defRPr sz="2000" kern="1200">
          <a:solidFill>
            <a:schemeClr val="tx1">
              <a:lumMod val="75000"/>
              <a:lumOff val="25000"/>
            </a:schemeClr>
          </a:solidFill>
          <a:latin typeface="Times New Roman" pitchFamily="18" charset="0"/>
          <a:ea typeface="+mn-ea"/>
          <a:cs typeface="Times New Roman" pitchFamily="18"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7"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4"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2" algn="l" defTabSz="914353" rtl="0" eaLnBrk="1" latinLnBrk="0" hangingPunct="1">
        <a:defRPr sz="1800" kern="1200">
          <a:solidFill>
            <a:schemeClr val="tx1"/>
          </a:solidFill>
          <a:latin typeface="+mn-lt"/>
          <a:ea typeface="+mn-ea"/>
          <a:cs typeface="+mn-cs"/>
        </a:defRPr>
      </a:lvl6pPr>
      <a:lvl7pPr marL="2743059" algn="l" defTabSz="914353" rtl="0" eaLnBrk="1" latinLnBrk="0" hangingPunct="1">
        <a:defRPr sz="1800" kern="1200">
          <a:solidFill>
            <a:schemeClr val="tx1"/>
          </a:solidFill>
          <a:latin typeface="+mn-lt"/>
          <a:ea typeface="+mn-ea"/>
          <a:cs typeface="+mn-cs"/>
        </a:defRPr>
      </a:lvl7pPr>
      <a:lvl8pPr marL="3200235" algn="l" defTabSz="914353" rtl="0" eaLnBrk="1" latinLnBrk="0" hangingPunct="1">
        <a:defRPr sz="1800" kern="1200">
          <a:solidFill>
            <a:schemeClr val="tx1"/>
          </a:solidFill>
          <a:latin typeface="+mn-lt"/>
          <a:ea typeface="+mn-ea"/>
          <a:cs typeface="+mn-cs"/>
        </a:defRPr>
      </a:lvl8pPr>
      <a:lvl9pPr marL="3657412"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019546" y="1364976"/>
            <a:ext cx="6533500" cy="2881138"/>
          </a:xfrm>
        </p:spPr>
        <p:txBody>
          <a:bodyPr rtlCol="0"/>
          <a:lstStyle/>
          <a:p>
            <a:pPr>
              <a:defRPr/>
            </a:pPr>
            <a:r>
              <a:rPr lang="en-US" noProof="0" smtClean="0"/>
              <a:t>SERVICE INNOVATION</a:t>
            </a:r>
            <a:endParaRPr lang="en-US" noProof="0">
              <a:ea typeface="+mj-ea"/>
              <a:cs typeface="+mj-cs"/>
            </a:endParaRPr>
          </a:p>
        </p:txBody>
      </p:sp>
      <p:sp>
        <p:nvSpPr>
          <p:cNvPr id="9218" name="Plassholder for tekst 2"/>
          <p:cNvSpPr>
            <a:spLocks noGrp="1"/>
          </p:cNvSpPr>
          <p:nvPr>
            <p:ph type="body" sz="quarter" idx="10"/>
          </p:nvPr>
        </p:nvSpPr>
        <p:spPr>
          <a:xfrm>
            <a:off x="1019546" y="4243235"/>
            <a:ext cx="6534950" cy="829353"/>
          </a:xfrm>
        </p:spPr>
        <p:txBody>
          <a:bodyPr/>
          <a:lstStyle/>
          <a:p>
            <a:r>
              <a:rPr lang="en-US" noProof="0" smtClean="0"/>
              <a:t>NORSI</a:t>
            </a:r>
          </a:p>
          <a:p>
            <a:r>
              <a:rPr lang="en-US" noProof="0" smtClean="0"/>
              <a:t>April, 2013</a:t>
            </a:r>
          </a:p>
          <a:p>
            <a:endParaRPr lang="en-US" noProof="0">
              <a:latin typeface="Arial" charset="0"/>
            </a:endParaRPr>
          </a:p>
        </p:txBody>
      </p:sp>
    </p:spTree>
    <p:extLst>
      <p:ext uri="{BB962C8B-B14F-4D97-AF65-F5344CB8AC3E}">
        <p14:creationId xmlns:p14="http://schemas.microsoft.com/office/powerpoint/2010/main" val="36421847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Lovelock and Gummesson, 2004</a:t>
            </a:r>
            <a:endParaRPr lang="en-US" noProof="0"/>
          </a:p>
        </p:txBody>
      </p:sp>
      <p:sp>
        <p:nvSpPr>
          <p:cNvPr id="3" name="Plassholder for innhold 2"/>
          <p:cNvSpPr>
            <a:spLocks noGrp="1"/>
          </p:cNvSpPr>
          <p:nvPr>
            <p:ph idx="1"/>
          </p:nvPr>
        </p:nvSpPr>
        <p:spPr/>
        <p:txBody>
          <a:bodyPr>
            <a:normAutofit/>
          </a:bodyPr>
          <a:lstStyle/>
          <a:p>
            <a:r>
              <a:rPr lang="en-US" noProof="0" smtClean="0"/>
              <a:t>Still in the services marketing field</a:t>
            </a:r>
          </a:p>
          <a:p>
            <a:r>
              <a:rPr lang="en-US" noProof="0" smtClean="0"/>
              <a:t>Question the relevance of IHIP</a:t>
            </a:r>
          </a:p>
          <a:p>
            <a:pPr lvl="1"/>
            <a:r>
              <a:rPr lang="en-US" noProof="0" smtClean="0"/>
              <a:t>Their basis for differentiating services/service firms - generalizability</a:t>
            </a:r>
          </a:p>
          <a:p>
            <a:pPr lvl="1"/>
            <a:r>
              <a:rPr lang="en-US" noProof="0" smtClean="0"/>
              <a:t>The relevance of these characteristics for a specific field of services marketing</a:t>
            </a:r>
          </a:p>
          <a:p>
            <a:r>
              <a:rPr lang="en-US" noProof="0" smtClean="0"/>
              <a:t>Theoretical/conceptual study</a:t>
            </a:r>
          </a:p>
          <a:p>
            <a:r>
              <a:rPr lang="en-US" noProof="0" smtClean="0"/>
              <a:t>Alternativ characteristics of services:</a:t>
            </a:r>
          </a:p>
          <a:p>
            <a:pPr lvl="1"/>
            <a:r>
              <a:rPr lang="en-US" noProof="0" smtClean="0"/>
              <a:t>Ownership</a:t>
            </a:r>
          </a:p>
          <a:p>
            <a:pPr lvl="1"/>
            <a:r>
              <a:rPr lang="en-US" noProof="0" smtClean="0"/>
              <a:t>Physical versus nonphysical acts</a:t>
            </a:r>
          </a:p>
          <a:p>
            <a:pPr lvl="1"/>
            <a:r>
              <a:rPr lang="en-US" noProof="0" smtClean="0"/>
              <a:t>Information processing</a:t>
            </a:r>
          </a:p>
          <a:p>
            <a:endParaRPr lang="en-US" noProof="0" smtClean="0"/>
          </a:p>
          <a:p>
            <a:endParaRPr lang="en-US" noProof="0" smtClean="0"/>
          </a:p>
          <a:p>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10</a:t>
            </a:fld>
            <a:endParaRPr lang="nb-NO"/>
          </a:p>
        </p:txBody>
      </p:sp>
    </p:spTree>
    <p:extLst>
      <p:ext uri="{BB962C8B-B14F-4D97-AF65-F5344CB8AC3E}">
        <p14:creationId xmlns:p14="http://schemas.microsoft.com/office/powerpoint/2010/main" val="1870971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noProof="0">
                <a:latin typeface="Verdana" charset="0"/>
              </a:rPr>
              <a:t>Critique (Lovelock and Gummesson, 2004</a:t>
            </a:r>
            <a:r>
              <a:rPr lang="en-US" noProof="0" smtClean="0">
                <a:latin typeface="Verdana" charset="0"/>
              </a:rPr>
              <a:t>)</a:t>
            </a:r>
            <a:endParaRPr lang="en-US" noProof="0">
              <a:latin typeface="Verdana" charset="0"/>
            </a:endParaRPr>
          </a:p>
        </p:txBody>
      </p:sp>
      <p:sp>
        <p:nvSpPr>
          <p:cNvPr id="6" name="Slide Number Placeholder 5"/>
          <p:cNvSpPr>
            <a:spLocks noGrp="1"/>
          </p:cNvSpPr>
          <p:nvPr>
            <p:ph type="sldNum" sz="quarter" idx="10"/>
          </p:nvPr>
        </p:nvSpPr>
        <p:spPr/>
        <p:txBody>
          <a:bodyPr/>
          <a:lstStyle>
            <a:lvl1pPr eaLnBrk="0" hangingPunct="0">
              <a:defRPr sz="1200">
                <a:solidFill>
                  <a:schemeClr val="tx1"/>
                </a:solidFill>
                <a:latin typeface="Georgia" charset="0"/>
                <a:ea typeface="ＭＳ Ｐゴシック" charset="0"/>
                <a:cs typeface="Arial" charset="0"/>
              </a:defRPr>
            </a:lvl1pPr>
            <a:lvl2pPr marL="742950" indent="-285750" eaLnBrk="0" hangingPunct="0">
              <a:defRPr sz="1200">
                <a:solidFill>
                  <a:schemeClr val="tx1"/>
                </a:solidFill>
                <a:latin typeface="Georgia" charset="0"/>
                <a:ea typeface="Arial" charset="0"/>
                <a:cs typeface="Arial" charset="0"/>
              </a:defRPr>
            </a:lvl2pPr>
            <a:lvl3pPr marL="1143000" indent="-228600" eaLnBrk="0" hangingPunct="0">
              <a:defRPr sz="1200">
                <a:solidFill>
                  <a:schemeClr val="tx1"/>
                </a:solidFill>
                <a:latin typeface="Georgia" charset="0"/>
                <a:ea typeface="Arial" charset="0"/>
                <a:cs typeface="Arial" charset="0"/>
              </a:defRPr>
            </a:lvl3pPr>
            <a:lvl4pPr marL="1600200" indent="-228600" eaLnBrk="0" hangingPunct="0">
              <a:defRPr sz="1200">
                <a:solidFill>
                  <a:schemeClr val="tx1"/>
                </a:solidFill>
                <a:latin typeface="Georgia" charset="0"/>
                <a:ea typeface="Arial" charset="0"/>
                <a:cs typeface="Arial" charset="0"/>
              </a:defRPr>
            </a:lvl4pPr>
            <a:lvl5pPr marL="2057400" indent="-228600" eaLnBrk="0" hangingPunct="0">
              <a:defRPr sz="12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12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12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12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1200">
                <a:solidFill>
                  <a:schemeClr val="tx1"/>
                </a:solidFill>
                <a:latin typeface="Georgia" charset="0"/>
                <a:ea typeface="Arial" charset="0"/>
                <a:cs typeface="Arial" charset="0"/>
              </a:defRPr>
            </a:lvl9pPr>
          </a:lstStyle>
          <a:p>
            <a:pPr eaLnBrk="1" hangingPunct="1"/>
            <a:fld id="{B8E4B96D-A889-0F48-9691-37D95F654212}" type="slidenum">
              <a:rPr lang="nb-NO" sz="900">
                <a:solidFill>
                  <a:srgbClr val="9E9FA3"/>
                </a:solidFill>
                <a:latin typeface="Verdana" charset="0"/>
              </a:rPr>
              <a:pPr eaLnBrk="1" hangingPunct="1"/>
              <a:t>11</a:t>
            </a:fld>
            <a:endParaRPr lang="nb-NO" sz="900">
              <a:solidFill>
                <a:srgbClr val="9E9FA3"/>
              </a:solidFill>
              <a:latin typeface="Verdana" charset="0"/>
            </a:endParaRPr>
          </a:p>
        </p:txBody>
      </p:sp>
      <p:pic>
        <p:nvPicPr>
          <p:cNvPr id="460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071688"/>
            <a:ext cx="8505825"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324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Lovelock and Gummesson (2004)</a:t>
            </a:r>
            <a:endParaRPr lang="en-US" noProof="0"/>
          </a:p>
        </p:txBody>
      </p:sp>
      <p:sp>
        <p:nvSpPr>
          <p:cNvPr id="3" name="Plassholder for innhold 2"/>
          <p:cNvSpPr>
            <a:spLocks noGrp="1"/>
          </p:cNvSpPr>
          <p:nvPr>
            <p:ph idx="1"/>
          </p:nvPr>
        </p:nvSpPr>
        <p:spPr/>
        <p:txBody>
          <a:bodyPr/>
          <a:lstStyle/>
          <a:p>
            <a:r>
              <a:rPr lang="en-US" noProof="0" smtClean="0"/>
              <a:t>Options:</a:t>
            </a:r>
          </a:p>
          <a:p>
            <a:pPr lvl="1"/>
            <a:r>
              <a:rPr lang="en-US" noProof="0" smtClean="0"/>
              <a:t>Reject services marketing as a research (and practice) field</a:t>
            </a:r>
          </a:p>
          <a:p>
            <a:pPr lvl="1"/>
            <a:r>
              <a:rPr lang="en-US" noProof="0" smtClean="0"/>
              <a:t>Focus individual subfields without a separate services marketing field, e.g. Contact based services</a:t>
            </a:r>
          </a:p>
          <a:p>
            <a:pPr lvl="1"/>
            <a:r>
              <a:rPr lang="en-US" noProof="0" smtClean="0"/>
              <a:t>A new paradigm </a:t>
            </a:r>
          </a:p>
          <a:p>
            <a:r>
              <a:rPr lang="en-US" noProof="0" smtClean="0"/>
              <a:t>L/G suggest a new paradigm:</a:t>
            </a:r>
          </a:p>
          <a:p>
            <a:pPr lvl="1"/>
            <a:r>
              <a:rPr lang="en-US" noProof="0" smtClean="0"/>
              <a:t>Nonownership</a:t>
            </a:r>
          </a:p>
          <a:p>
            <a:r>
              <a:rPr lang="en-US" noProof="0" smtClean="0"/>
              <a:t>Nonownership:</a:t>
            </a:r>
          </a:p>
          <a:p>
            <a:pPr lvl="1"/>
            <a:r>
              <a:rPr lang="en-US" noProof="0" smtClean="0"/>
              <a:t>Different types of nonownership, basis for an alternative paradigm?</a:t>
            </a:r>
          </a:p>
          <a:p>
            <a:r>
              <a:rPr lang="en-US" noProof="0" smtClean="0"/>
              <a:t>Example follow up – Lawson, 2011...</a:t>
            </a:r>
          </a:p>
          <a:p>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12</a:t>
            </a:fld>
            <a:endParaRPr lang="nb-NO"/>
          </a:p>
        </p:txBody>
      </p:sp>
    </p:spTree>
    <p:extLst>
      <p:ext uri="{BB962C8B-B14F-4D97-AF65-F5344CB8AC3E}">
        <p14:creationId xmlns:p14="http://schemas.microsoft.com/office/powerpoint/2010/main" val="1867744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Theory of non-ownership consumption (Lawson, 2011)</a:t>
            </a:r>
            <a:endParaRPr lang="en-US" noProof="0"/>
          </a:p>
        </p:txBody>
      </p:sp>
      <p:sp>
        <p:nvSpPr>
          <p:cNvPr id="3" name="Content Placeholder 2"/>
          <p:cNvSpPr>
            <a:spLocks noGrp="1"/>
          </p:cNvSpPr>
          <p:nvPr>
            <p:ph idx="1"/>
          </p:nvPr>
        </p:nvSpPr>
        <p:spPr>
          <a:xfrm>
            <a:off x="611560" y="1772816"/>
            <a:ext cx="7840425" cy="4334069"/>
          </a:xfrm>
        </p:spPr>
        <p:txBody>
          <a:bodyPr>
            <a:noAutofit/>
          </a:bodyPr>
          <a:lstStyle/>
          <a:p>
            <a:r>
              <a:rPr lang="en-US" sz="2000" noProof="0" smtClean="0"/>
              <a:t>Non-ownership forms along a continuum </a:t>
            </a:r>
            <a:br>
              <a:rPr lang="en-US" sz="2000" noProof="0" smtClean="0"/>
            </a:br>
            <a:r>
              <a:rPr lang="en-US" sz="2000" noProof="0" smtClean="0"/>
              <a:t>of value creation/exchange forms</a:t>
            </a:r>
          </a:p>
          <a:p>
            <a:r>
              <a:rPr lang="en-US" sz="2000" noProof="0" smtClean="0"/>
              <a:t>Characteristics of non-ownership</a:t>
            </a:r>
          </a:p>
          <a:p>
            <a:r>
              <a:rPr lang="en-US" sz="2000" noProof="0" smtClean="0"/>
              <a:t>Many forms of non-ownership </a:t>
            </a:r>
            <a:br>
              <a:rPr lang="en-US" sz="2000" noProof="0" smtClean="0"/>
            </a:br>
            <a:r>
              <a:rPr lang="en-US" sz="2000" noProof="0" smtClean="0"/>
              <a:t>consumption</a:t>
            </a:r>
          </a:p>
          <a:p>
            <a:r>
              <a:rPr lang="en-US" sz="2000" noProof="0" smtClean="0"/>
              <a:t>A study of non-ownership motives:</a:t>
            </a:r>
          </a:p>
          <a:p>
            <a:pPr lvl="1"/>
            <a:r>
              <a:rPr lang="en-US" sz="1800" noProof="0" smtClean="0"/>
              <a:t>Qualitative study – motives (N=12):</a:t>
            </a:r>
          </a:p>
          <a:p>
            <a:pPr lvl="2"/>
            <a:r>
              <a:rPr lang="en-US" sz="1800" noProof="0" smtClean="0"/>
              <a:t>Freedom from ownership (burden reduction)</a:t>
            </a:r>
          </a:p>
          <a:p>
            <a:pPr lvl="2"/>
            <a:r>
              <a:rPr lang="en-US" sz="1800" noProof="0" smtClean="0"/>
              <a:t>Value seeking (cost minimizing)</a:t>
            </a:r>
          </a:p>
          <a:p>
            <a:pPr lvl="2"/>
            <a:r>
              <a:rPr lang="en-US" sz="1800" noProof="0" smtClean="0"/>
              <a:t>Variety seeking</a:t>
            </a:r>
          </a:p>
          <a:p>
            <a:pPr lvl="2"/>
            <a:r>
              <a:rPr lang="en-US" sz="1800" noProof="0" smtClean="0"/>
              <a:t>Status seeking (e.g. handbag leasing)</a:t>
            </a:r>
          </a:p>
          <a:p>
            <a:pPr lvl="2"/>
            <a:r>
              <a:rPr lang="en-US" sz="1800" noProof="0" smtClean="0"/>
              <a:t>Environmentalism (values)</a:t>
            </a:r>
          </a:p>
          <a:p>
            <a:pPr lvl="2"/>
            <a:r>
              <a:rPr lang="en-US" sz="1800" noProof="0" smtClean="0"/>
              <a:t>Risk aversion (risk reduction)</a:t>
            </a:r>
          </a:p>
          <a:p>
            <a:pPr lvl="1"/>
            <a:r>
              <a:rPr lang="en-US" sz="1800" noProof="0" smtClean="0"/>
              <a:t>Quantitative study – categories of transumers (N=216)</a:t>
            </a:r>
            <a:endParaRPr lang="en-US" sz="1800" noProof="0"/>
          </a:p>
        </p:txBody>
      </p:sp>
      <p:sp>
        <p:nvSpPr>
          <p:cNvPr id="4" name="Slide Number Placeholder 3"/>
          <p:cNvSpPr>
            <a:spLocks noGrp="1"/>
          </p:cNvSpPr>
          <p:nvPr>
            <p:ph type="sldNum" sz="quarter" idx="12"/>
          </p:nvPr>
        </p:nvSpPr>
        <p:spPr/>
        <p:txBody>
          <a:bodyPr/>
          <a:lstStyle/>
          <a:p>
            <a:pPr>
              <a:defRPr/>
            </a:pPr>
            <a:fld id="{82AEF026-B81B-4A28-93CD-775EBEE9B948}" type="slidenum">
              <a:rPr lang="nb-NO" smtClean="0"/>
              <a:pPr>
                <a:defRPr/>
              </a:pPr>
              <a:t>13</a:t>
            </a:fld>
            <a:endParaRPr lang="nb-NO"/>
          </a:p>
        </p:txBody>
      </p:sp>
      <p:pic>
        <p:nvPicPr>
          <p:cNvPr id="2050" name="Picture 2"/>
          <p:cNvPicPr>
            <a:picLocks noChangeAspect="1" noChangeArrowheads="1"/>
          </p:cNvPicPr>
          <p:nvPr/>
        </p:nvPicPr>
        <p:blipFill>
          <a:blip r:embed="rId3" cstate="print"/>
          <a:srcRect/>
          <a:stretch>
            <a:fillRect/>
          </a:stretch>
        </p:blipFill>
        <p:spPr bwMode="auto">
          <a:xfrm>
            <a:off x="5728447" y="2330059"/>
            <a:ext cx="3264554" cy="135359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629835" y="1588771"/>
            <a:ext cx="3248585" cy="706753"/>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6409764" y="3845967"/>
            <a:ext cx="2485185" cy="1895368"/>
          </a:xfrm>
          <a:prstGeom prst="rect">
            <a:avLst/>
          </a:prstGeom>
          <a:noFill/>
          <a:ln w="9525">
            <a:noFill/>
            <a:miter lim="800000"/>
            <a:headEnd/>
            <a:tailEnd/>
          </a:ln>
        </p:spPr>
      </p:pic>
    </p:spTree>
    <p:extLst>
      <p:ext uri="{BB962C8B-B14F-4D97-AF65-F5344CB8AC3E}">
        <p14:creationId xmlns:p14="http://schemas.microsoft.com/office/powerpoint/2010/main" val="6185629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Theory of non-ownership decision making (Lawson, 2011)</a:t>
            </a:r>
            <a:endParaRPr lang="en-US" noProof="0"/>
          </a:p>
        </p:txBody>
      </p:sp>
      <p:sp>
        <p:nvSpPr>
          <p:cNvPr id="3" name="Content Placeholder 2"/>
          <p:cNvSpPr>
            <a:spLocks noGrp="1"/>
          </p:cNvSpPr>
          <p:nvPr>
            <p:ph idx="1"/>
          </p:nvPr>
        </p:nvSpPr>
        <p:spPr/>
        <p:txBody>
          <a:bodyPr>
            <a:normAutofit fontScale="85000" lnSpcReduction="20000"/>
          </a:bodyPr>
          <a:lstStyle/>
          <a:p>
            <a:r>
              <a:rPr lang="en-US" noProof="0" smtClean="0"/>
              <a:t>Non-ownership consumption not much studied in consumer decision making  </a:t>
            </a:r>
          </a:p>
          <a:p>
            <a:r>
              <a:rPr lang="en-US" noProof="0" smtClean="0"/>
              <a:t>Some propositions (qualitative prestudy, tested in quantitative):</a:t>
            </a:r>
          </a:p>
          <a:p>
            <a:pPr lvl="1"/>
            <a:r>
              <a:rPr lang="en-US" noProof="0" smtClean="0"/>
              <a:t>Less commitment to choice (no need to postpone, easier to justify decision, less need to justify etc.)</a:t>
            </a:r>
          </a:p>
          <a:p>
            <a:pPr lvl="1"/>
            <a:r>
              <a:rPr lang="en-US" noProof="0" smtClean="0"/>
              <a:t>Other choice strategies (more satisfising, maximizing can be based on experience – try…, act, feel, think…)</a:t>
            </a:r>
          </a:p>
          <a:p>
            <a:pPr lvl="1"/>
            <a:r>
              <a:rPr lang="en-US" noProof="0" smtClean="0"/>
              <a:t>Post-choice processing different:</a:t>
            </a:r>
          </a:p>
          <a:p>
            <a:pPr lvl="2"/>
            <a:r>
              <a:rPr lang="en-US" noProof="0" smtClean="0"/>
              <a:t>Dissonance less often lead to regret</a:t>
            </a:r>
          </a:p>
          <a:p>
            <a:pPr lvl="2"/>
            <a:r>
              <a:rPr lang="en-US" noProof="0" smtClean="0"/>
              <a:t>Fewer negative post-decision evaluations…?</a:t>
            </a:r>
          </a:p>
          <a:p>
            <a:pPr lvl="3"/>
            <a:r>
              <a:rPr lang="en-US" noProof="0" smtClean="0"/>
              <a:t>Consequences not dramatic</a:t>
            </a:r>
          </a:p>
          <a:p>
            <a:pPr lvl="3"/>
            <a:r>
              <a:rPr lang="en-US" noProof="0" smtClean="0"/>
              <a:t>Adjustments of expectations (lowered)…</a:t>
            </a:r>
          </a:p>
          <a:p>
            <a:pPr lvl="2"/>
            <a:r>
              <a:rPr lang="en-US" noProof="0" smtClean="0"/>
              <a:t>More negative post-decision evaluations…?</a:t>
            </a:r>
          </a:p>
          <a:p>
            <a:pPr lvl="3"/>
            <a:r>
              <a:rPr lang="en-US" noProof="0" smtClean="0"/>
              <a:t>Attribution to self not required, defending </a:t>
            </a:r>
            <a:br>
              <a:rPr lang="en-US" noProof="0" smtClean="0"/>
            </a:br>
            <a:r>
              <a:rPr lang="en-US" noProof="0" smtClean="0"/>
              <a:t>choice not required</a:t>
            </a:r>
          </a:p>
          <a:p>
            <a:pPr lvl="2"/>
            <a:r>
              <a:rPr lang="en-US" noProof="0" smtClean="0"/>
              <a:t>Testing 1 versus 2 – not different for high </a:t>
            </a:r>
            <a:br>
              <a:rPr lang="en-US" noProof="0" smtClean="0"/>
            </a:br>
            <a:r>
              <a:rPr lang="en-US" noProof="0" smtClean="0"/>
              <a:t>quality, fewer for low quality (quality – ambiguity)</a:t>
            </a:r>
          </a:p>
          <a:p>
            <a:pPr lvl="2"/>
            <a:endParaRPr lang="en-US" noProof="0" smtClean="0"/>
          </a:p>
          <a:p>
            <a:pPr lvl="2"/>
            <a:endParaRPr lang="en-US" noProof="0"/>
          </a:p>
        </p:txBody>
      </p:sp>
      <p:sp>
        <p:nvSpPr>
          <p:cNvPr id="4" name="Slide Number Placeholder 3"/>
          <p:cNvSpPr>
            <a:spLocks noGrp="1"/>
          </p:cNvSpPr>
          <p:nvPr>
            <p:ph type="sldNum" sz="quarter" idx="12"/>
          </p:nvPr>
        </p:nvSpPr>
        <p:spPr/>
        <p:txBody>
          <a:bodyPr/>
          <a:lstStyle/>
          <a:p>
            <a:pPr>
              <a:defRPr/>
            </a:pPr>
            <a:fld id="{82AEF026-B81B-4A28-93CD-775EBEE9B948}" type="slidenum">
              <a:rPr lang="nb-NO" smtClean="0"/>
              <a:pPr>
                <a:defRPr/>
              </a:pPr>
              <a:t>14</a:t>
            </a:fld>
            <a:endParaRPr lang="nb-NO"/>
          </a:p>
        </p:txBody>
      </p:sp>
      <p:pic>
        <p:nvPicPr>
          <p:cNvPr id="5122" name="Picture 2"/>
          <p:cNvPicPr>
            <a:picLocks noChangeAspect="1" noChangeArrowheads="1"/>
          </p:cNvPicPr>
          <p:nvPr/>
        </p:nvPicPr>
        <p:blipFill>
          <a:blip r:embed="rId3" cstate="print"/>
          <a:srcRect/>
          <a:stretch>
            <a:fillRect/>
          </a:stretch>
        </p:blipFill>
        <p:spPr bwMode="auto">
          <a:xfrm>
            <a:off x="6444208" y="4437112"/>
            <a:ext cx="2454654" cy="1598239"/>
          </a:xfrm>
          <a:prstGeom prst="rect">
            <a:avLst/>
          </a:prstGeom>
          <a:noFill/>
          <a:ln w="9525">
            <a:noFill/>
            <a:miter lim="800000"/>
            <a:headEnd/>
            <a:tailEnd/>
          </a:ln>
        </p:spPr>
      </p:pic>
    </p:spTree>
    <p:extLst>
      <p:ext uri="{BB962C8B-B14F-4D97-AF65-F5344CB8AC3E}">
        <p14:creationId xmlns:p14="http://schemas.microsoft.com/office/powerpoint/2010/main" val="32106723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Service innovation implications</a:t>
            </a:r>
            <a:endParaRPr lang="en-US" noProof="0"/>
          </a:p>
        </p:txBody>
      </p:sp>
      <p:sp>
        <p:nvSpPr>
          <p:cNvPr id="3" name="Plassholder for innhold 2"/>
          <p:cNvSpPr>
            <a:spLocks noGrp="1"/>
          </p:cNvSpPr>
          <p:nvPr>
            <p:ph idx="1"/>
          </p:nvPr>
        </p:nvSpPr>
        <p:spPr/>
        <p:txBody>
          <a:bodyPr>
            <a:normAutofit lnSpcReduction="10000"/>
          </a:bodyPr>
          <a:lstStyle/>
          <a:p>
            <a:r>
              <a:rPr lang="en-US" noProof="0" smtClean="0"/>
              <a:t>But does this have any implications for service innovation?</a:t>
            </a:r>
          </a:p>
          <a:p>
            <a:r>
              <a:rPr lang="en-US" noProof="0" smtClean="0"/>
              <a:t>If IHIP can’t be used to categorize services they can’t be used to categorize service innovation… can’t IHIP be relevant to SI regardless of its categorization defects?</a:t>
            </a:r>
          </a:p>
          <a:p>
            <a:r>
              <a:rPr lang="en-US" noProof="0" smtClean="0"/>
              <a:t>Can nonownership categories repace this? – Innovation is not discussed in L/G</a:t>
            </a:r>
          </a:p>
          <a:p>
            <a:r>
              <a:rPr lang="en-US" noProof="0" smtClean="0"/>
              <a:t>Let’s turn to the service innovation litterature…</a:t>
            </a:r>
          </a:p>
          <a:p>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15</a:t>
            </a:fld>
            <a:endParaRPr lang="nb-NO"/>
          </a:p>
        </p:txBody>
      </p:sp>
    </p:spTree>
    <p:extLst>
      <p:ext uri="{BB962C8B-B14F-4D97-AF65-F5344CB8AC3E}">
        <p14:creationId xmlns:p14="http://schemas.microsoft.com/office/powerpoint/2010/main" val="2669727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Approach taken in services marketing</a:t>
            </a:r>
            <a:endParaRPr lang="en-US" noProof="0"/>
          </a:p>
        </p:txBody>
      </p:sp>
      <p:sp>
        <p:nvSpPr>
          <p:cNvPr id="3" name="Plassholder for innhold 2"/>
          <p:cNvSpPr>
            <a:spLocks noGrp="1"/>
          </p:cNvSpPr>
          <p:nvPr>
            <p:ph idx="1"/>
          </p:nvPr>
        </p:nvSpPr>
        <p:spPr/>
        <p:txBody>
          <a:bodyPr/>
          <a:lstStyle/>
          <a:p>
            <a:r>
              <a:rPr lang="en-US" noProof="0" smtClean="0"/>
              <a:t>A demarcation approach in which services are believed to differ systematically from manufacturing industries through the service characteristics</a:t>
            </a:r>
          </a:p>
          <a:p>
            <a:r>
              <a:rPr lang="en-US" noProof="0" smtClean="0"/>
              <a:t>Applied to a variety of (marketing) problems in services, pricing, advertising, distribution… and service development …</a:t>
            </a:r>
          </a:p>
          <a:p>
            <a:r>
              <a:rPr lang="en-US" noProof="0" smtClean="0"/>
              <a:t>New service development versus service innovation…</a:t>
            </a:r>
          </a:p>
          <a:p>
            <a:r>
              <a:rPr lang="en-US" noProof="0" smtClean="0"/>
              <a:t>Other approaches?</a:t>
            </a:r>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16</a:t>
            </a:fld>
            <a:endParaRPr lang="nb-NO"/>
          </a:p>
        </p:txBody>
      </p:sp>
    </p:spTree>
    <p:extLst>
      <p:ext uri="{BB962C8B-B14F-4D97-AF65-F5344CB8AC3E}">
        <p14:creationId xmlns:p14="http://schemas.microsoft.com/office/powerpoint/2010/main" val="1924094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US" noProof="0" smtClean="0"/>
              <a:t>2. Service innovation approaches and challenges</a:t>
            </a:r>
            <a:endParaRPr lang="en-US" noProof="0"/>
          </a:p>
        </p:txBody>
      </p:sp>
      <p:sp>
        <p:nvSpPr>
          <p:cNvPr id="3" name="Plassholder for innhold 2"/>
          <p:cNvSpPr>
            <a:spLocks noGrp="1"/>
          </p:cNvSpPr>
          <p:nvPr>
            <p:ph idx="1"/>
          </p:nvPr>
        </p:nvSpPr>
        <p:spPr/>
        <p:txBody>
          <a:bodyPr/>
          <a:lstStyle/>
          <a:p>
            <a:pPr marL="457200" indent="-457200">
              <a:buFont typeface="+mj-lt"/>
              <a:buAutoNum type="arabicPeriod"/>
            </a:pPr>
            <a:r>
              <a:rPr lang="en-US" noProof="0" smtClean="0"/>
              <a:t>Service characteristics as a basis for characterizing service innovation</a:t>
            </a:r>
          </a:p>
          <a:p>
            <a:pPr marL="457200" indent="-457200">
              <a:buFont typeface="+mj-lt"/>
              <a:buAutoNum type="arabicPeriod"/>
            </a:pPr>
            <a:r>
              <a:rPr lang="en-US" noProof="0" smtClean="0"/>
              <a:t>Approaches to understanding service innovation</a:t>
            </a:r>
          </a:p>
          <a:p>
            <a:pPr marL="457200" indent="-457200">
              <a:buFont typeface="+mj-lt"/>
              <a:buAutoNum type="arabicPeriod"/>
            </a:pPr>
            <a:r>
              <a:rPr lang="en-US" noProof="0" smtClean="0"/>
              <a:t>Services productivity and innovation</a:t>
            </a:r>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17</a:t>
            </a:fld>
            <a:endParaRPr lang="nb-NO"/>
          </a:p>
        </p:txBody>
      </p:sp>
    </p:spTree>
    <p:extLst>
      <p:ext uri="{BB962C8B-B14F-4D97-AF65-F5344CB8AC3E}">
        <p14:creationId xmlns:p14="http://schemas.microsoft.com/office/powerpoint/2010/main" val="2267638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noProof="0">
                <a:latin typeface="Verdana" charset="0"/>
              </a:rPr>
              <a:t>2</a:t>
            </a:r>
            <a:r>
              <a:rPr lang="en-US" noProof="0" smtClean="0">
                <a:latin typeface="Verdana" charset="0"/>
              </a:rPr>
              <a:t>. Approaches to service </a:t>
            </a:r>
            <a:r>
              <a:rPr lang="en-US" noProof="0">
                <a:latin typeface="Verdana" charset="0"/>
              </a:rPr>
              <a:t>innovation</a:t>
            </a:r>
          </a:p>
        </p:txBody>
      </p:sp>
      <p:sp>
        <p:nvSpPr>
          <p:cNvPr id="6" name="Slide Number Placeholder 5"/>
          <p:cNvSpPr>
            <a:spLocks noGrp="1"/>
          </p:cNvSpPr>
          <p:nvPr>
            <p:ph type="sldNum" sz="quarter" idx="10"/>
          </p:nvPr>
        </p:nvSpPr>
        <p:spPr/>
        <p:txBody>
          <a:bodyPr/>
          <a:lstStyle>
            <a:lvl1pPr eaLnBrk="0" hangingPunct="0">
              <a:defRPr sz="1200">
                <a:solidFill>
                  <a:schemeClr val="tx1"/>
                </a:solidFill>
                <a:latin typeface="Georgia" charset="0"/>
                <a:ea typeface="ＭＳ Ｐゴシック" charset="0"/>
                <a:cs typeface="Arial" charset="0"/>
              </a:defRPr>
            </a:lvl1pPr>
            <a:lvl2pPr marL="742950" indent="-285750" eaLnBrk="0" hangingPunct="0">
              <a:defRPr sz="1200">
                <a:solidFill>
                  <a:schemeClr val="tx1"/>
                </a:solidFill>
                <a:latin typeface="Georgia" charset="0"/>
                <a:ea typeface="Arial" charset="0"/>
                <a:cs typeface="Arial" charset="0"/>
              </a:defRPr>
            </a:lvl2pPr>
            <a:lvl3pPr marL="1143000" indent="-228600" eaLnBrk="0" hangingPunct="0">
              <a:defRPr sz="1200">
                <a:solidFill>
                  <a:schemeClr val="tx1"/>
                </a:solidFill>
                <a:latin typeface="Georgia" charset="0"/>
                <a:ea typeface="Arial" charset="0"/>
                <a:cs typeface="Arial" charset="0"/>
              </a:defRPr>
            </a:lvl3pPr>
            <a:lvl4pPr marL="1600200" indent="-228600" eaLnBrk="0" hangingPunct="0">
              <a:defRPr sz="1200">
                <a:solidFill>
                  <a:schemeClr val="tx1"/>
                </a:solidFill>
                <a:latin typeface="Georgia" charset="0"/>
                <a:ea typeface="Arial" charset="0"/>
                <a:cs typeface="Arial" charset="0"/>
              </a:defRPr>
            </a:lvl4pPr>
            <a:lvl5pPr marL="2057400" indent="-228600" eaLnBrk="0" hangingPunct="0">
              <a:defRPr sz="12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12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12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12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1200">
                <a:solidFill>
                  <a:schemeClr val="tx1"/>
                </a:solidFill>
                <a:latin typeface="Georgia" charset="0"/>
                <a:ea typeface="Arial" charset="0"/>
                <a:cs typeface="Arial" charset="0"/>
              </a:defRPr>
            </a:lvl9pPr>
          </a:lstStyle>
          <a:p>
            <a:pPr eaLnBrk="1" hangingPunct="1"/>
            <a:fld id="{1592B6E0-16A5-004B-B34F-BB10405B777D}" type="slidenum">
              <a:rPr lang="nb-NO" sz="900">
                <a:solidFill>
                  <a:srgbClr val="9E9FA3"/>
                </a:solidFill>
                <a:latin typeface="Verdana" charset="0"/>
              </a:rPr>
              <a:pPr eaLnBrk="1" hangingPunct="1"/>
              <a:t>18</a:t>
            </a:fld>
            <a:endParaRPr lang="nb-NO" sz="900">
              <a:solidFill>
                <a:srgbClr val="9E9FA3"/>
              </a:solidFill>
              <a:latin typeface="Verdana" charset="0"/>
            </a:endParaRPr>
          </a:p>
        </p:txBody>
      </p:sp>
      <p:sp>
        <p:nvSpPr>
          <p:cNvPr id="8" name="Content Placeholder 2"/>
          <p:cNvSpPr txBox="1">
            <a:spLocks/>
          </p:cNvSpPr>
          <p:nvPr/>
        </p:nvSpPr>
        <p:spPr bwMode="auto">
          <a:xfrm>
            <a:off x="395536" y="1700808"/>
            <a:ext cx="8064896" cy="4032448"/>
          </a:xfrm>
          <a:prstGeom prst="rect">
            <a:avLst/>
          </a:prstGeom>
          <a:noFill/>
          <a:ln w="9525">
            <a:noFill/>
            <a:miter lim="800000"/>
            <a:headEnd/>
            <a:tailEnd/>
          </a:ln>
        </p:spPr>
        <p:txBody>
          <a:bodyPr/>
          <a:lstStyle>
            <a:lvl1pPr marL="176213" indent="-176213" eaLnBrk="0" hangingPunct="0">
              <a:defRPr sz="1200">
                <a:solidFill>
                  <a:schemeClr val="tx1"/>
                </a:solidFill>
                <a:latin typeface="Georgia" charset="0"/>
                <a:ea typeface="ＭＳ Ｐゴシック" charset="0"/>
                <a:cs typeface="Arial" charset="0"/>
              </a:defRPr>
            </a:lvl1pPr>
            <a:lvl2pPr marL="663575" indent="-304800" eaLnBrk="0" hangingPunct="0">
              <a:defRPr sz="1200">
                <a:solidFill>
                  <a:schemeClr val="tx1"/>
                </a:solidFill>
                <a:latin typeface="Georgia" charset="0"/>
                <a:ea typeface="Arial" charset="0"/>
                <a:cs typeface="Arial" charset="0"/>
              </a:defRPr>
            </a:lvl2pPr>
            <a:lvl3pPr marL="1120775" indent="-304800" eaLnBrk="0" hangingPunct="0">
              <a:defRPr sz="1200">
                <a:solidFill>
                  <a:schemeClr val="tx1"/>
                </a:solidFill>
                <a:latin typeface="Georgia" charset="0"/>
                <a:ea typeface="Arial" charset="0"/>
                <a:cs typeface="Arial" charset="0"/>
              </a:defRPr>
            </a:lvl3pPr>
            <a:lvl4pPr marL="1600200" indent="-228600" eaLnBrk="0" hangingPunct="0">
              <a:defRPr sz="1200">
                <a:solidFill>
                  <a:schemeClr val="tx1"/>
                </a:solidFill>
                <a:latin typeface="Georgia" charset="0"/>
                <a:ea typeface="Arial" charset="0"/>
                <a:cs typeface="Arial" charset="0"/>
              </a:defRPr>
            </a:lvl4pPr>
            <a:lvl5pPr marL="2057400" indent="-228600" eaLnBrk="0" hangingPunct="0">
              <a:defRPr sz="12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12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12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12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1200">
                <a:solidFill>
                  <a:schemeClr val="tx1"/>
                </a:solidFill>
                <a:latin typeface="Georgia" charset="0"/>
                <a:ea typeface="Arial" charset="0"/>
                <a:cs typeface="Arial" charset="0"/>
              </a:defRPr>
            </a:lvl9pPr>
          </a:lstStyle>
          <a:p>
            <a:pPr lvl="1" eaLnBrk="1" hangingPunct="1">
              <a:spcBef>
                <a:spcPct val="20000"/>
              </a:spcBef>
              <a:buFont typeface="Arial" charset="0"/>
              <a:buChar char="•"/>
            </a:pPr>
            <a:r>
              <a:rPr lang="en-US" sz="1800" dirty="0">
                <a:latin typeface="Verdana" charset="0"/>
                <a:ea typeface="ＭＳ Ｐゴシック" charset="0"/>
              </a:rPr>
              <a:t>Approaches to service innovation and innovation in services/</a:t>
            </a:r>
            <a:r>
              <a:rPr lang="en-US" sz="1800" dirty="0" smtClean="0">
                <a:latin typeface="Verdana" charset="0"/>
                <a:ea typeface="ＭＳ Ｐゴシック" charset="0"/>
              </a:rPr>
              <a:t>service (coombs and Miles, 2000):</a:t>
            </a:r>
            <a:endParaRPr lang="en-US" sz="1800" dirty="0">
              <a:latin typeface="Verdana" charset="0"/>
              <a:ea typeface="ＭＳ Ｐゴシック" charset="0"/>
            </a:endParaRPr>
          </a:p>
          <a:p>
            <a:pPr lvl="1" eaLnBrk="1" hangingPunct="1">
              <a:spcBef>
                <a:spcPct val="20000"/>
              </a:spcBef>
              <a:buFont typeface="Arial" charset="0"/>
              <a:buChar char="•"/>
            </a:pPr>
            <a:endParaRPr lang="en-US" sz="1400" dirty="0">
              <a:latin typeface="Verdana" charset="0"/>
              <a:ea typeface="ＭＳ Ｐゴシック" charset="0"/>
            </a:endParaRPr>
          </a:p>
          <a:p>
            <a:pPr lvl="1" eaLnBrk="1" hangingPunct="1">
              <a:spcBef>
                <a:spcPct val="20000"/>
              </a:spcBef>
              <a:buFont typeface="Arial" charset="0"/>
              <a:buChar char="•"/>
            </a:pPr>
            <a:r>
              <a:rPr lang="en-US" sz="1600" dirty="0">
                <a:latin typeface="Verdana" charset="0"/>
                <a:ea typeface="ＭＳ Ｐゴシック" charset="0"/>
              </a:rPr>
              <a:t>Transfer – assimilation (Sampson, 2004):</a:t>
            </a:r>
          </a:p>
          <a:p>
            <a:pPr lvl="2" eaLnBrk="1" hangingPunct="1">
              <a:spcBef>
                <a:spcPct val="20000"/>
              </a:spcBef>
              <a:buFont typeface="Arial" charset="0"/>
              <a:buChar char="•"/>
            </a:pPr>
            <a:r>
              <a:rPr lang="en-US" sz="1400" dirty="0">
                <a:latin typeface="Verdana" charset="0"/>
                <a:ea typeface="ＭＳ Ｐゴシック" charset="0"/>
              </a:rPr>
              <a:t>Product and service innovation share so many characteristics that theories, models and empirical results may be transferred from product innovation to service innovation.</a:t>
            </a:r>
          </a:p>
          <a:p>
            <a:pPr lvl="1" eaLnBrk="1" hangingPunct="1">
              <a:spcBef>
                <a:spcPct val="20000"/>
              </a:spcBef>
              <a:buFont typeface="Arial" charset="0"/>
              <a:buChar char="•"/>
            </a:pPr>
            <a:r>
              <a:rPr lang="en-US" sz="1600" dirty="0">
                <a:latin typeface="Verdana" charset="0"/>
                <a:ea typeface="ＭＳ Ｐゴシック" charset="0"/>
              </a:rPr>
              <a:t>Demarcation (</a:t>
            </a:r>
            <a:r>
              <a:rPr lang="en-US" sz="1600" dirty="0" err="1">
                <a:latin typeface="Verdana" charset="0"/>
                <a:ea typeface="ＭＳ Ｐゴシック" charset="0"/>
              </a:rPr>
              <a:t>Menor</a:t>
            </a:r>
            <a:r>
              <a:rPr lang="en-US" sz="1600" dirty="0">
                <a:latin typeface="Verdana" charset="0"/>
                <a:ea typeface="ＭＳ Ｐゴシック" charset="0"/>
              </a:rPr>
              <a:t> et al, 2002):</a:t>
            </a:r>
          </a:p>
          <a:p>
            <a:pPr lvl="2" eaLnBrk="1" hangingPunct="1">
              <a:spcBef>
                <a:spcPct val="20000"/>
              </a:spcBef>
              <a:buFont typeface="Arial" charset="0"/>
              <a:buChar char="•"/>
            </a:pPr>
            <a:r>
              <a:rPr lang="en-US" sz="1400" dirty="0">
                <a:latin typeface="Verdana" charset="0"/>
                <a:ea typeface="ＭＳ Ｐゴシック" charset="0"/>
              </a:rPr>
              <a:t>Product and service characteristics differ so much in their characteristics that it is also likely that innovation processes will differ too significantly for knowledge transfer to occur. Thus, specific theories, models and studies of service innovation are required.</a:t>
            </a:r>
          </a:p>
          <a:p>
            <a:pPr lvl="1" eaLnBrk="1" hangingPunct="1">
              <a:spcBef>
                <a:spcPct val="20000"/>
              </a:spcBef>
              <a:buFont typeface="Arial" charset="0"/>
              <a:buChar char="•"/>
            </a:pPr>
            <a:r>
              <a:rPr lang="en-US" sz="1600" dirty="0">
                <a:latin typeface="Verdana" charset="0"/>
                <a:ea typeface="ＭＳ Ｐゴシック" charset="0"/>
              </a:rPr>
              <a:t>Synthesis (</a:t>
            </a:r>
            <a:r>
              <a:rPr lang="en-US" sz="1600" dirty="0" err="1">
                <a:latin typeface="Verdana" charset="0"/>
                <a:ea typeface="ＭＳ Ｐゴシック" charset="0"/>
              </a:rPr>
              <a:t>Drejer</a:t>
            </a:r>
            <a:r>
              <a:rPr lang="en-US" sz="1600" dirty="0">
                <a:latin typeface="Verdana" charset="0"/>
                <a:ea typeface="ＭＳ Ｐゴシック" charset="0"/>
              </a:rPr>
              <a:t>, 2004; Coombs and Miles, 2000):</a:t>
            </a:r>
          </a:p>
          <a:p>
            <a:pPr lvl="2" eaLnBrk="1" hangingPunct="1">
              <a:spcBef>
                <a:spcPct val="20000"/>
              </a:spcBef>
              <a:buFont typeface="Arial" charset="0"/>
              <a:buChar char="•"/>
            </a:pPr>
            <a:r>
              <a:rPr lang="en-US" sz="1400" dirty="0">
                <a:latin typeface="Verdana" charset="0"/>
                <a:ea typeface="ＭＳ Ｐゴシック" charset="0"/>
              </a:rPr>
              <a:t>The blurring of products and services has come so far that even though products and services differ, it will be more fruitful to develop synthesized approaches to product and service innovation that both product and service innovation processes may profit from. Thus, synthesis theories, models and studies of innovation are required.</a:t>
            </a:r>
          </a:p>
          <a:p>
            <a:pPr lvl="1" eaLnBrk="1" hangingPunct="1">
              <a:spcBef>
                <a:spcPct val="20000"/>
              </a:spcBef>
              <a:buFontTx/>
              <a:buAutoNum type="arabicPeriod"/>
            </a:pPr>
            <a:endParaRPr lang="en-US" sz="1600" dirty="0">
              <a:latin typeface="Verdana" charset="0"/>
              <a:ea typeface="ＭＳ Ｐゴシック" charset="0"/>
            </a:endParaRPr>
          </a:p>
          <a:p>
            <a:pPr>
              <a:spcBef>
                <a:spcPct val="20000"/>
              </a:spcBef>
              <a:buFontTx/>
              <a:buChar char="•"/>
            </a:pPr>
            <a:endParaRPr lang="nb-NO" sz="2000" dirty="0">
              <a:latin typeface="Verdana" charset="0"/>
            </a:endParaRPr>
          </a:p>
        </p:txBody>
      </p:sp>
    </p:spTree>
    <p:extLst>
      <p:ext uri="{BB962C8B-B14F-4D97-AF65-F5344CB8AC3E}">
        <p14:creationId xmlns:p14="http://schemas.microsoft.com/office/powerpoint/2010/main" val="26250289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Approaches to understanding service innovation</a:t>
            </a:r>
            <a:endParaRPr lang="en-US" noProof="0"/>
          </a:p>
        </p:txBody>
      </p:sp>
      <p:sp>
        <p:nvSpPr>
          <p:cNvPr id="3" name="Plassholder for innhold 2"/>
          <p:cNvSpPr>
            <a:spLocks noGrp="1"/>
          </p:cNvSpPr>
          <p:nvPr>
            <p:ph idx="1"/>
          </p:nvPr>
        </p:nvSpPr>
        <p:spPr/>
        <p:txBody>
          <a:bodyPr/>
          <a:lstStyle/>
          <a:p>
            <a:r>
              <a:rPr lang="en-US" noProof="0" smtClean="0"/>
              <a:t>Drejer, 2004 – Monica?</a:t>
            </a:r>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19</a:t>
            </a:fld>
            <a:endParaRPr lang="nb-NO"/>
          </a:p>
        </p:txBody>
      </p:sp>
    </p:spTree>
    <p:extLst>
      <p:ext uri="{BB962C8B-B14F-4D97-AF65-F5344CB8AC3E}">
        <p14:creationId xmlns:p14="http://schemas.microsoft.com/office/powerpoint/2010/main" val="194691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US" noProof="0" smtClean="0"/>
              <a:t>Content of my part</a:t>
            </a:r>
            <a:endParaRPr lang="en-US" noProof="0"/>
          </a:p>
        </p:txBody>
      </p:sp>
      <p:sp>
        <p:nvSpPr>
          <p:cNvPr id="6" name="Plassholder for innhold 5"/>
          <p:cNvSpPr>
            <a:spLocks noGrp="1"/>
          </p:cNvSpPr>
          <p:nvPr>
            <p:ph idx="1"/>
          </p:nvPr>
        </p:nvSpPr>
        <p:spPr/>
        <p:txBody>
          <a:bodyPr>
            <a:normAutofit lnSpcReduction="10000"/>
          </a:bodyPr>
          <a:lstStyle/>
          <a:p>
            <a:pPr marL="457200" indent="-457200">
              <a:buFont typeface="+mj-lt"/>
              <a:buAutoNum type="arabicPeriod"/>
            </a:pPr>
            <a:r>
              <a:rPr lang="en-US" noProof="0" smtClean="0"/>
              <a:t>General introduction to service innovation issues</a:t>
            </a:r>
          </a:p>
          <a:p>
            <a:pPr marL="457200" indent="-457200">
              <a:buFont typeface="+mj-lt"/>
              <a:buAutoNum type="arabicPeriod"/>
            </a:pPr>
            <a:r>
              <a:rPr lang="en-US" noProof="0" smtClean="0"/>
              <a:t>Service innovation approaches and challenges</a:t>
            </a:r>
          </a:p>
          <a:p>
            <a:pPr marL="457200" indent="-457200">
              <a:buFont typeface="+mj-lt"/>
              <a:buAutoNum type="arabicPeriod"/>
            </a:pPr>
            <a:r>
              <a:rPr lang="en-US" noProof="0" smtClean="0"/>
              <a:t>Service innovation as innovation in service industries and as servitization</a:t>
            </a:r>
          </a:p>
          <a:p>
            <a:pPr marL="457200" indent="-457200">
              <a:buFont typeface="+mj-lt"/>
              <a:buAutoNum type="arabicPeriod"/>
            </a:pPr>
            <a:r>
              <a:rPr lang="en-US" noProof="0" smtClean="0"/>
              <a:t>Service innovation and innovation systems</a:t>
            </a:r>
          </a:p>
          <a:p>
            <a:pPr marL="457200" indent="-457200">
              <a:buFont typeface="+mj-lt"/>
              <a:buAutoNum type="arabicPeriod"/>
            </a:pPr>
            <a:r>
              <a:rPr lang="en-US" noProof="0" smtClean="0"/>
              <a:t>Service innovation management</a:t>
            </a:r>
          </a:p>
          <a:p>
            <a:pPr marL="457200" indent="-457200">
              <a:buFont typeface="+mj-lt"/>
              <a:buAutoNum type="arabicPeriod"/>
            </a:pPr>
            <a:r>
              <a:rPr lang="en-US" noProof="0" smtClean="0"/>
              <a:t>Open innovation in service(s)</a:t>
            </a:r>
          </a:p>
          <a:p>
            <a:pPr marL="457200" indent="-457200">
              <a:buFont typeface="+mj-lt"/>
              <a:buAutoNum type="arabicPeriod"/>
            </a:pPr>
            <a:r>
              <a:rPr lang="en-US" noProof="0" smtClean="0"/>
              <a:t>From services to service – towards a service dominant logic</a:t>
            </a:r>
          </a:p>
          <a:p>
            <a:pPr marL="457200" indent="-457200">
              <a:buFont typeface="+mj-lt"/>
              <a:buAutoNum type="arabicPeriod"/>
            </a:pPr>
            <a:endParaRPr lang="en-US" noProof="0" smtClean="0"/>
          </a:p>
          <a:p>
            <a:endParaRPr lang="en-US" noProof="0"/>
          </a:p>
        </p:txBody>
      </p:sp>
      <p:sp>
        <p:nvSpPr>
          <p:cNvPr id="5" name="Slide Number Placeholder 4"/>
          <p:cNvSpPr>
            <a:spLocks noGrp="1"/>
          </p:cNvSpPr>
          <p:nvPr>
            <p:ph type="sldNum" sz="quarter" idx="12"/>
          </p:nvPr>
        </p:nvSpPr>
        <p:spPr/>
        <p:txBody>
          <a:bodyPr/>
          <a:lstStyle/>
          <a:p>
            <a:fld id="{3FA4DDC8-1D0B-4B83-8CF0-4F24D54506BB}" type="slidenum">
              <a:rPr lang="nb-NO" smtClean="0"/>
              <a:pPr/>
              <a:t>2</a:t>
            </a:fld>
            <a:endParaRPr lang="nb-NO"/>
          </a:p>
        </p:txBody>
      </p:sp>
    </p:spTree>
    <p:extLst>
      <p:ext uri="{BB962C8B-B14F-4D97-AF65-F5344CB8AC3E}">
        <p14:creationId xmlns:p14="http://schemas.microsoft.com/office/powerpoint/2010/main" val="3475398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Approaches to understanding service innovation (Drejer, 2004)</a:t>
            </a:r>
            <a:endParaRPr lang="en-US" noProof="0"/>
          </a:p>
        </p:txBody>
      </p:sp>
      <p:sp>
        <p:nvSpPr>
          <p:cNvPr id="3" name="Plassholder for innhold 2"/>
          <p:cNvSpPr>
            <a:spLocks noGrp="1"/>
          </p:cNvSpPr>
          <p:nvPr>
            <p:ph idx="1"/>
          </p:nvPr>
        </p:nvSpPr>
        <p:spPr>
          <a:xfrm>
            <a:off x="683568" y="1772816"/>
            <a:ext cx="7840425" cy="4334069"/>
          </a:xfrm>
        </p:spPr>
        <p:txBody>
          <a:bodyPr>
            <a:normAutofit fontScale="92500" lnSpcReduction="20000"/>
          </a:bodyPr>
          <a:lstStyle/>
          <a:p>
            <a:r>
              <a:rPr lang="en-US" noProof="0" smtClean="0"/>
              <a:t>Combination of review and position paper in RP</a:t>
            </a:r>
          </a:p>
          <a:p>
            <a:r>
              <a:rPr lang="en-US" noProof="0" smtClean="0"/>
              <a:t>Reapplies the categorization of Coombs and Miles (2000) of assimilation, demarcation and synthesis:</a:t>
            </a:r>
          </a:p>
          <a:p>
            <a:r>
              <a:rPr lang="en-US" noProof="0" smtClean="0"/>
              <a:t>To categorize service innovation studies (surveys)</a:t>
            </a:r>
          </a:p>
          <a:p>
            <a:pPr lvl="1"/>
            <a:r>
              <a:rPr lang="en-US" noProof="0" smtClean="0"/>
              <a:t>Subordinate – assimilation, CIS, adaptations at best</a:t>
            </a:r>
          </a:p>
          <a:p>
            <a:pPr lvl="1"/>
            <a:r>
              <a:rPr lang="en-US" noProof="0" smtClean="0"/>
              <a:t>Autonomous – demarcation, ref all our discussions previously</a:t>
            </a:r>
          </a:p>
          <a:p>
            <a:r>
              <a:rPr lang="en-US" noProof="0" smtClean="0"/>
              <a:t>To apply some Schumpeterian principles on innovation:</a:t>
            </a:r>
          </a:p>
          <a:p>
            <a:pPr lvl="1"/>
            <a:r>
              <a:rPr lang="en-US" noProof="0" smtClean="0"/>
              <a:t>Innovation not in terms of predefined category but economic impact (e.g. Online banking)</a:t>
            </a:r>
          </a:p>
          <a:p>
            <a:pPr lvl="1"/>
            <a:r>
              <a:rPr lang="en-US" noProof="0" smtClean="0"/>
              <a:t>Multitude (breadth) of innovation types (ad hoc versus significantly improved, relationship innovation – partnership e.g. innovation in roles, formalisation innovation, e.g. Innovation in procedures, e.g. Cleaning))</a:t>
            </a:r>
          </a:p>
          <a:p>
            <a:pPr lvl="1"/>
            <a:r>
              <a:rPr lang="en-US" noProof="0" smtClean="0"/>
              <a:t>But demarcation might be ”mingling activities that might lead to innovation with actual innovation”…</a:t>
            </a:r>
          </a:p>
          <a:p>
            <a:endParaRPr lang="en-US" noProof="0" smtClean="0"/>
          </a:p>
          <a:p>
            <a:endParaRPr lang="en-US" noProof="0" smtClean="0"/>
          </a:p>
          <a:p>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20</a:t>
            </a:fld>
            <a:endParaRPr lang="nb-NO"/>
          </a:p>
        </p:txBody>
      </p:sp>
    </p:spTree>
    <p:extLst>
      <p:ext uri="{BB962C8B-B14F-4D97-AF65-F5344CB8AC3E}">
        <p14:creationId xmlns:p14="http://schemas.microsoft.com/office/powerpoint/2010/main" val="1222189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Approaches to understanding service innovation (Drejer, 2004)</a:t>
            </a:r>
            <a:endParaRPr lang="en-US" noProof="0"/>
          </a:p>
        </p:txBody>
      </p:sp>
      <p:sp>
        <p:nvSpPr>
          <p:cNvPr id="3" name="Plassholder for innhold 2"/>
          <p:cNvSpPr>
            <a:spLocks noGrp="1"/>
          </p:cNvSpPr>
          <p:nvPr>
            <p:ph idx="1"/>
          </p:nvPr>
        </p:nvSpPr>
        <p:spPr>
          <a:xfrm>
            <a:off x="683568" y="1772816"/>
            <a:ext cx="7840425" cy="4334069"/>
          </a:xfrm>
        </p:spPr>
        <p:txBody>
          <a:bodyPr>
            <a:normAutofit/>
          </a:bodyPr>
          <a:lstStyle/>
          <a:p>
            <a:r>
              <a:rPr lang="en-US" noProof="0" smtClean="0"/>
              <a:t>Applying a Schumpeterian perspective may:</a:t>
            </a:r>
          </a:p>
          <a:p>
            <a:pPr lvl="1"/>
            <a:r>
              <a:rPr lang="en-US" noProof="0" smtClean="0"/>
              <a:t>Help identify and study important innovations that contribute to qualitative development, not just growth</a:t>
            </a:r>
          </a:p>
          <a:p>
            <a:pPr lvl="1"/>
            <a:r>
              <a:rPr lang="en-US" noProof="0" smtClean="0"/>
              <a:t>Help redefine what should be counted and studied in service innovation studies (a call for redefining radicality in the context of services)</a:t>
            </a:r>
          </a:p>
          <a:p>
            <a:r>
              <a:rPr lang="en-US" noProof="0" smtClean="0"/>
              <a:t>In itself this is Dreijers (2004) contribution to how we should proceed along a synthesis approach…</a:t>
            </a:r>
          </a:p>
          <a:p>
            <a:pPr lvl="1"/>
            <a:r>
              <a:rPr lang="en-US" noProof="0" smtClean="0"/>
              <a:t>Economic impact</a:t>
            </a:r>
          </a:p>
          <a:p>
            <a:pPr lvl="1"/>
            <a:r>
              <a:rPr lang="en-US" noProof="0" smtClean="0"/>
              <a:t>Reproduceability</a:t>
            </a:r>
          </a:p>
          <a:p>
            <a:pPr lvl="1"/>
            <a:r>
              <a:rPr lang="en-US" noProof="0" smtClean="0"/>
              <a:t>Radicalness in some sense</a:t>
            </a:r>
          </a:p>
          <a:p>
            <a:endParaRPr lang="en-US" noProof="0" smtClean="0"/>
          </a:p>
          <a:p>
            <a:endParaRPr lang="en-US" noProof="0" smtClean="0"/>
          </a:p>
          <a:p>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21</a:t>
            </a:fld>
            <a:endParaRPr lang="nb-NO"/>
          </a:p>
        </p:txBody>
      </p:sp>
    </p:spTree>
    <p:extLst>
      <p:ext uri="{BB962C8B-B14F-4D97-AF65-F5344CB8AC3E}">
        <p14:creationId xmlns:p14="http://schemas.microsoft.com/office/powerpoint/2010/main" val="1603128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US" noProof="0" smtClean="0"/>
              <a:t>2. Service innovation approaches and challenges</a:t>
            </a:r>
            <a:endParaRPr lang="en-US" noProof="0"/>
          </a:p>
        </p:txBody>
      </p:sp>
      <p:sp>
        <p:nvSpPr>
          <p:cNvPr id="3" name="Plassholder for innhold 2"/>
          <p:cNvSpPr>
            <a:spLocks noGrp="1"/>
          </p:cNvSpPr>
          <p:nvPr>
            <p:ph idx="1"/>
          </p:nvPr>
        </p:nvSpPr>
        <p:spPr/>
        <p:txBody>
          <a:bodyPr/>
          <a:lstStyle/>
          <a:p>
            <a:pPr marL="457200" indent="-457200">
              <a:buFont typeface="+mj-lt"/>
              <a:buAutoNum type="arabicPeriod"/>
            </a:pPr>
            <a:r>
              <a:rPr lang="en-US" noProof="0" smtClean="0"/>
              <a:t>Service characteristics as a basis for characterizing service innovation</a:t>
            </a:r>
          </a:p>
          <a:p>
            <a:pPr marL="457200" indent="-457200">
              <a:buFont typeface="+mj-lt"/>
              <a:buAutoNum type="arabicPeriod"/>
            </a:pPr>
            <a:r>
              <a:rPr lang="en-US" noProof="0" smtClean="0"/>
              <a:t>Approaches to understanding service innovation</a:t>
            </a:r>
          </a:p>
          <a:p>
            <a:pPr marL="457200" indent="-457200">
              <a:buFont typeface="+mj-lt"/>
              <a:buAutoNum type="arabicPeriod"/>
            </a:pPr>
            <a:r>
              <a:rPr lang="en-US" noProof="0" smtClean="0"/>
              <a:t>Services productivity and innovation</a:t>
            </a:r>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22</a:t>
            </a:fld>
            <a:endParaRPr lang="nb-NO"/>
          </a:p>
        </p:txBody>
      </p:sp>
    </p:spTree>
    <p:extLst>
      <p:ext uri="{BB962C8B-B14F-4D97-AF65-F5344CB8AC3E}">
        <p14:creationId xmlns:p14="http://schemas.microsoft.com/office/powerpoint/2010/main" val="2267638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3. Services productivity and innovation</a:t>
            </a:r>
            <a:endParaRPr lang="en-US" noProof="0"/>
          </a:p>
        </p:txBody>
      </p:sp>
      <p:sp>
        <p:nvSpPr>
          <p:cNvPr id="3" name="Plassholder for innhold 2"/>
          <p:cNvSpPr>
            <a:spLocks noGrp="1"/>
          </p:cNvSpPr>
          <p:nvPr>
            <p:ph idx="1"/>
          </p:nvPr>
        </p:nvSpPr>
        <p:spPr/>
        <p:txBody>
          <a:bodyPr/>
          <a:lstStyle/>
          <a:p>
            <a:pPr marL="457200" indent="-457200">
              <a:buFont typeface="+mj-lt"/>
              <a:buAutoNum type="arabicPeriod"/>
            </a:pPr>
            <a:r>
              <a:rPr lang="en-US" noProof="0" smtClean="0"/>
              <a:t>Services productivity</a:t>
            </a:r>
          </a:p>
          <a:p>
            <a:pPr marL="457200" indent="-457200">
              <a:buFont typeface="+mj-lt"/>
              <a:buAutoNum type="arabicPeriod"/>
            </a:pPr>
            <a:r>
              <a:rPr lang="en-US" noProof="0" smtClean="0"/>
              <a:t>Services and market and system failures</a:t>
            </a:r>
          </a:p>
          <a:p>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23</a:t>
            </a:fld>
            <a:endParaRPr lang="nb-NO"/>
          </a:p>
        </p:txBody>
      </p:sp>
    </p:spTree>
    <p:extLst>
      <p:ext uri="{BB962C8B-B14F-4D97-AF65-F5344CB8AC3E}">
        <p14:creationId xmlns:p14="http://schemas.microsoft.com/office/powerpoint/2010/main" val="3315556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1. Services productivity (Maroto and Rubalcaba, 2008)</a:t>
            </a:r>
            <a:endParaRPr lang="en-US" noProof="0"/>
          </a:p>
        </p:txBody>
      </p:sp>
      <p:sp>
        <p:nvSpPr>
          <p:cNvPr id="3" name="Plassholder for innhold 2"/>
          <p:cNvSpPr>
            <a:spLocks noGrp="1"/>
          </p:cNvSpPr>
          <p:nvPr>
            <p:ph idx="1"/>
          </p:nvPr>
        </p:nvSpPr>
        <p:spPr>
          <a:xfrm>
            <a:off x="611560" y="1556792"/>
            <a:ext cx="7840425" cy="4334069"/>
          </a:xfrm>
        </p:spPr>
        <p:txBody>
          <a:bodyPr>
            <a:normAutofit/>
          </a:bodyPr>
          <a:lstStyle/>
          <a:p>
            <a:r>
              <a:rPr lang="en-US" noProof="0" smtClean="0"/>
              <a:t>Baumol’s disease – assumption 1 services are low productivity industries:</a:t>
            </a:r>
          </a:p>
          <a:p>
            <a:pPr lvl="1"/>
            <a:r>
              <a:rPr lang="en-US" noProof="0" smtClean="0"/>
              <a:t>Baumol (1967, 1985, 1989) – Labour as a means versus an ends (e.g. measure service quality by time spent) – problem with productivity</a:t>
            </a:r>
          </a:p>
          <a:p>
            <a:pPr lvl="1"/>
            <a:r>
              <a:rPr lang="en-US" noProof="0" smtClean="0"/>
              <a:t>A weak connection between productivity and prices (wages, see below) </a:t>
            </a:r>
          </a:p>
          <a:p>
            <a:pPr lvl="1"/>
            <a:r>
              <a:rPr lang="en-US" noProof="0" smtClean="0"/>
              <a:t>Generalize to countries – Baumols disease</a:t>
            </a:r>
          </a:p>
          <a:p>
            <a:pPr lvl="1"/>
            <a:r>
              <a:rPr lang="en-US" noProof="0" smtClean="0"/>
              <a:t>Critisism:</a:t>
            </a:r>
          </a:p>
          <a:p>
            <a:pPr lvl="2"/>
            <a:r>
              <a:rPr lang="en-US" noProof="0" smtClean="0"/>
              <a:t>Indirect effects, ref KIBS</a:t>
            </a:r>
          </a:p>
          <a:p>
            <a:pPr lvl="2"/>
            <a:r>
              <a:rPr lang="en-US" noProof="0" smtClean="0"/>
              <a:t>Applies only to consumer</a:t>
            </a:r>
            <a:br>
              <a:rPr lang="en-US" noProof="0" smtClean="0"/>
            </a:br>
            <a:r>
              <a:rPr lang="en-US" noProof="0" smtClean="0"/>
              <a:t>services, not business</a:t>
            </a:r>
          </a:p>
          <a:p>
            <a:pPr lvl="2"/>
            <a:r>
              <a:rPr lang="en-US" noProof="0" smtClean="0"/>
              <a:t>The finding that some</a:t>
            </a:r>
            <a:br>
              <a:rPr lang="en-US" noProof="0" smtClean="0"/>
            </a:br>
            <a:r>
              <a:rPr lang="en-US" noProof="0" smtClean="0"/>
              <a:t>services show extraordinary</a:t>
            </a:r>
            <a:br>
              <a:rPr lang="en-US" noProof="0" smtClean="0"/>
            </a:br>
            <a:r>
              <a:rPr lang="en-US" noProof="0" smtClean="0"/>
              <a:t>high prod. growth</a:t>
            </a:r>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24</a:t>
            </a:fld>
            <a:endParaRPr lang="nb-NO"/>
          </a:p>
        </p:txBody>
      </p:sp>
      <p:grpSp>
        <p:nvGrpSpPr>
          <p:cNvPr id="7" name="Gruppe 6"/>
          <p:cNvGrpSpPr/>
          <p:nvPr/>
        </p:nvGrpSpPr>
        <p:grpSpPr>
          <a:xfrm>
            <a:off x="4644008" y="3717032"/>
            <a:ext cx="3814192" cy="2617859"/>
            <a:chOff x="497512" y="2249031"/>
            <a:chExt cx="4002480" cy="2711888"/>
          </a:xfrm>
        </p:grpSpPr>
        <p:sp>
          <p:nvSpPr>
            <p:cNvPr id="8" name="Rektangel 7"/>
            <p:cNvSpPr/>
            <p:nvPr/>
          </p:nvSpPr>
          <p:spPr>
            <a:xfrm>
              <a:off x="1187624" y="2249031"/>
              <a:ext cx="3312368" cy="2376264"/>
            </a:xfrm>
            <a:prstGeom prst="rect">
              <a:avLst/>
            </a:prstGeom>
            <a:gradFill flip="none" rotWithShape="1">
              <a:gsLst>
                <a:gs pos="0">
                  <a:schemeClr val="accent1">
                    <a:tint val="100000"/>
                    <a:shade val="100000"/>
                    <a:satMod val="130000"/>
                    <a:alpha val="30000"/>
                  </a:schemeClr>
                </a:gs>
                <a:gs pos="100000">
                  <a:schemeClr val="accent1">
                    <a:tint val="50000"/>
                    <a:shade val="100000"/>
                    <a:satMod val="350000"/>
                    <a:alpha val="3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9" name="Rett linje 8"/>
            <p:cNvCxnSpPr>
              <a:stCxn id="8" idx="0"/>
              <a:endCxn id="8" idx="2"/>
            </p:cNvCxnSpPr>
            <p:nvPr/>
          </p:nvCxnSpPr>
          <p:spPr>
            <a:xfrm>
              <a:off x="2843808" y="2249031"/>
              <a:ext cx="0" cy="23762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Rett linje 9"/>
            <p:cNvCxnSpPr>
              <a:stCxn id="8" idx="1"/>
              <a:endCxn id="8" idx="3"/>
            </p:cNvCxnSpPr>
            <p:nvPr/>
          </p:nvCxnSpPr>
          <p:spPr>
            <a:xfrm>
              <a:off x="1187624" y="3437163"/>
              <a:ext cx="3312368"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kstSylinder 10"/>
            <p:cNvSpPr txBox="1"/>
            <p:nvPr/>
          </p:nvSpPr>
          <p:spPr>
            <a:xfrm>
              <a:off x="1187624" y="4697883"/>
              <a:ext cx="1512168" cy="263036"/>
            </a:xfrm>
            <a:prstGeom prst="rect">
              <a:avLst/>
            </a:prstGeom>
            <a:noFill/>
          </p:spPr>
          <p:txBody>
            <a:bodyPr wrap="square" rtlCol="0">
              <a:spAutoFit/>
            </a:bodyPr>
            <a:lstStyle/>
            <a:p>
              <a:r>
                <a:rPr lang="nb-NO" sz="1050" dirty="0" err="1" smtClean="0"/>
                <a:t>Low</a:t>
              </a:r>
              <a:r>
                <a:rPr lang="nb-NO" sz="1050" dirty="0" smtClean="0"/>
                <a:t> </a:t>
              </a:r>
              <a:r>
                <a:rPr lang="nb-NO" sz="1050" dirty="0" err="1" smtClean="0"/>
                <a:t>prod</a:t>
              </a:r>
              <a:r>
                <a:rPr lang="nb-NO" sz="1050" dirty="0" smtClean="0"/>
                <a:t> </a:t>
              </a:r>
              <a:r>
                <a:rPr lang="nb-NO" sz="1050" dirty="0" err="1" smtClean="0"/>
                <a:t>growth</a:t>
              </a:r>
              <a:endParaRPr lang="nb-NO" sz="1050" dirty="0"/>
            </a:p>
          </p:txBody>
        </p:sp>
        <p:sp>
          <p:nvSpPr>
            <p:cNvPr id="12" name="TekstSylinder 11"/>
            <p:cNvSpPr txBox="1"/>
            <p:nvPr/>
          </p:nvSpPr>
          <p:spPr>
            <a:xfrm>
              <a:off x="2987824" y="4697883"/>
              <a:ext cx="1512168" cy="263036"/>
            </a:xfrm>
            <a:prstGeom prst="rect">
              <a:avLst/>
            </a:prstGeom>
            <a:noFill/>
          </p:spPr>
          <p:txBody>
            <a:bodyPr wrap="square" rtlCol="0">
              <a:spAutoFit/>
            </a:bodyPr>
            <a:lstStyle/>
            <a:p>
              <a:r>
                <a:rPr lang="nb-NO" sz="1050" dirty="0" smtClean="0"/>
                <a:t>High </a:t>
              </a:r>
              <a:r>
                <a:rPr lang="nb-NO" sz="1050" dirty="0" err="1" smtClean="0"/>
                <a:t>prod</a:t>
              </a:r>
              <a:r>
                <a:rPr lang="nb-NO" sz="1050" dirty="0" smtClean="0"/>
                <a:t> </a:t>
              </a:r>
              <a:r>
                <a:rPr lang="nb-NO" sz="1050" dirty="0" err="1" smtClean="0"/>
                <a:t>growth</a:t>
              </a:r>
              <a:endParaRPr lang="nb-NO" sz="1050" dirty="0"/>
            </a:p>
          </p:txBody>
        </p:sp>
        <p:sp>
          <p:nvSpPr>
            <p:cNvPr id="13" name="TekstSylinder 12"/>
            <p:cNvSpPr txBox="1"/>
            <p:nvPr/>
          </p:nvSpPr>
          <p:spPr>
            <a:xfrm>
              <a:off x="497512" y="3617183"/>
              <a:ext cx="690112" cy="597809"/>
            </a:xfrm>
            <a:prstGeom prst="rect">
              <a:avLst/>
            </a:prstGeom>
            <a:noFill/>
          </p:spPr>
          <p:txBody>
            <a:bodyPr wrap="square" rtlCol="0">
              <a:spAutoFit/>
            </a:bodyPr>
            <a:lstStyle/>
            <a:p>
              <a:r>
                <a:rPr lang="nb-NO" sz="1050" dirty="0" err="1" smtClean="0"/>
                <a:t>Low</a:t>
              </a:r>
              <a:r>
                <a:rPr lang="nb-NO" sz="1050" dirty="0" smtClean="0"/>
                <a:t> </a:t>
              </a:r>
              <a:r>
                <a:rPr lang="nb-NO" sz="1050" dirty="0" err="1" smtClean="0"/>
                <a:t>emp</a:t>
              </a:r>
              <a:r>
                <a:rPr lang="nb-NO" sz="1050" dirty="0" smtClean="0"/>
                <a:t> </a:t>
              </a:r>
              <a:r>
                <a:rPr lang="nb-NO" sz="1050" dirty="0" err="1" smtClean="0"/>
                <a:t>growth</a:t>
              </a:r>
              <a:endParaRPr lang="nb-NO" sz="1050" dirty="0"/>
            </a:p>
          </p:txBody>
        </p:sp>
        <p:sp>
          <p:nvSpPr>
            <p:cNvPr id="14" name="TekstSylinder 13"/>
            <p:cNvSpPr txBox="1"/>
            <p:nvPr/>
          </p:nvSpPr>
          <p:spPr>
            <a:xfrm>
              <a:off x="497512" y="2482600"/>
              <a:ext cx="690112" cy="597809"/>
            </a:xfrm>
            <a:prstGeom prst="rect">
              <a:avLst/>
            </a:prstGeom>
            <a:noFill/>
          </p:spPr>
          <p:txBody>
            <a:bodyPr wrap="square" rtlCol="0">
              <a:spAutoFit/>
            </a:bodyPr>
            <a:lstStyle/>
            <a:p>
              <a:r>
                <a:rPr lang="nb-NO" sz="1050" dirty="0" smtClean="0"/>
                <a:t>High </a:t>
              </a:r>
              <a:r>
                <a:rPr lang="nb-NO" sz="1050" dirty="0" err="1" smtClean="0"/>
                <a:t>emp</a:t>
              </a:r>
              <a:r>
                <a:rPr lang="nb-NO" sz="1050" dirty="0" smtClean="0"/>
                <a:t> </a:t>
              </a:r>
              <a:r>
                <a:rPr lang="nb-NO" sz="1050" dirty="0" err="1" smtClean="0"/>
                <a:t>growth</a:t>
              </a:r>
              <a:endParaRPr lang="nb-NO" sz="1050" dirty="0"/>
            </a:p>
          </p:txBody>
        </p:sp>
        <p:cxnSp>
          <p:nvCxnSpPr>
            <p:cNvPr id="15" name="Rett pil 14"/>
            <p:cNvCxnSpPr/>
            <p:nvPr/>
          </p:nvCxnSpPr>
          <p:spPr>
            <a:xfrm flipV="1">
              <a:off x="1907704" y="2753088"/>
              <a:ext cx="1872208" cy="1368151"/>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6" name="Rett pil 15"/>
            <p:cNvCxnSpPr/>
            <p:nvPr/>
          </p:nvCxnSpPr>
          <p:spPr>
            <a:xfrm flipH="1" flipV="1">
              <a:off x="1907704" y="2753088"/>
              <a:ext cx="1872208" cy="136815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7" name="TekstSylinder 16"/>
            <p:cNvSpPr txBox="1"/>
            <p:nvPr/>
          </p:nvSpPr>
          <p:spPr>
            <a:xfrm>
              <a:off x="3275856" y="2975773"/>
              <a:ext cx="1008112" cy="263036"/>
            </a:xfrm>
            <a:prstGeom prst="rect">
              <a:avLst/>
            </a:prstGeom>
            <a:noFill/>
          </p:spPr>
          <p:txBody>
            <a:bodyPr wrap="square" rtlCol="0">
              <a:spAutoFit/>
            </a:bodyPr>
            <a:lstStyle/>
            <a:p>
              <a:r>
                <a:rPr lang="nb-NO" sz="1050" dirty="0" smtClean="0"/>
                <a:t>Normal</a:t>
              </a:r>
              <a:endParaRPr lang="nb-NO" sz="1050" dirty="0"/>
            </a:p>
          </p:txBody>
        </p:sp>
        <p:sp>
          <p:nvSpPr>
            <p:cNvPr id="18" name="TekstSylinder 17"/>
            <p:cNvSpPr txBox="1"/>
            <p:nvPr/>
          </p:nvSpPr>
          <p:spPr>
            <a:xfrm>
              <a:off x="1763687" y="2975773"/>
              <a:ext cx="1512168" cy="263036"/>
            </a:xfrm>
            <a:prstGeom prst="rect">
              <a:avLst/>
            </a:prstGeom>
            <a:noFill/>
          </p:spPr>
          <p:txBody>
            <a:bodyPr wrap="square" rtlCol="0">
              <a:spAutoFit/>
            </a:bodyPr>
            <a:lstStyle/>
            <a:p>
              <a:r>
                <a:rPr lang="nb-NO" sz="1050" dirty="0" smtClean="0"/>
                <a:t>Norway</a:t>
              </a:r>
              <a:endParaRPr lang="nb-NO" sz="1050" dirty="0"/>
            </a:p>
          </p:txBody>
        </p:sp>
        <p:cxnSp>
          <p:nvCxnSpPr>
            <p:cNvPr id="19" name="Rett pil 18"/>
            <p:cNvCxnSpPr/>
            <p:nvPr/>
          </p:nvCxnSpPr>
          <p:spPr>
            <a:xfrm flipV="1">
              <a:off x="4067944" y="2753088"/>
              <a:ext cx="0" cy="1368151"/>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grpSp>
      <p:cxnSp>
        <p:nvCxnSpPr>
          <p:cNvPr id="20" name="Rett pil 19"/>
          <p:cNvCxnSpPr/>
          <p:nvPr/>
        </p:nvCxnSpPr>
        <p:spPr>
          <a:xfrm>
            <a:off x="6228184" y="4005064"/>
            <a:ext cx="1224136" cy="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74187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1. Services productivity (Maroto and Rubalcaba, 2008)</a:t>
            </a:r>
            <a:endParaRPr lang="en-US" noProof="0"/>
          </a:p>
        </p:txBody>
      </p:sp>
      <p:sp>
        <p:nvSpPr>
          <p:cNvPr id="3" name="Plassholder for innhold 2"/>
          <p:cNvSpPr>
            <a:spLocks noGrp="1"/>
          </p:cNvSpPr>
          <p:nvPr>
            <p:ph idx="1"/>
          </p:nvPr>
        </p:nvSpPr>
        <p:spPr>
          <a:xfrm>
            <a:off x="683568" y="1772816"/>
            <a:ext cx="7840425" cy="4334069"/>
          </a:xfrm>
        </p:spPr>
        <p:txBody>
          <a:bodyPr>
            <a:normAutofit/>
          </a:bodyPr>
          <a:lstStyle/>
          <a:p>
            <a:r>
              <a:rPr lang="en-US" noProof="0" smtClean="0"/>
              <a:t>The productivity paradox and measurement:</a:t>
            </a:r>
          </a:p>
          <a:p>
            <a:pPr lvl="1"/>
            <a:r>
              <a:rPr lang="en-US" noProof="0" smtClean="0"/>
              <a:t>”ICT is everywhere except in the productivity statistics” (Solow, 1987 and Brynjolfsson, 1993)</a:t>
            </a:r>
          </a:p>
          <a:p>
            <a:pPr lvl="1"/>
            <a:r>
              <a:rPr lang="en-US" noProof="0" smtClean="0"/>
              <a:t>Particularly investments in the service sector</a:t>
            </a:r>
          </a:p>
          <a:p>
            <a:pPr lvl="1"/>
            <a:r>
              <a:rPr lang="en-US" noProof="0" smtClean="0"/>
              <a:t>Measurement problem:</a:t>
            </a:r>
          </a:p>
          <a:p>
            <a:pPr lvl="2"/>
            <a:r>
              <a:rPr lang="en-US" noProof="0" smtClean="0"/>
              <a:t>Intangibility of outputs and difficulty in controlling for service quality improvements</a:t>
            </a:r>
          </a:p>
          <a:p>
            <a:pPr lvl="2"/>
            <a:r>
              <a:rPr lang="en-US" noProof="0" smtClean="0"/>
              <a:t>Difficult to control for quality of inputs under price falls (ICT as input)</a:t>
            </a:r>
          </a:p>
          <a:p>
            <a:pPr lvl="1"/>
            <a:r>
              <a:rPr lang="en-US" noProof="0" smtClean="0"/>
              <a:t>Other problems (aggregate not firm level studies) </a:t>
            </a:r>
          </a:p>
          <a:p>
            <a:r>
              <a:rPr lang="en-US" noProof="0" smtClean="0"/>
              <a:t>Services productivity:</a:t>
            </a:r>
          </a:p>
          <a:p>
            <a:r>
              <a:rPr lang="en-US" noProof="0" smtClean="0"/>
              <a:t>Still ….</a:t>
            </a:r>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25</a:t>
            </a:fld>
            <a:endParaRPr lang="nb-NO"/>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941168"/>
            <a:ext cx="2400945" cy="180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425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571625"/>
            <a:ext cx="58070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p:cNvSpPr>
            <a:spLocks noGrp="1"/>
          </p:cNvSpPr>
          <p:nvPr>
            <p:ph type="title"/>
          </p:nvPr>
        </p:nvSpPr>
        <p:spPr>
          <a:xfrm>
            <a:off x="500063" y="928688"/>
            <a:ext cx="8389937" cy="500062"/>
          </a:xfrm>
        </p:spPr>
        <p:txBody>
          <a:bodyPr/>
          <a:lstStyle/>
          <a:p>
            <a:r>
              <a:rPr lang="nb-NO">
                <a:latin typeface="Verdana" charset="0"/>
              </a:rPr>
              <a:t>Development- US versus Europe</a:t>
            </a:r>
          </a:p>
        </p:txBody>
      </p:sp>
      <p:sp>
        <p:nvSpPr>
          <p:cNvPr id="6" name="Slide Number Placeholder 5"/>
          <p:cNvSpPr>
            <a:spLocks noGrp="1"/>
          </p:cNvSpPr>
          <p:nvPr>
            <p:ph type="sldNum" sz="quarter" idx="10"/>
          </p:nvPr>
        </p:nvSpPr>
        <p:spPr/>
        <p:txBody>
          <a:bodyPr/>
          <a:lstStyle>
            <a:lvl1pPr eaLnBrk="0" hangingPunct="0">
              <a:defRPr sz="1200">
                <a:solidFill>
                  <a:schemeClr val="tx1"/>
                </a:solidFill>
                <a:latin typeface="Georgia" charset="0"/>
                <a:ea typeface="ＭＳ Ｐゴシック" charset="0"/>
                <a:cs typeface="Arial" charset="0"/>
              </a:defRPr>
            </a:lvl1pPr>
            <a:lvl2pPr marL="742950" indent="-285750" eaLnBrk="0" hangingPunct="0">
              <a:defRPr sz="1200">
                <a:solidFill>
                  <a:schemeClr val="tx1"/>
                </a:solidFill>
                <a:latin typeface="Georgia" charset="0"/>
                <a:ea typeface="Arial" charset="0"/>
                <a:cs typeface="Arial" charset="0"/>
              </a:defRPr>
            </a:lvl2pPr>
            <a:lvl3pPr marL="1143000" indent="-228600" eaLnBrk="0" hangingPunct="0">
              <a:defRPr sz="1200">
                <a:solidFill>
                  <a:schemeClr val="tx1"/>
                </a:solidFill>
                <a:latin typeface="Georgia" charset="0"/>
                <a:ea typeface="Arial" charset="0"/>
                <a:cs typeface="Arial" charset="0"/>
              </a:defRPr>
            </a:lvl3pPr>
            <a:lvl4pPr marL="1600200" indent="-228600" eaLnBrk="0" hangingPunct="0">
              <a:defRPr sz="1200">
                <a:solidFill>
                  <a:schemeClr val="tx1"/>
                </a:solidFill>
                <a:latin typeface="Georgia" charset="0"/>
                <a:ea typeface="Arial" charset="0"/>
                <a:cs typeface="Arial" charset="0"/>
              </a:defRPr>
            </a:lvl4pPr>
            <a:lvl5pPr marL="2057400" indent="-228600" eaLnBrk="0" hangingPunct="0">
              <a:defRPr sz="12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12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12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12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1200">
                <a:solidFill>
                  <a:schemeClr val="tx1"/>
                </a:solidFill>
                <a:latin typeface="Georgia" charset="0"/>
                <a:ea typeface="Arial" charset="0"/>
                <a:cs typeface="Arial" charset="0"/>
              </a:defRPr>
            </a:lvl9pPr>
          </a:lstStyle>
          <a:p>
            <a:pPr eaLnBrk="1" hangingPunct="1"/>
            <a:fld id="{E99DE0D1-A0EF-E745-9674-2A0A2E277D4D}" type="slidenum">
              <a:rPr lang="nb-NO" sz="900">
                <a:solidFill>
                  <a:srgbClr val="9E9FA3"/>
                </a:solidFill>
                <a:latin typeface="Verdana" charset="0"/>
              </a:rPr>
              <a:pPr eaLnBrk="1" hangingPunct="1"/>
              <a:t>26</a:t>
            </a:fld>
            <a:endParaRPr lang="nb-NO" sz="900">
              <a:solidFill>
                <a:srgbClr val="9E9FA3"/>
              </a:solidFill>
              <a:latin typeface="Verdana" charset="0"/>
            </a:endParaRPr>
          </a:p>
        </p:txBody>
      </p:sp>
      <p:sp>
        <p:nvSpPr>
          <p:cNvPr id="11" name="TextBox 10"/>
          <p:cNvSpPr txBox="1"/>
          <p:nvPr/>
        </p:nvSpPr>
        <p:spPr>
          <a:xfrm>
            <a:off x="5072063" y="5072063"/>
            <a:ext cx="1643062" cy="369887"/>
          </a:xfrm>
          <a:prstGeom prst="rect">
            <a:avLst/>
          </a:prstGeom>
          <a:noFill/>
        </p:spPr>
        <p:txBody>
          <a:bodyPr>
            <a:spAutoFit/>
          </a:bodyPr>
          <a:lstStyle/>
          <a:p>
            <a:pPr>
              <a:defRPr/>
            </a:pPr>
            <a:r>
              <a:rPr lang="nb-NO" sz="900" dirty="0" err="1">
                <a:latin typeface="+mj-lt"/>
                <a:ea typeface="+mn-ea"/>
                <a:cs typeface="+mn-cs"/>
              </a:rPr>
              <a:t>Source</a:t>
            </a:r>
            <a:r>
              <a:rPr lang="nb-NO" sz="900" dirty="0">
                <a:latin typeface="+mj-lt"/>
                <a:ea typeface="+mn-ea"/>
                <a:cs typeface="+mn-cs"/>
              </a:rPr>
              <a:t> Van Ark et al, 2008</a:t>
            </a:r>
          </a:p>
        </p:txBody>
      </p:sp>
      <p:sp>
        <p:nvSpPr>
          <p:cNvPr id="10" name="TextBox 9"/>
          <p:cNvSpPr txBox="1"/>
          <p:nvPr/>
        </p:nvSpPr>
        <p:spPr>
          <a:xfrm>
            <a:off x="6429375" y="1428750"/>
            <a:ext cx="2714625" cy="3208338"/>
          </a:xfrm>
          <a:prstGeom prst="rect">
            <a:avLst/>
          </a:prstGeom>
          <a:noFill/>
        </p:spPr>
        <p:txBody>
          <a:bodyPr>
            <a:spAutoFit/>
          </a:bodyPr>
          <a:lstStyle>
            <a:lvl1pPr eaLnBrk="0" hangingPunct="0">
              <a:defRPr sz="1200">
                <a:solidFill>
                  <a:schemeClr val="tx1"/>
                </a:solidFill>
                <a:latin typeface="Georgia" charset="0"/>
                <a:ea typeface="ＭＳ Ｐゴシック" charset="0"/>
                <a:cs typeface="Arial" charset="0"/>
              </a:defRPr>
            </a:lvl1pPr>
            <a:lvl2pPr marL="742950" indent="-285750" eaLnBrk="0" hangingPunct="0">
              <a:defRPr sz="1200">
                <a:solidFill>
                  <a:schemeClr val="tx1"/>
                </a:solidFill>
                <a:latin typeface="Georgia" charset="0"/>
                <a:ea typeface="Arial" charset="0"/>
                <a:cs typeface="Arial" charset="0"/>
              </a:defRPr>
            </a:lvl2pPr>
            <a:lvl3pPr marL="1143000" indent="-228600" eaLnBrk="0" hangingPunct="0">
              <a:defRPr sz="1200">
                <a:solidFill>
                  <a:schemeClr val="tx1"/>
                </a:solidFill>
                <a:latin typeface="Georgia" charset="0"/>
                <a:ea typeface="Arial" charset="0"/>
                <a:cs typeface="Arial" charset="0"/>
              </a:defRPr>
            </a:lvl3pPr>
            <a:lvl4pPr marL="1600200" indent="-228600" eaLnBrk="0" hangingPunct="0">
              <a:defRPr sz="1200">
                <a:solidFill>
                  <a:schemeClr val="tx1"/>
                </a:solidFill>
                <a:latin typeface="Georgia" charset="0"/>
                <a:ea typeface="Arial" charset="0"/>
                <a:cs typeface="Arial" charset="0"/>
              </a:defRPr>
            </a:lvl4pPr>
            <a:lvl5pPr marL="2057400" indent="-228600" eaLnBrk="0" hangingPunct="0">
              <a:defRPr sz="12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12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12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12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1200">
                <a:solidFill>
                  <a:schemeClr val="tx1"/>
                </a:solidFill>
                <a:latin typeface="Georgia" charset="0"/>
                <a:ea typeface="Arial" charset="0"/>
                <a:cs typeface="Arial" charset="0"/>
              </a:defRPr>
            </a:lvl9pPr>
          </a:lstStyle>
          <a:p>
            <a:pPr eaLnBrk="1" hangingPunct="1"/>
            <a:r>
              <a:rPr lang="nb-NO" sz="1600">
                <a:latin typeface="Verdana" charset="0"/>
              </a:rPr>
              <a:t>Cause</a:t>
            </a:r>
            <a:r>
              <a:rPr lang="nb-NO" sz="1000">
                <a:latin typeface="Verdana" charset="0"/>
              </a:rPr>
              <a:t>(van Ark et al, 2008):  </a:t>
            </a:r>
          </a:p>
          <a:p>
            <a:pPr eaLnBrk="1" hangingPunct="1"/>
            <a:endParaRPr lang="nb-NO" sz="1000">
              <a:latin typeface="Verdana" charset="0"/>
            </a:endParaRPr>
          </a:p>
          <a:p>
            <a:pPr eaLnBrk="1" hangingPunct="1"/>
            <a:r>
              <a:rPr lang="nb-NO" sz="1600">
                <a:latin typeface="Verdana" charset="0"/>
              </a:rPr>
              <a:t>Much stronger growth in </a:t>
            </a:r>
            <a:br>
              <a:rPr lang="nb-NO" sz="1600">
                <a:latin typeface="Verdana" charset="0"/>
              </a:rPr>
            </a:br>
            <a:r>
              <a:rPr lang="nb-NO" sz="1600">
                <a:latin typeface="Verdana" charset="0"/>
              </a:rPr>
              <a:t>service productivity in</a:t>
            </a:r>
            <a:br>
              <a:rPr lang="nb-NO" sz="1600">
                <a:latin typeface="Verdana" charset="0"/>
              </a:rPr>
            </a:br>
            <a:r>
              <a:rPr lang="nb-NO" sz="1600">
                <a:latin typeface="Verdana" charset="0"/>
              </a:rPr>
              <a:t>US than in EU since 1995</a:t>
            </a:r>
            <a:br>
              <a:rPr lang="nb-NO" sz="1600">
                <a:latin typeface="Verdana" charset="0"/>
              </a:rPr>
            </a:br>
            <a:endParaRPr lang="nb-NO" sz="1600">
              <a:latin typeface="Verdana" charset="0"/>
            </a:endParaRPr>
          </a:p>
          <a:p>
            <a:pPr eaLnBrk="1" hangingPunct="1"/>
            <a:endParaRPr lang="nb-NO" sz="1600">
              <a:latin typeface="Verdana" charset="0"/>
            </a:endParaRPr>
          </a:p>
          <a:p>
            <a:pPr eaLnBrk="1" hangingPunct="1"/>
            <a:endParaRPr lang="nb-NO" sz="1600">
              <a:latin typeface="Verdana" charset="0"/>
            </a:endParaRPr>
          </a:p>
          <a:p>
            <a:pPr eaLnBrk="1" hangingPunct="1"/>
            <a:r>
              <a:rPr lang="nb-NO" sz="1600">
                <a:latin typeface="Verdana" charset="0"/>
              </a:rPr>
              <a:t> … it is possible… </a:t>
            </a:r>
          </a:p>
          <a:p>
            <a:pPr eaLnBrk="1" hangingPunct="1"/>
            <a:endParaRPr lang="nb-NO" sz="1600">
              <a:latin typeface="Verdana" charset="0"/>
            </a:endParaRPr>
          </a:p>
          <a:p>
            <a:pPr eaLnBrk="1" hangingPunct="1"/>
            <a:endParaRPr lang="nb-NO" sz="1600">
              <a:latin typeface="Verdana" charset="0"/>
            </a:endParaRPr>
          </a:p>
          <a:p>
            <a:pPr eaLnBrk="1" hangingPunct="1"/>
            <a:r>
              <a:rPr lang="nb-NO" sz="1600">
                <a:latin typeface="Verdana" charset="0"/>
              </a:rPr>
              <a:t>  …  with </a:t>
            </a:r>
            <a:r>
              <a:rPr lang="nb-NO" sz="1600" b="1">
                <a:latin typeface="Verdana" charset="0"/>
              </a:rPr>
              <a:t>innovation  </a:t>
            </a:r>
            <a:r>
              <a:rPr lang="nb-NO" sz="1600">
                <a:latin typeface="Verdana" charset="0"/>
              </a:rPr>
              <a:t>…</a:t>
            </a:r>
          </a:p>
        </p:txBody>
      </p:sp>
      <p:pic>
        <p:nvPicPr>
          <p:cNvPr id="317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517232"/>
            <a:ext cx="3081338"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6052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1. Services productivity (Maroto and Rubalcaba, 2008)</a:t>
            </a:r>
            <a:endParaRPr lang="en-US" noProof="0"/>
          </a:p>
        </p:txBody>
      </p:sp>
      <p:sp>
        <p:nvSpPr>
          <p:cNvPr id="3" name="Plassholder for innhold 2"/>
          <p:cNvSpPr>
            <a:spLocks noGrp="1"/>
          </p:cNvSpPr>
          <p:nvPr>
            <p:ph idx="1"/>
          </p:nvPr>
        </p:nvSpPr>
        <p:spPr>
          <a:xfrm>
            <a:off x="683569" y="1772816"/>
            <a:ext cx="4752528" cy="4334069"/>
          </a:xfrm>
        </p:spPr>
        <p:txBody>
          <a:bodyPr>
            <a:normAutofit/>
          </a:bodyPr>
          <a:lstStyle/>
          <a:p>
            <a:r>
              <a:rPr lang="en-US" noProof="0" smtClean="0"/>
              <a:t>Services productivity cont…:</a:t>
            </a:r>
          </a:p>
          <a:p>
            <a:pPr lvl="1"/>
            <a:r>
              <a:rPr lang="en-US" noProof="0" smtClean="0"/>
              <a:t>Large differences between service</a:t>
            </a:r>
            <a:br>
              <a:rPr lang="en-US" noProof="0" smtClean="0"/>
            </a:br>
            <a:r>
              <a:rPr lang="en-US" noProof="0" smtClean="0"/>
              <a:t>industries</a:t>
            </a:r>
          </a:p>
          <a:p>
            <a:pPr lvl="1"/>
            <a:r>
              <a:rPr lang="en-US" noProof="0" smtClean="0"/>
              <a:t>Consequences for innovation</a:t>
            </a:r>
            <a:br>
              <a:rPr lang="en-US" noProof="0" smtClean="0"/>
            </a:br>
            <a:r>
              <a:rPr lang="en-US" noProof="0" smtClean="0"/>
              <a:t>policy</a:t>
            </a:r>
          </a:p>
          <a:p>
            <a:pPr lvl="1"/>
            <a:r>
              <a:rPr lang="en-US" noProof="0" smtClean="0"/>
              <a:t>Research challenges: Measurement, innovation policy implications</a:t>
            </a:r>
          </a:p>
          <a:p>
            <a:pPr lvl="1"/>
            <a:endParaRPr lang="en-US" noProof="0" smtClean="0"/>
          </a:p>
          <a:p>
            <a:pPr lvl="1"/>
            <a:r>
              <a:rPr lang="en-US" noProof="0" smtClean="0"/>
              <a:t>RQ – How does the output measurement problems vary between service industries? </a:t>
            </a:r>
          </a:p>
          <a:p>
            <a:pPr lvl="1"/>
            <a:endParaRPr lang="en-US" noProof="0" smtClean="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27</a:t>
            </a:fld>
            <a:endParaRPr lang="nb-NO"/>
          </a:p>
        </p:txBody>
      </p:sp>
      <p:pic>
        <p:nvPicPr>
          <p:cNvPr id="7" name="Bilde 6"/>
          <p:cNvPicPr>
            <a:picLocks noChangeAspect="1"/>
          </p:cNvPicPr>
          <p:nvPr/>
        </p:nvPicPr>
        <p:blipFill>
          <a:blip r:embed="rId2"/>
          <a:stretch>
            <a:fillRect/>
          </a:stretch>
        </p:blipFill>
        <p:spPr>
          <a:xfrm>
            <a:off x="5724128" y="1628800"/>
            <a:ext cx="3304852" cy="2840484"/>
          </a:xfrm>
          <a:prstGeom prst="rect">
            <a:avLst/>
          </a:prstGeom>
        </p:spPr>
      </p:pic>
    </p:spTree>
    <p:extLst>
      <p:ext uri="{BB962C8B-B14F-4D97-AF65-F5344CB8AC3E}">
        <p14:creationId xmlns:p14="http://schemas.microsoft.com/office/powerpoint/2010/main" val="42528942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Maket and system failures in services (Rubalcaba, Gallego and den Hertog, 2009)</a:t>
            </a:r>
            <a:endParaRPr lang="en-US" noProof="0"/>
          </a:p>
        </p:txBody>
      </p:sp>
      <p:sp>
        <p:nvSpPr>
          <p:cNvPr id="3" name="Plassholder for innhold 2"/>
          <p:cNvSpPr>
            <a:spLocks noGrp="1"/>
          </p:cNvSpPr>
          <p:nvPr>
            <p:ph idx="1"/>
          </p:nvPr>
        </p:nvSpPr>
        <p:spPr/>
        <p:txBody>
          <a:bodyPr>
            <a:normAutofit/>
          </a:bodyPr>
          <a:lstStyle/>
          <a:p>
            <a:r>
              <a:rPr lang="en-US" noProof="0" dirty="0" smtClean="0"/>
              <a:t>Market and system failures are primary rationale for innovation policy:</a:t>
            </a:r>
          </a:p>
          <a:p>
            <a:pPr lvl="1"/>
            <a:r>
              <a:rPr lang="en-US" noProof="0" dirty="0" smtClean="0"/>
              <a:t>Assumption 1: Fewer failures in service industries, e.g. externalities</a:t>
            </a:r>
          </a:p>
          <a:p>
            <a:pPr lvl="1"/>
            <a:r>
              <a:rPr lang="en-US" noProof="0" dirty="0" smtClean="0"/>
              <a:t>Assumption 2: Failures, but industries too heterogeneous to defend sectorial policies</a:t>
            </a:r>
          </a:p>
          <a:p>
            <a:r>
              <a:rPr lang="en-US" noProof="0" dirty="0" smtClean="0"/>
              <a:t>Discussion of sources of failures and policy actions – conceptual contribution</a:t>
            </a:r>
          </a:p>
          <a:p>
            <a:r>
              <a:rPr lang="en-US" noProof="0" dirty="0" smtClean="0"/>
              <a:t>Article organized by policy:</a:t>
            </a:r>
          </a:p>
          <a:p>
            <a:pPr lvl="1"/>
            <a:r>
              <a:rPr lang="en-US" noProof="0" dirty="0" smtClean="0"/>
              <a:t>Regulatory policy (both narrow and broad innovation policy but regulatory)</a:t>
            </a:r>
          </a:p>
          <a:p>
            <a:pPr lvl="1"/>
            <a:r>
              <a:rPr lang="en-US" noProof="0" dirty="0" smtClean="0"/>
              <a:t>Complementary policy (everything else)</a:t>
            </a:r>
          </a:p>
          <a:p>
            <a:endParaRPr lang="en-US" noProof="0" dirty="0" smtClean="0"/>
          </a:p>
          <a:p>
            <a:endParaRPr lang="en-US" noProof="0" dirty="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28</a:t>
            </a:fld>
            <a:endParaRPr lang="nb-NO"/>
          </a:p>
        </p:txBody>
      </p:sp>
    </p:spTree>
    <p:extLst>
      <p:ext uri="{BB962C8B-B14F-4D97-AF65-F5344CB8AC3E}">
        <p14:creationId xmlns:p14="http://schemas.microsoft.com/office/powerpoint/2010/main" val="923809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Maket and system failures in services (Rubalcaba, Gallego and den Hertog, 2009)</a:t>
            </a:r>
            <a:endParaRPr lang="en-US" noProof="0"/>
          </a:p>
        </p:txBody>
      </p:sp>
      <p:sp>
        <p:nvSpPr>
          <p:cNvPr id="3" name="Plassholder for innhold 2"/>
          <p:cNvSpPr>
            <a:spLocks noGrp="1"/>
          </p:cNvSpPr>
          <p:nvPr>
            <p:ph idx="1"/>
          </p:nvPr>
        </p:nvSpPr>
        <p:spPr/>
        <p:txBody>
          <a:bodyPr>
            <a:normAutofit/>
          </a:bodyPr>
          <a:lstStyle/>
          <a:p>
            <a:r>
              <a:rPr lang="en-US" noProof="0" smtClean="0"/>
              <a:t>Regulatory policy addressing for example:</a:t>
            </a:r>
          </a:p>
          <a:p>
            <a:pPr lvl="1"/>
            <a:r>
              <a:rPr lang="en-US" noProof="0" smtClean="0"/>
              <a:t>Hard institutional failures, lack of innovation focus in regulations (e.g. Public procurement)</a:t>
            </a:r>
          </a:p>
          <a:p>
            <a:pPr lvl="1"/>
            <a:r>
              <a:rPr lang="en-US" noProof="0" smtClean="0"/>
              <a:t>Market power failure due to extremely high or low concentration (e.g. Competition Authority)</a:t>
            </a:r>
          </a:p>
          <a:p>
            <a:r>
              <a:rPr lang="en-US" noProof="0" smtClean="0"/>
              <a:t>Complementary policy adressing for example:</a:t>
            </a:r>
          </a:p>
          <a:p>
            <a:pPr lvl="1"/>
            <a:r>
              <a:rPr lang="en-US" noProof="0" smtClean="0"/>
              <a:t>Weak and strong network failures (”cluster projects”, or ”anti-cluster projects”)</a:t>
            </a:r>
          </a:p>
          <a:p>
            <a:pPr lvl="1"/>
            <a:r>
              <a:rPr lang="en-US" noProof="0" smtClean="0"/>
              <a:t>Externalities (e.g. KIBS externalities)</a:t>
            </a:r>
          </a:p>
          <a:p>
            <a:endParaRPr lang="en-US" noProof="0" smtClean="0"/>
          </a:p>
          <a:p>
            <a:r>
              <a:rPr lang="en-US" noProof="0" smtClean="0"/>
              <a:t>Alternative organization…</a:t>
            </a:r>
          </a:p>
          <a:p>
            <a:endParaRPr lang="en-US" noProof="0" smtClean="0"/>
          </a:p>
          <a:p>
            <a:endParaRPr lang="en-US" noProof="0" smtClean="0"/>
          </a:p>
          <a:p>
            <a:endParaRPr lang="en-US" noProof="0" smtClean="0"/>
          </a:p>
          <a:p>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29</a:t>
            </a:fld>
            <a:endParaRPr lang="nb-NO"/>
          </a:p>
        </p:txBody>
      </p:sp>
    </p:spTree>
    <p:extLst>
      <p:ext uri="{BB962C8B-B14F-4D97-AF65-F5344CB8AC3E}">
        <p14:creationId xmlns:p14="http://schemas.microsoft.com/office/powerpoint/2010/main" val="420343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Purpose</a:t>
            </a:r>
            <a:endParaRPr lang="en-US" noProof="0"/>
          </a:p>
        </p:txBody>
      </p:sp>
      <p:sp>
        <p:nvSpPr>
          <p:cNvPr id="3" name="Plassholder for innhold 2"/>
          <p:cNvSpPr>
            <a:spLocks noGrp="1"/>
          </p:cNvSpPr>
          <p:nvPr>
            <p:ph idx="1"/>
          </p:nvPr>
        </p:nvSpPr>
        <p:spPr/>
        <p:txBody>
          <a:bodyPr>
            <a:normAutofit fontScale="92500"/>
          </a:bodyPr>
          <a:lstStyle/>
          <a:p>
            <a:r>
              <a:rPr lang="en-US" noProof="0" smtClean="0"/>
              <a:t>Give an overview of research issues of relevance to service innovation through examples of how research is conducted in the area</a:t>
            </a:r>
          </a:p>
          <a:p>
            <a:r>
              <a:rPr lang="en-US" noProof="0" smtClean="0"/>
              <a:t>Give a deeper understanding of a selected set of research issues in service innovation, including approaches, service innovation definitions, methodologies, service characteristics, productivity, innovation systems, firm level service innovation management, open service innovation and service systems</a:t>
            </a:r>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3</a:t>
            </a:fld>
            <a:endParaRPr lang="nb-NO"/>
          </a:p>
        </p:txBody>
      </p:sp>
    </p:spTree>
    <p:extLst>
      <p:ext uri="{BB962C8B-B14F-4D97-AF65-F5344CB8AC3E}">
        <p14:creationId xmlns:p14="http://schemas.microsoft.com/office/powerpoint/2010/main" val="712131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noProof="0" smtClean="0"/>
              <a:t>Market failures (e.g. Kox og Rubalcaba, 2007) </a:t>
            </a:r>
          </a:p>
        </p:txBody>
      </p:sp>
      <p:sp>
        <p:nvSpPr>
          <p:cNvPr id="6" name="Slide Number Placeholder 5"/>
          <p:cNvSpPr>
            <a:spLocks noGrp="1"/>
          </p:cNvSpPr>
          <p:nvPr>
            <p:ph type="sldNum" sz="quarter" idx="12"/>
          </p:nvPr>
        </p:nvSpPr>
        <p:spPr/>
        <p:txBody>
          <a:bodyPr/>
          <a:lstStyle/>
          <a:p>
            <a:pPr>
              <a:defRPr/>
            </a:pPr>
            <a:fld id="{47370B2C-01F6-4BD0-B715-C7E4CBBA4545}" type="slidenum">
              <a:rPr lang="nb-NO" smtClean="0"/>
              <a:pPr>
                <a:defRPr/>
              </a:pPr>
              <a:t>30</a:t>
            </a:fld>
            <a:endParaRPr lang="nb-NO"/>
          </a:p>
        </p:txBody>
      </p:sp>
      <p:graphicFrame>
        <p:nvGraphicFramePr>
          <p:cNvPr id="7" name="Table 6"/>
          <p:cNvGraphicFramePr>
            <a:graphicFrameLocks noGrp="1"/>
          </p:cNvGraphicFramePr>
          <p:nvPr>
            <p:extLst>
              <p:ext uri="{D42A27DB-BD31-4B8C-83A1-F6EECF244321}">
                <p14:modId xmlns:p14="http://schemas.microsoft.com/office/powerpoint/2010/main" val="503274016"/>
              </p:ext>
            </p:extLst>
          </p:nvPr>
        </p:nvGraphicFramePr>
        <p:xfrm>
          <a:off x="642938" y="2000250"/>
          <a:ext cx="8001056" cy="3972559"/>
        </p:xfrm>
        <a:graphic>
          <a:graphicData uri="http://schemas.openxmlformats.org/drawingml/2006/table">
            <a:tbl>
              <a:tblPr firstRow="1" bandRow="1">
                <a:tableStyleId>{5C22544A-7EE6-4342-B048-85BDC9FD1C3A}</a:tableStyleId>
              </a:tblPr>
              <a:tblGrid>
                <a:gridCol w="2643206"/>
                <a:gridCol w="5357850"/>
              </a:tblGrid>
              <a:tr h="370840">
                <a:tc>
                  <a:txBody>
                    <a:bodyPr/>
                    <a:lstStyle/>
                    <a:p>
                      <a:r>
                        <a:rPr lang="nb-NO" sz="1400" dirty="0" err="1" smtClean="0"/>
                        <a:t>Failure</a:t>
                      </a:r>
                      <a:endParaRPr lang="nb-NO" sz="1400" dirty="0"/>
                    </a:p>
                  </a:txBody>
                  <a:tcPr/>
                </a:tc>
                <a:tc>
                  <a:txBody>
                    <a:bodyPr/>
                    <a:lstStyle/>
                    <a:p>
                      <a:r>
                        <a:rPr lang="nb-NO" sz="1400" dirty="0" smtClean="0"/>
                        <a:t>Service </a:t>
                      </a:r>
                      <a:r>
                        <a:rPr lang="nb-NO" sz="1400" dirty="0" err="1" smtClean="0"/>
                        <a:t>innovation</a:t>
                      </a:r>
                      <a:r>
                        <a:rPr lang="nb-NO" sz="1400" dirty="0" smtClean="0"/>
                        <a:t> (</a:t>
                      </a:r>
                      <a:r>
                        <a:rPr lang="nb-NO" sz="1400" dirty="0" err="1" smtClean="0"/>
                        <a:t>examples</a:t>
                      </a:r>
                      <a:r>
                        <a:rPr lang="nb-NO" sz="1400" dirty="0" smtClean="0"/>
                        <a:t>)</a:t>
                      </a:r>
                      <a:endParaRPr lang="nb-NO" sz="1400" dirty="0"/>
                    </a:p>
                  </a:txBody>
                  <a:tcPr/>
                </a:tc>
              </a:tr>
              <a:tr h="370840">
                <a:tc>
                  <a:txBody>
                    <a:bodyPr/>
                    <a:lstStyle/>
                    <a:p>
                      <a:r>
                        <a:rPr lang="nb-NO" sz="1400" dirty="0" smtClean="0"/>
                        <a:t>Market </a:t>
                      </a:r>
                      <a:r>
                        <a:rPr lang="nb-NO" sz="1400" dirty="0" err="1" smtClean="0"/>
                        <a:t>power</a:t>
                      </a:r>
                      <a:endParaRPr lang="nb-NO" sz="1400" dirty="0"/>
                    </a:p>
                  </a:txBody>
                  <a:tcPr/>
                </a:tc>
                <a:tc>
                  <a:txBody>
                    <a:bodyPr/>
                    <a:lstStyle/>
                    <a:p>
                      <a:r>
                        <a:rPr lang="nb-NO" sz="1400" dirty="0" err="1" smtClean="0"/>
                        <a:t>Concentration</a:t>
                      </a:r>
                      <a:r>
                        <a:rPr lang="nb-NO" sz="1400" dirty="0" smtClean="0"/>
                        <a:t> in </a:t>
                      </a:r>
                      <a:r>
                        <a:rPr lang="nb-NO" sz="1400" dirty="0" err="1" smtClean="0"/>
                        <a:t>certain</a:t>
                      </a:r>
                      <a:r>
                        <a:rPr lang="nb-NO" sz="1400" dirty="0" smtClean="0"/>
                        <a:t> service </a:t>
                      </a:r>
                      <a:r>
                        <a:rPr lang="nb-NO" sz="1400" dirty="0" err="1" smtClean="0"/>
                        <a:t>sectors</a:t>
                      </a:r>
                      <a:r>
                        <a:rPr lang="nb-NO" sz="1400" dirty="0" smtClean="0"/>
                        <a:t>, e.g. Telecoms, part</a:t>
                      </a:r>
                      <a:r>
                        <a:rPr lang="nb-NO" sz="1400" baseline="0" dirty="0" smtClean="0"/>
                        <a:t>s </a:t>
                      </a:r>
                      <a:r>
                        <a:rPr lang="nb-NO" sz="1400" baseline="0" dirty="0" err="1" smtClean="0"/>
                        <a:t>of</a:t>
                      </a:r>
                      <a:r>
                        <a:rPr lang="nb-NO" sz="1400" baseline="0" dirty="0" smtClean="0"/>
                        <a:t> </a:t>
                      </a:r>
                      <a:r>
                        <a:rPr lang="nb-NO" sz="1400" baseline="0" dirty="0" err="1" smtClean="0"/>
                        <a:t>retail</a:t>
                      </a:r>
                      <a:r>
                        <a:rPr lang="nb-NO" sz="1400" baseline="0" dirty="0" smtClean="0"/>
                        <a:t> trade</a:t>
                      </a:r>
                    </a:p>
                    <a:p>
                      <a:r>
                        <a:rPr lang="nb-NO" sz="1400" baseline="0" dirty="0" err="1" smtClean="0"/>
                        <a:t>Relationship</a:t>
                      </a:r>
                      <a:r>
                        <a:rPr lang="nb-NO" sz="1400" baseline="0" dirty="0" smtClean="0"/>
                        <a:t> </a:t>
                      </a:r>
                      <a:r>
                        <a:rPr lang="nb-NO" sz="1400" baseline="0" dirty="0" err="1" smtClean="0"/>
                        <a:t>between</a:t>
                      </a:r>
                      <a:r>
                        <a:rPr lang="nb-NO" sz="1400" baseline="0" dirty="0" smtClean="0"/>
                        <a:t> </a:t>
                      </a:r>
                      <a:r>
                        <a:rPr lang="nb-NO" sz="1400" baseline="0" dirty="0" err="1" smtClean="0"/>
                        <a:t>competition</a:t>
                      </a:r>
                      <a:r>
                        <a:rPr lang="nb-NO" sz="1400" baseline="0" dirty="0" smtClean="0"/>
                        <a:t> and </a:t>
                      </a:r>
                      <a:r>
                        <a:rPr lang="nb-NO" sz="1400" baseline="0" dirty="0" err="1" smtClean="0"/>
                        <a:t>innovation</a:t>
                      </a:r>
                      <a:r>
                        <a:rPr lang="nb-NO" sz="1400" baseline="0" dirty="0" smtClean="0"/>
                        <a:t> </a:t>
                      </a:r>
                      <a:r>
                        <a:rPr lang="nb-NO" sz="1400" baseline="0" dirty="0" err="1" smtClean="0"/>
                        <a:t>may</a:t>
                      </a:r>
                      <a:r>
                        <a:rPr lang="nb-NO" sz="1400" baseline="0" dirty="0" smtClean="0"/>
                        <a:t> </a:t>
                      </a:r>
                      <a:r>
                        <a:rPr lang="nb-NO" sz="1400" baseline="0" dirty="0" err="1" smtClean="0"/>
                        <a:t>vary</a:t>
                      </a:r>
                      <a:r>
                        <a:rPr lang="nb-NO" sz="1400" baseline="0" dirty="0" smtClean="0"/>
                        <a:t> </a:t>
                      </a:r>
                      <a:r>
                        <a:rPr lang="nb-NO" sz="1400" baseline="0" dirty="0" err="1" smtClean="0"/>
                        <a:t>across</a:t>
                      </a:r>
                      <a:r>
                        <a:rPr lang="nb-NO" sz="1400" baseline="0" dirty="0" smtClean="0"/>
                        <a:t> </a:t>
                      </a:r>
                      <a:r>
                        <a:rPr lang="nb-NO" sz="1400" baseline="0" dirty="0" err="1" smtClean="0"/>
                        <a:t>industries</a:t>
                      </a:r>
                      <a:endParaRPr lang="nb-NO" sz="1400" dirty="0"/>
                    </a:p>
                  </a:txBody>
                  <a:tcPr/>
                </a:tc>
              </a:tr>
              <a:tr h="370840">
                <a:tc>
                  <a:txBody>
                    <a:bodyPr/>
                    <a:lstStyle/>
                    <a:p>
                      <a:r>
                        <a:rPr lang="nb-NO" sz="1400" dirty="0" err="1" smtClean="0"/>
                        <a:t>Externalities</a:t>
                      </a:r>
                      <a:endParaRPr lang="nb-NO" sz="1400" dirty="0"/>
                    </a:p>
                  </a:txBody>
                  <a:tcPr/>
                </a:tc>
                <a:tc>
                  <a:txBody>
                    <a:bodyPr/>
                    <a:lstStyle/>
                    <a:p>
                      <a:r>
                        <a:rPr lang="nb-NO" sz="1400" dirty="0" smtClean="0"/>
                        <a:t>Network </a:t>
                      </a:r>
                      <a:r>
                        <a:rPr lang="nb-NO" sz="1400" dirty="0" err="1" smtClean="0"/>
                        <a:t>externalities</a:t>
                      </a:r>
                      <a:r>
                        <a:rPr lang="nb-NO" sz="1400" dirty="0" smtClean="0"/>
                        <a:t> in ICT, </a:t>
                      </a:r>
                      <a:r>
                        <a:rPr lang="nb-NO" sz="1400" dirty="0" err="1" smtClean="0"/>
                        <a:t>telecoms</a:t>
                      </a:r>
                      <a:r>
                        <a:rPr lang="nb-NO" sz="1400" dirty="0" smtClean="0"/>
                        <a:t>, </a:t>
                      </a:r>
                      <a:r>
                        <a:rPr lang="nb-NO" sz="1400" dirty="0" err="1" smtClean="0"/>
                        <a:t>financial</a:t>
                      </a:r>
                      <a:r>
                        <a:rPr lang="nb-NO" sz="1400" baseline="0" dirty="0" smtClean="0"/>
                        <a:t> services, KIBS?</a:t>
                      </a:r>
                      <a:endParaRPr lang="nb-NO" sz="1400" dirty="0"/>
                    </a:p>
                  </a:txBody>
                  <a:tcPr/>
                </a:tc>
              </a:tr>
              <a:tr h="370840">
                <a:tc>
                  <a:txBody>
                    <a:bodyPr/>
                    <a:lstStyle/>
                    <a:p>
                      <a:r>
                        <a:rPr lang="nb-NO" sz="1400" dirty="0" err="1" smtClean="0"/>
                        <a:t>Common</a:t>
                      </a:r>
                      <a:r>
                        <a:rPr lang="nb-NO" sz="1400" baseline="0" dirty="0" smtClean="0"/>
                        <a:t> ”</a:t>
                      </a:r>
                      <a:r>
                        <a:rPr lang="nb-NO" sz="1400" baseline="0" dirty="0" err="1" smtClean="0"/>
                        <a:t>goods</a:t>
                      </a:r>
                      <a:r>
                        <a:rPr lang="nb-NO" sz="1400" baseline="0" dirty="0" smtClean="0"/>
                        <a:t>”</a:t>
                      </a:r>
                      <a:endParaRPr lang="nb-NO" sz="1400" dirty="0"/>
                    </a:p>
                  </a:txBody>
                  <a:tcPr/>
                </a:tc>
                <a:tc>
                  <a:txBody>
                    <a:bodyPr/>
                    <a:lstStyle/>
                    <a:p>
                      <a:r>
                        <a:rPr lang="nb-NO" sz="1400" dirty="0" err="1" smtClean="0"/>
                        <a:t>Common</a:t>
                      </a:r>
                      <a:r>
                        <a:rPr lang="nb-NO" sz="1400" baseline="0" dirty="0" smtClean="0"/>
                        <a:t> services in transport and </a:t>
                      </a:r>
                      <a:r>
                        <a:rPr lang="nb-NO" sz="1400" baseline="0" dirty="0" err="1" smtClean="0"/>
                        <a:t>infrastructure</a:t>
                      </a:r>
                      <a:r>
                        <a:rPr lang="nb-NO" sz="1400" baseline="0" dirty="0" smtClean="0"/>
                        <a:t> (e.g. standards, </a:t>
                      </a:r>
                      <a:r>
                        <a:rPr lang="nb-NO" sz="1400" baseline="0" dirty="0" err="1" smtClean="0"/>
                        <a:t>ref</a:t>
                      </a:r>
                      <a:r>
                        <a:rPr lang="nb-NO" sz="1400" baseline="0" dirty="0" smtClean="0"/>
                        <a:t> </a:t>
                      </a:r>
                      <a:r>
                        <a:rPr lang="nb-NO" sz="1400" baseline="0" dirty="0" err="1" smtClean="0"/>
                        <a:t>tourism</a:t>
                      </a:r>
                      <a:r>
                        <a:rPr lang="nb-NO" sz="1400" baseline="0" dirty="0" smtClean="0"/>
                        <a:t>…)</a:t>
                      </a:r>
                      <a:endParaRPr lang="nb-NO" sz="1400" dirty="0"/>
                    </a:p>
                  </a:txBody>
                  <a:tcPr/>
                </a:tc>
              </a:tr>
              <a:tr h="370840">
                <a:tc>
                  <a:txBody>
                    <a:bodyPr/>
                    <a:lstStyle/>
                    <a:p>
                      <a:r>
                        <a:rPr lang="nb-NO" sz="1400" dirty="0" err="1" smtClean="0"/>
                        <a:t>Information</a:t>
                      </a:r>
                      <a:r>
                        <a:rPr lang="nb-NO" sz="1400" dirty="0" smtClean="0"/>
                        <a:t> </a:t>
                      </a:r>
                      <a:r>
                        <a:rPr lang="nb-NO" sz="1400" dirty="0" err="1" smtClean="0"/>
                        <a:t>asymmetry</a:t>
                      </a:r>
                      <a:endParaRPr lang="nb-NO" sz="1400" dirty="0"/>
                    </a:p>
                  </a:txBody>
                  <a:tcPr/>
                </a:tc>
                <a:tc>
                  <a:txBody>
                    <a:bodyPr/>
                    <a:lstStyle/>
                    <a:p>
                      <a:r>
                        <a:rPr lang="nb-NO" sz="1400" dirty="0" err="1" smtClean="0"/>
                        <a:t>Intangibility</a:t>
                      </a:r>
                      <a:r>
                        <a:rPr lang="nb-NO" sz="1400" dirty="0" smtClean="0"/>
                        <a:t> </a:t>
                      </a:r>
                      <a:r>
                        <a:rPr lang="nb-NO" sz="1400" dirty="0" err="1" smtClean="0"/>
                        <a:t>important</a:t>
                      </a:r>
                      <a:r>
                        <a:rPr lang="nb-NO" sz="1400" dirty="0" smtClean="0"/>
                        <a:t> </a:t>
                      </a:r>
                      <a:r>
                        <a:rPr lang="nb-NO" sz="1400" dirty="0" err="1" smtClean="0"/>
                        <a:t>source</a:t>
                      </a:r>
                      <a:r>
                        <a:rPr lang="nb-NO" sz="1400" dirty="0" smtClean="0"/>
                        <a:t> </a:t>
                      </a:r>
                      <a:r>
                        <a:rPr lang="nb-NO" sz="1400" dirty="0" err="1" smtClean="0"/>
                        <a:t>of</a:t>
                      </a:r>
                      <a:r>
                        <a:rPr lang="nb-NO" sz="1400" dirty="0" smtClean="0"/>
                        <a:t> </a:t>
                      </a:r>
                      <a:r>
                        <a:rPr lang="nb-NO" sz="1400" dirty="0" err="1" smtClean="0"/>
                        <a:t>information</a:t>
                      </a:r>
                      <a:r>
                        <a:rPr lang="nb-NO" sz="1400" baseline="0" dirty="0" smtClean="0"/>
                        <a:t> </a:t>
                      </a:r>
                      <a:r>
                        <a:rPr lang="nb-NO" sz="1400" baseline="0" dirty="0" err="1" smtClean="0"/>
                        <a:t>assymetry</a:t>
                      </a:r>
                      <a:r>
                        <a:rPr lang="nb-NO" sz="1400" baseline="0" dirty="0" smtClean="0"/>
                        <a:t>, e.g. In </a:t>
                      </a:r>
                      <a:r>
                        <a:rPr lang="nb-NO" sz="1400" baseline="0" dirty="0" err="1" smtClean="0"/>
                        <a:t>capital</a:t>
                      </a:r>
                      <a:r>
                        <a:rPr lang="nb-NO" sz="1400" baseline="0" dirty="0" smtClean="0"/>
                        <a:t> </a:t>
                      </a:r>
                      <a:r>
                        <a:rPr lang="nb-NO" sz="1400" baseline="0" dirty="0" err="1" smtClean="0"/>
                        <a:t>markets</a:t>
                      </a:r>
                      <a:endParaRPr lang="nb-NO" sz="1400" dirty="0"/>
                    </a:p>
                  </a:txBody>
                  <a:tcPr/>
                </a:tc>
              </a:tr>
              <a:tr h="370840">
                <a:tc>
                  <a:txBody>
                    <a:bodyPr/>
                    <a:lstStyle/>
                    <a:p>
                      <a:r>
                        <a:rPr lang="nb-NO" sz="1400" dirty="0" err="1" smtClean="0"/>
                        <a:t>Resource</a:t>
                      </a:r>
                      <a:r>
                        <a:rPr lang="nb-NO" sz="1400" dirty="0" smtClean="0"/>
                        <a:t> </a:t>
                      </a:r>
                      <a:r>
                        <a:rPr lang="nb-NO" sz="1400" dirty="0" err="1" smtClean="0"/>
                        <a:t>immobility</a:t>
                      </a:r>
                      <a:endParaRPr lang="nb-NO" sz="1400" dirty="0"/>
                    </a:p>
                  </a:txBody>
                  <a:tcPr/>
                </a:tc>
                <a:tc>
                  <a:txBody>
                    <a:bodyPr/>
                    <a:lstStyle/>
                    <a:p>
                      <a:r>
                        <a:rPr lang="nb-NO" sz="1400" dirty="0" smtClean="0"/>
                        <a:t>Service </a:t>
                      </a:r>
                      <a:r>
                        <a:rPr lang="nb-NO" sz="1400" dirty="0" err="1" smtClean="0"/>
                        <a:t>directive</a:t>
                      </a:r>
                      <a:r>
                        <a:rPr lang="nb-NO" sz="1400" dirty="0" smtClean="0"/>
                        <a:t> </a:t>
                      </a:r>
                      <a:r>
                        <a:rPr lang="nb-NO" sz="1400" dirty="0" err="1" smtClean="0"/>
                        <a:t>issues</a:t>
                      </a:r>
                      <a:r>
                        <a:rPr lang="nb-NO" sz="1400" dirty="0" smtClean="0"/>
                        <a:t>, </a:t>
                      </a:r>
                      <a:r>
                        <a:rPr lang="nb-NO" sz="1400" dirty="0" err="1" smtClean="0"/>
                        <a:t>many</a:t>
                      </a:r>
                      <a:r>
                        <a:rPr lang="nb-NO" sz="1400" baseline="0" dirty="0" smtClean="0"/>
                        <a:t> personal services </a:t>
                      </a:r>
                      <a:r>
                        <a:rPr lang="nb-NO" sz="1400" baseline="0" dirty="0" err="1" smtClean="0"/>
                        <a:t>are</a:t>
                      </a:r>
                      <a:r>
                        <a:rPr lang="nb-NO" sz="1400" baseline="0" dirty="0" smtClean="0"/>
                        <a:t> </a:t>
                      </a:r>
                      <a:r>
                        <a:rPr lang="nb-NO" sz="1400" baseline="0" dirty="0" err="1" smtClean="0"/>
                        <a:t>local</a:t>
                      </a:r>
                      <a:r>
                        <a:rPr lang="nb-NO" sz="1400" baseline="0" dirty="0" smtClean="0"/>
                        <a:t> services</a:t>
                      </a:r>
                      <a:endParaRPr lang="nb-NO" sz="1400" dirty="0"/>
                    </a:p>
                  </a:txBody>
                  <a:tcPr/>
                </a:tc>
              </a:tr>
              <a:tr h="370840">
                <a:tc>
                  <a:txBody>
                    <a:bodyPr/>
                    <a:lstStyle/>
                    <a:p>
                      <a:r>
                        <a:rPr lang="nb-NO" sz="1400" dirty="0" smtClean="0"/>
                        <a:t>Property rights</a:t>
                      </a:r>
                      <a:endParaRPr lang="nb-NO" sz="1400" dirty="0"/>
                    </a:p>
                  </a:txBody>
                  <a:tcPr/>
                </a:tc>
                <a:tc>
                  <a:txBody>
                    <a:bodyPr/>
                    <a:lstStyle/>
                    <a:p>
                      <a:r>
                        <a:rPr lang="nb-NO" sz="1400" baseline="0" dirty="0" smtClean="0"/>
                        <a:t>Knowledge and </a:t>
                      </a:r>
                      <a:r>
                        <a:rPr lang="nb-NO" sz="1400" baseline="0" dirty="0" err="1" smtClean="0"/>
                        <a:t>competence</a:t>
                      </a:r>
                      <a:r>
                        <a:rPr lang="nb-NO" sz="1400" baseline="0" dirty="0" smtClean="0"/>
                        <a:t> </a:t>
                      </a:r>
                      <a:r>
                        <a:rPr lang="nb-NO" sz="1400" baseline="0" dirty="0" err="1" smtClean="0"/>
                        <a:t>investments</a:t>
                      </a:r>
                      <a:r>
                        <a:rPr lang="nb-NO" sz="1400" baseline="0" dirty="0" smtClean="0"/>
                        <a:t> </a:t>
                      </a:r>
                      <a:r>
                        <a:rPr lang="nb-NO" sz="1400" baseline="0" dirty="0" err="1" smtClean="0"/>
                        <a:t>effects</a:t>
                      </a:r>
                      <a:r>
                        <a:rPr lang="nb-NO" sz="1400" baseline="0" dirty="0" smtClean="0"/>
                        <a:t> </a:t>
                      </a:r>
                      <a:r>
                        <a:rPr lang="nb-NO" sz="1400" baseline="0" dirty="0" err="1" smtClean="0"/>
                        <a:t>long</a:t>
                      </a:r>
                      <a:r>
                        <a:rPr lang="nb-NO" sz="1400" baseline="0" dirty="0" smtClean="0"/>
                        <a:t> term </a:t>
                      </a:r>
                      <a:r>
                        <a:rPr lang="nb-NO" sz="1400" baseline="0" dirty="0" err="1" smtClean="0"/>
                        <a:t>effects</a:t>
                      </a:r>
                      <a:r>
                        <a:rPr lang="nb-NO" sz="1400" baseline="0" dirty="0" smtClean="0"/>
                        <a:t>, </a:t>
                      </a:r>
                      <a:r>
                        <a:rPr lang="nb-NO" sz="1400" baseline="0" dirty="0" err="1" smtClean="0"/>
                        <a:t>difficult</a:t>
                      </a:r>
                      <a:r>
                        <a:rPr lang="nb-NO" sz="1400" baseline="0" dirty="0" smtClean="0"/>
                        <a:t> to </a:t>
                      </a:r>
                      <a:r>
                        <a:rPr lang="nb-NO" sz="1400" baseline="0" dirty="0" err="1" smtClean="0"/>
                        <a:t>protect</a:t>
                      </a:r>
                      <a:r>
                        <a:rPr lang="nb-NO" sz="1400" baseline="0" dirty="0" smtClean="0"/>
                        <a:t>.</a:t>
                      </a:r>
                    </a:p>
                    <a:p>
                      <a:r>
                        <a:rPr lang="nb-NO" sz="1400" baseline="0" dirty="0" smtClean="0"/>
                        <a:t>Brand as </a:t>
                      </a:r>
                      <a:r>
                        <a:rPr lang="nb-NO" sz="1400" baseline="0" dirty="0" err="1" smtClean="0"/>
                        <a:t>protection</a:t>
                      </a:r>
                      <a:r>
                        <a:rPr lang="nb-NO" sz="1400" baseline="0" dirty="0" smtClean="0"/>
                        <a:t> </a:t>
                      </a:r>
                      <a:r>
                        <a:rPr lang="nb-NO" sz="1400" baseline="0" dirty="0" err="1" smtClean="0"/>
                        <a:t>mechanisms</a:t>
                      </a:r>
                      <a:r>
                        <a:rPr lang="nb-NO" sz="1400" baseline="0" dirty="0" smtClean="0"/>
                        <a:t>, </a:t>
                      </a:r>
                      <a:r>
                        <a:rPr lang="nb-NO" sz="1400" baseline="0" dirty="0" err="1" smtClean="0"/>
                        <a:t>secrecy</a:t>
                      </a:r>
                      <a:r>
                        <a:rPr lang="nb-NO" sz="1400" baseline="0" dirty="0" smtClean="0"/>
                        <a:t>?</a:t>
                      </a:r>
                      <a:endParaRPr lang="nb-NO" sz="1400" dirty="0"/>
                    </a:p>
                  </a:txBody>
                  <a:tcPr/>
                </a:tc>
              </a:tr>
            </a:tbl>
          </a:graphicData>
        </a:graphic>
      </p:graphicFrame>
    </p:spTree>
    <p:extLst>
      <p:ext uri="{BB962C8B-B14F-4D97-AF65-F5344CB8AC3E}">
        <p14:creationId xmlns:p14="http://schemas.microsoft.com/office/powerpoint/2010/main" val="35197516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noProof="0" smtClean="0"/>
              <a:t>Systemic failures (e.g. Carlsson og Jacobsson, 1997)</a:t>
            </a:r>
          </a:p>
        </p:txBody>
      </p:sp>
      <p:sp>
        <p:nvSpPr>
          <p:cNvPr id="6" name="Slide Number Placeholder 5"/>
          <p:cNvSpPr>
            <a:spLocks noGrp="1"/>
          </p:cNvSpPr>
          <p:nvPr>
            <p:ph type="sldNum" sz="quarter" idx="12"/>
          </p:nvPr>
        </p:nvSpPr>
        <p:spPr/>
        <p:txBody>
          <a:bodyPr/>
          <a:lstStyle/>
          <a:p>
            <a:pPr>
              <a:defRPr/>
            </a:pPr>
            <a:fld id="{50070EC1-5969-4310-9FC8-0B4B9ADEC429}" type="slidenum">
              <a:rPr lang="nb-NO" smtClean="0"/>
              <a:pPr>
                <a:defRPr/>
              </a:pPr>
              <a:t>31</a:t>
            </a:fld>
            <a:endParaRPr lang="nb-NO"/>
          </a:p>
        </p:txBody>
      </p:sp>
      <p:graphicFrame>
        <p:nvGraphicFramePr>
          <p:cNvPr id="7" name="Table 6"/>
          <p:cNvGraphicFramePr>
            <a:graphicFrameLocks noGrp="1"/>
          </p:cNvGraphicFramePr>
          <p:nvPr>
            <p:extLst>
              <p:ext uri="{D42A27DB-BD31-4B8C-83A1-F6EECF244321}">
                <p14:modId xmlns:p14="http://schemas.microsoft.com/office/powerpoint/2010/main" val="4258461256"/>
              </p:ext>
            </p:extLst>
          </p:nvPr>
        </p:nvGraphicFramePr>
        <p:xfrm>
          <a:off x="611560" y="1700808"/>
          <a:ext cx="8143932" cy="4424679"/>
        </p:xfrm>
        <a:graphic>
          <a:graphicData uri="http://schemas.openxmlformats.org/drawingml/2006/table">
            <a:tbl>
              <a:tblPr firstRow="1" bandRow="1">
                <a:tableStyleId>{5C22544A-7EE6-4342-B048-85BDC9FD1C3A}</a:tableStyleId>
              </a:tblPr>
              <a:tblGrid>
                <a:gridCol w="3000396"/>
                <a:gridCol w="5143536"/>
              </a:tblGrid>
              <a:tr h="370840">
                <a:tc>
                  <a:txBody>
                    <a:bodyPr/>
                    <a:lstStyle/>
                    <a:p>
                      <a:r>
                        <a:rPr lang="nb-NO" sz="1400" dirty="0" err="1" smtClean="0"/>
                        <a:t>Failures</a:t>
                      </a:r>
                      <a:endParaRPr lang="nb-NO" sz="1400" dirty="0"/>
                    </a:p>
                  </a:txBody>
                  <a:tcPr/>
                </a:tc>
                <a:tc>
                  <a:txBody>
                    <a:bodyPr/>
                    <a:lstStyle/>
                    <a:p>
                      <a:r>
                        <a:rPr lang="nb-NO" sz="1400" dirty="0" smtClean="0"/>
                        <a:t>Service </a:t>
                      </a:r>
                      <a:r>
                        <a:rPr lang="nb-NO" sz="1400" dirty="0" err="1" smtClean="0"/>
                        <a:t>innovation</a:t>
                      </a:r>
                      <a:r>
                        <a:rPr lang="nb-NO" sz="1400" dirty="0" smtClean="0"/>
                        <a:t> (</a:t>
                      </a:r>
                      <a:r>
                        <a:rPr lang="nb-NO" sz="1400" dirty="0" err="1" smtClean="0"/>
                        <a:t>examples</a:t>
                      </a:r>
                      <a:r>
                        <a:rPr lang="nb-NO" sz="1400" dirty="0" smtClean="0"/>
                        <a:t>)</a:t>
                      </a:r>
                      <a:endParaRPr lang="nb-NO" sz="1400" dirty="0"/>
                    </a:p>
                  </a:txBody>
                  <a:tcPr/>
                </a:tc>
              </a:tr>
              <a:tr h="370840">
                <a:tc>
                  <a:txBody>
                    <a:bodyPr/>
                    <a:lstStyle/>
                    <a:p>
                      <a:r>
                        <a:rPr lang="nb-NO" sz="1400" kern="1200" baseline="0" dirty="0" err="1" smtClean="0">
                          <a:solidFill>
                            <a:schemeClr val="dk1"/>
                          </a:solidFill>
                          <a:latin typeface="+mn-lt"/>
                          <a:ea typeface="+mn-ea"/>
                          <a:cs typeface="+mn-cs"/>
                        </a:rPr>
                        <a:t>Infrastructural</a:t>
                      </a:r>
                      <a:r>
                        <a:rPr lang="nb-NO" sz="1400" kern="1200" baseline="0" dirty="0" smtClean="0">
                          <a:solidFill>
                            <a:schemeClr val="dk1"/>
                          </a:solidFill>
                          <a:latin typeface="+mn-lt"/>
                          <a:ea typeface="+mn-ea"/>
                          <a:cs typeface="+mn-cs"/>
                        </a:rPr>
                        <a:t> </a:t>
                      </a:r>
                      <a:r>
                        <a:rPr lang="nb-NO" sz="1400" kern="1200" baseline="0" dirty="0" err="1" smtClean="0">
                          <a:solidFill>
                            <a:schemeClr val="dk1"/>
                          </a:solidFill>
                          <a:latin typeface="+mn-lt"/>
                          <a:ea typeface="+mn-ea"/>
                          <a:cs typeface="+mn-cs"/>
                        </a:rPr>
                        <a:t>failures</a:t>
                      </a:r>
                      <a:endParaRPr lang="nb-NO" sz="1400" dirty="0"/>
                    </a:p>
                  </a:txBody>
                  <a:tcPr/>
                </a:tc>
                <a:tc>
                  <a:txBody>
                    <a:bodyPr/>
                    <a:lstStyle/>
                    <a:p>
                      <a:r>
                        <a:rPr lang="nb-NO" sz="1400" dirty="0" smtClean="0"/>
                        <a:t>Investments in </a:t>
                      </a:r>
                      <a:r>
                        <a:rPr lang="nb-NO" sz="1400" dirty="0" err="1" smtClean="0"/>
                        <a:t>infrastructure</a:t>
                      </a:r>
                      <a:r>
                        <a:rPr lang="nb-NO" sz="1400" dirty="0" smtClean="0"/>
                        <a:t> not </a:t>
                      </a:r>
                      <a:r>
                        <a:rPr lang="nb-NO" sz="1400" dirty="0" err="1" smtClean="0"/>
                        <a:t>coordinated</a:t>
                      </a:r>
                      <a:r>
                        <a:rPr lang="nb-NO" sz="1400" dirty="0" smtClean="0"/>
                        <a:t> (e.g. Transport, ICT, </a:t>
                      </a:r>
                      <a:r>
                        <a:rPr lang="nb-NO" sz="1400" dirty="0" err="1" smtClean="0"/>
                        <a:t>telecoms</a:t>
                      </a:r>
                      <a:r>
                        <a:rPr lang="nb-NO" sz="1400" dirty="0" smtClean="0"/>
                        <a:t>,</a:t>
                      </a:r>
                      <a:r>
                        <a:rPr lang="nb-NO" sz="1400" baseline="0" dirty="0" smtClean="0"/>
                        <a:t> </a:t>
                      </a:r>
                      <a:r>
                        <a:rPr lang="nb-NO" sz="1400" baseline="0" dirty="0" err="1" smtClean="0"/>
                        <a:t>financial</a:t>
                      </a:r>
                      <a:r>
                        <a:rPr lang="nb-NO" sz="1400" baseline="0" dirty="0" smtClean="0"/>
                        <a:t> services (e.g. Broadband, </a:t>
                      </a:r>
                      <a:r>
                        <a:rPr lang="nb-NO" sz="1400" baseline="0" dirty="0" err="1" smtClean="0"/>
                        <a:t>externalities</a:t>
                      </a:r>
                      <a:r>
                        <a:rPr lang="nb-NO" sz="1400" baseline="0" dirty="0" smtClean="0"/>
                        <a:t> </a:t>
                      </a:r>
                      <a:r>
                        <a:rPr lang="nb-NO" sz="1400" baseline="0" dirty="0" err="1" smtClean="0"/>
                        <a:t>but</a:t>
                      </a:r>
                      <a:r>
                        <a:rPr lang="nb-NO" sz="1400" baseline="0" dirty="0" smtClean="0"/>
                        <a:t> </a:t>
                      </a:r>
                      <a:r>
                        <a:rPr lang="nb-NO" sz="1400" baseline="0" dirty="0" err="1" smtClean="0"/>
                        <a:t>also</a:t>
                      </a:r>
                      <a:r>
                        <a:rPr lang="nb-NO" sz="1400" baseline="0" dirty="0" smtClean="0"/>
                        <a:t> </a:t>
                      </a:r>
                      <a:r>
                        <a:rPr lang="nb-NO" sz="1400" baseline="0" dirty="0" err="1" smtClean="0"/>
                        <a:t>coordination</a:t>
                      </a:r>
                      <a:r>
                        <a:rPr lang="nb-NO" sz="1400" baseline="0" dirty="0" smtClean="0"/>
                        <a:t> </a:t>
                      </a:r>
                      <a:r>
                        <a:rPr lang="nb-NO" sz="1400" baseline="0" dirty="0" err="1" smtClean="0"/>
                        <a:t>failures</a:t>
                      </a:r>
                      <a:r>
                        <a:rPr lang="nb-NO" sz="1400" baseline="0" dirty="0" smtClean="0"/>
                        <a:t>)</a:t>
                      </a:r>
                      <a:endParaRPr lang="nb-NO" sz="1400" dirty="0"/>
                    </a:p>
                  </a:txBody>
                  <a:tcPr/>
                </a:tc>
              </a:tr>
              <a:tr h="370840">
                <a:tc>
                  <a:txBody>
                    <a:bodyPr/>
                    <a:lstStyle/>
                    <a:p>
                      <a:r>
                        <a:rPr lang="nb-NO" sz="1400" kern="1200" baseline="0" dirty="0" err="1" smtClean="0">
                          <a:solidFill>
                            <a:schemeClr val="dk1"/>
                          </a:solidFill>
                          <a:latin typeface="+mn-lt"/>
                          <a:ea typeface="+mn-ea"/>
                          <a:cs typeface="+mn-cs"/>
                        </a:rPr>
                        <a:t>Transition</a:t>
                      </a:r>
                      <a:r>
                        <a:rPr lang="nb-NO" sz="1400" kern="1200" baseline="0" dirty="0" smtClean="0">
                          <a:solidFill>
                            <a:schemeClr val="dk1"/>
                          </a:solidFill>
                          <a:latin typeface="+mn-lt"/>
                          <a:ea typeface="+mn-ea"/>
                          <a:cs typeface="+mn-cs"/>
                        </a:rPr>
                        <a:t>, </a:t>
                      </a:r>
                      <a:r>
                        <a:rPr lang="nb-NO" sz="1400" kern="1200" baseline="0" dirty="0" err="1" smtClean="0">
                          <a:solidFill>
                            <a:schemeClr val="dk1"/>
                          </a:solidFill>
                          <a:latin typeface="+mn-lt"/>
                          <a:ea typeface="+mn-ea"/>
                          <a:cs typeface="+mn-cs"/>
                        </a:rPr>
                        <a:t>lock</a:t>
                      </a:r>
                      <a:r>
                        <a:rPr lang="nb-NO" sz="1400" kern="1200" baseline="0" dirty="0" smtClean="0">
                          <a:solidFill>
                            <a:schemeClr val="dk1"/>
                          </a:solidFill>
                          <a:latin typeface="+mn-lt"/>
                          <a:ea typeface="+mn-ea"/>
                          <a:cs typeface="+mn-cs"/>
                        </a:rPr>
                        <a:t> in, </a:t>
                      </a:r>
                      <a:r>
                        <a:rPr lang="nb-NO" sz="1400" kern="1200" baseline="0" dirty="0" err="1" smtClean="0">
                          <a:solidFill>
                            <a:schemeClr val="dk1"/>
                          </a:solidFill>
                          <a:latin typeface="+mn-lt"/>
                          <a:ea typeface="+mn-ea"/>
                          <a:cs typeface="+mn-cs"/>
                        </a:rPr>
                        <a:t>path</a:t>
                      </a:r>
                      <a:r>
                        <a:rPr lang="nb-NO" sz="1400" kern="1200" baseline="0" dirty="0" smtClean="0">
                          <a:solidFill>
                            <a:schemeClr val="dk1"/>
                          </a:solidFill>
                          <a:latin typeface="+mn-lt"/>
                          <a:ea typeface="+mn-ea"/>
                          <a:cs typeface="+mn-cs"/>
                        </a:rPr>
                        <a:t> </a:t>
                      </a:r>
                      <a:r>
                        <a:rPr lang="nb-NO" sz="1400" kern="1200" baseline="0" dirty="0" err="1" smtClean="0">
                          <a:solidFill>
                            <a:schemeClr val="dk1"/>
                          </a:solidFill>
                          <a:latin typeface="+mn-lt"/>
                          <a:ea typeface="+mn-ea"/>
                          <a:cs typeface="+mn-cs"/>
                        </a:rPr>
                        <a:t>dependency</a:t>
                      </a:r>
                      <a:r>
                        <a:rPr lang="nb-NO" sz="1400" kern="1200" baseline="0" dirty="0" smtClean="0">
                          <a:solidFill>
                            <a:schemeClr val="dk1"/>
                          </a:solidFill>
                          <a:latin typeface="+mn-lt"/>
                          <a:ea typeface="+mn-ea"/>
                          <a:cs typeface="+mn-cs"/>
                        </a:rPr>
                        <a:t> </a:t>
                      </a:r>
                      <a:r>
                        <a:rPr lang="nb-NO" sz="1400" kern="1200" baseline="0" dirty="0" err="1" smtClean="0">
                          <a:solidFill>
                            <a:schemeClr val="dk1"/>
                          </a:solidFill>
                          <a:latin typeface="+mn-lt"/>
                          <a:ea typeface="+mn-ea"/>
                          <a:cs typeface="+mn-cs"/>
                        </a:rPr>
                        <a:t>failures</a:t>
                      </a:r>
                      <a:endParaRPr lang="nb-NO" sz="1400" dirty="0"/>
                    </a:p>
                  </a:txBody>
                  <a:tcPr/>
                </a:tc>
                <a:tc>
                  <a:txBody>
                    <a:bodyPr/>
                    <a:lstStyle/>
                    <a:p>
                      <a:r>
                        <a:rPr lang="nb-NO" sz="1400" dirty="0" err="1" smtClean="0"/>
                        <a:t>Lack</a:t>
                      </a:r>
                      <a:r>
                        <a:rPr lang="nb-NO" sz="1400" baseline="0" dirty="0" smtClean="0"/>
                        <a:t> </a:t>
                      </a:r>
                      <a:r>
                        <a:rPr lang="nb-NO" sz="1400" baseline="0" dirty="0" err="1" smtClean="0"/>
                        <a:t>of</a:t>
                      </a:r>
                      <a:r>
                        <a:rPr lang="nb-NO" sz="1400" baseline="0" dirty="0" smtClean="0"/>
                        <a:t> </a:t>
                      </a:r>
                      <a:r>
                        <a:rPr lang="nb-NO" sz="1400" baseline="0" dirty="0" err="1" smtClean="0"/>
                        <a:t>knowledge</a:t>
                      </a:r>
                      <a:r>
                        <a:rPr lang="nb-NO" sz="1400" baseline="0" dirty="0" smtClean="0"/>
                        <a:t> and </a:t>
                      </a:r>
                      <a:r>
                        <a:rPr lang="nb-NO" sz="1400" baseline="0" dirty="0" err="1" smtClean="0"/>
                        <a:t>competence</a:t>
                      </a:r>
                      <a:r>
                        <a:rPr lang="nb-NO" sz="1400" baseline="0" dirty="0" smtClean="0"/>
                        <a:t>, e.g. ICT (e.g. Home PC support)</a:t>
                      </a:r>
                      <a:endParaRPr lang="nb-NO" sz="1400" dirty="0"/>
                    </a:p>
                  </a:txBody>
                  <a:tcPr/>
                </a:tc>
              </a:tr>
              <a:tr h="370840">
                <a:tc>
                  <a:txBody>
                    <a:bodyPr/>
                    <a:lstStyle/>
                    <a:p>
                      <a:r>
                        <a:rPr lang="nb-NO" sz="1400" kern="1200" baseline="0" dirty="0" smtClean="0">
                          <a:solidFill>
                            <a:schemeClr val="dk1"/>
                          </a:solidFill>
                          <a:latin typeface="+mn-lt"/>
                          <a:ea typeface="+mn-ea"/>
                          <a:cs typeface="+mn-cs"/>
                        </a:rPr>
                        <a:t>Hard </a:t>
                      </a:r>
                      <a:r>
                        <a:rPr lang="nb-NO" sz="1400" kern="1200" baseline="0" dirty="0" err="1" smtClean="0">
                          <a:solidFill>
                            <a:schemeClr val="dk1"/>
                          </a:solidFill>
                          <a:latin typeface="+mn-lt"/>
                          <a:ea typeface="+mn-ea"/>
                          <a:cs typeface="+mn-cs"/>
                        </a:rPr>
                        <a:t>institutional</a:t>
                      </a:r>
                      <a:r>
                        <a:rPr lang="nb-NO" sz="1400" kern="1200" baseline="0" dirty="0" smtClean="0">
                          <a:solidFill>
                            <a:schemeClr val="dk1"/>
                          </a:solidFill>
                          <a:latin typeface="+mn-lt"/>
                          <a:ea typeface="+mn-ea"/>
                          <a:cs typeface="+mn-cs"/>
                        </a:rPr>
                        <a:t> </a:t>
                      </a:r>
                      <a:r>
                        <a:rPr lang="nb-NO" sz="1400" kern="1200" baseline="0" dirty="0" err="1" smtClean="0">
                          <a:solidFill>
                            <a:schemeClr val="dk1"/>
                          </a:solidFill>
                          <a:latin typeface="+mn-lt"/>
                          <a:ea typeface="+mn-ea"/>
                          <a:cs typeface="+mn-cs"/>
                        </a:rPr>
                        <a:t>failure</a:t>
                      </a:r>
                      <a:endParaRPr lang="nb-NO" sz="1400" dirty="0"/>
                    </a:p>
                  </a:txBody>
                  <a:tcPr/>
                </a:tc>
                <a:tc>
                  <a:txBody>
                    <a:bodyPr/>
                    <a:lstStyle/>
                    <a:p>
                      <a:r>
                        <a:rPr lang="nb-NO" sz="1400" dirty="0" err="1" smtClean="0"/>
                        <a:t>Innovation</a:t>
                      </a:r>
                      <a:r>
                        <a:rPr lang="nb-NO" sz="1400" dirty="0" smtClean="0"/>
                        <a:t> </a:t>
                      </a:r>
                      <a:r>
                        <a:rPr lang="nb-NO" sz="1400" dirty="0" err="1" smtClean="0"/>
                        <a:t>incentives</a:t>
                      </a:r>
                      <a:r>
                        <a:rPr lang="nb-NO" sz="1400" dirty="0" smtClean="0"/>
                        <a:t> not part </a:t>
                      </a:r>
                      <a:r>
                        <a:rPr lang="nb-NO" sz="1400" dirty="0" err="1" smtClean="0"/>
                        <a:t>of</a:t>
                      </a:r>
                      <a:r>
                        <a:rPr lang="nb-NO" sz="1400" dirty="0" smtClean="0"/>
                        <a:t> </a:t>
                      </a:r>
                      <a:r>
                        <a:rPr lang="nb-NO" sz="1400" dirty="0" err="1" smtClean="0"/>
                        <a:t>regulatory</a:t>
                      </a:r>
                      <a:r>
                        <a:rPr lang="nb-NO" sz="1400" dirty="0" smtClean="0"/>
                        <a:t> </a:t>
                      </a:r>
                      <a:r>
                        <a:rPr lang="nb-NO" sz="1400" dirty="0" err="1" smtClean="0"/>
                        <a:t>framework</a:t>
                      </a:r>
                      <a:r>
                        <a:rPr lang="nb-NO" sz="1400" dirty="0" smtClean="0"/>
                        <a:t> (e.g. Telecoms and </a:t>
                      </a:r>
                      <a:r>
                        <a:rPr lang="nb-NO" sz="1400" dirty="0" err="1" smtClean="0"/>
                        <a:t>financial</a:t>
                      </a:r>
                      <a:r>
                        <a:rPr lang="nb-NO" sz="1400" dirty="0" smtClean="0"/>
                        <a:t> services) Manglende hensyn til</a:t>
                      </a:r>
                      <a:endParaRPr lang="nb-NO" sz="1400" dirty="0"/>
                    </a:p>
                  </a:txBody>
                  <a:tcPr/>
                </a:tc>
              </a:tr>
              <a:tr h="370840">
                <a:tc>
                  <a:txBody>
                    <a:bodyPr/>
                    <a:lstStyle/>
                    <a:p>
                      <a:r>
                        <a:rPr lang="nb-NO" sz="1400" kern="1200" baseline="0" dirty="0" smtClean="0">
                          <a:solidFill>
                            <a:schemeClr val="dk1"/>
                          </a:solidFill>
                          <a:latin typeface="+mn-lt"/>
                          <a:ea typeface="+mn-ea"/>
                          <a:cs typeface="+mn-cs"/>
                        </a:rPr>
                        <a:t>Soft </a:t>
                      </a:r>
                      <a:r>
                        <a:rPr lang="nb-NO" sz="1400" kern="1200" baseline="0" dirty="0" err="1" smtClean="0">
                          <a:solidFill>
                            <a:schemeClr val="dk1"/>
                          </a:solidFill>
                          <a:latin typeface="+mn-lt"/>
                          <a:ea typeface="+mn-ea"/>
                          <a:cs typeface="+mn-cs"/>
                        </a:rPr>
                        <a:t>institutional</a:t>
                      </a:r>
                      <a:r>
                        <a:rPr lang="nb-NO" sz="1400" kern="1200" baseline="0" dirty="0" smtClean="0">
                          <a:solidFill>
                            <a:schemeClr val="dk1"/>
                          </a:solidFill>
                          <a:latin typeface="+mn-lt"/>
                          <a:ea typeface="+mn-ea"/>
                          <a:cs typeface="+mn-cs"/>
                        </a:rPr>
                        <a:t> </a:t>
                      </a:r>
                      <a:r>
                        <a:rPr lang="nb-NO" sz="1400" kern="1200" baseline="0" dirty="0" err="1" smtClean="0">
                          <a:solidFill>
                            <a:schemeClr val="dk1"/>
                          </a:solidFill>
                          <a:latin typeface="+mn-lt"/>
                          <a:ea typeface="+mn-ea"/>
                          <a:cs typeface="+mn-cs"/>
                        </a:rPr>
                        <a:t>failure</a:t>
                      </a:r>
                      <a:endParaRPr lang="nb-NO" sz="1400" dirty="0"/>
                    </a:p>
                  </a:txBody>
                  <a:tcPr/>
                </a:tc>
                <a:tc>
                  <a:txBody>
                    <a:bodyPr/>
                    <a:lstStyle/>
                    <a:p>
                      <a:r>
                        <a:rPr lang="nb-NO" sz="1400" dirty="0" err="1" smtClean="0"/>
                        <a:t>Lack</a:t>
                      </a:r>
                      <a:r>
                        <a:rPr lang="nb-NO" sz="1400" dirty="0" smtClean="0"/>
                        <a:t> og </a:t>
                      </a:r>
                      <a:r>
                        <a:rPr lang="nb-NO" sz="1400" dirty="0" err="1" smtClean="0"/>
                        <a:t>knowledge</a:t>
                      </a:r>
                      <a:r>
                        <a:rPr lang="nb-NO" sz="1400" baseline="0" dirty="0" smtClean="0"/>
                        <a:t> and </a:t>
                      </a:r>
                      <a:r>
                        <a:rPr lang="nb-NO" sz="1400" baseline="0" dirty="0" err="1" smtClean="0"/>
                        <a:t>understanding</a:t>
                      </a:r>
                      <a:r>
                        <a:rPr lang="nb-NO" sz="1400" baseline="0" dirty="0" smtClean="0"/>
                        <a:t> og service </a:t>
                      </a:r>
                      <a:r>
                        <a:rPr lang="nb-NO" sz="1400" baseline="0" dirty="0" err="1" smtClean="0"/>
                        <a:t>innovation</a:t>
                      </a:r>
                      <a:r>
                        <a:rPr lang="nb-NO" sz="1400" baseline="0" dirty="0" smtClean="0"/>
                        <a:t> in </a:t>
                      </a:r>
                      <a:r>
                        <a:rPr lang="nb-NO" sz="1400" baseline="0" dirty="0" err="1" smtClean="0"/>
                        <a:t>institutiions</a:t>
                      </a:r>
                      <a:r>
                        <a:rPr lang="nb-NO" sz="1400" baseline="0" dirty="0" smtClean="0"/>
                        <a:t> (Gustavson og </a:t>
                      </a:r>
                      <a:r>
                        <a:rPr lang="nb-NO" sz="1400" baseline="0" dirty="0" err="1" smtClean="0"/>
                        <a:t>Autio</a:t>
                      </a:r>
                      <a:r>
                        <a:rPr lang="nb-NO" sz="1400" baseline="0" dirty="0" smtClean="0"/>
                        <a:t>, 2006)</a:t>
                      </a:r>
                      <a:endParaRPr lang="nb-NO" sz="1400" dirty="0"/>
                    </a:p>
                  </a:txBody>
                  <a:tcPr/>
                </a:tc>
              </a:tr>
              <a:tr h="370840">
                <a:tc>
                  <a:txBody>
                    <a:bodyPr/>
                    <a:lstStyle/>
                    <a:p>
                      <a:r>
                        <a:rPr lang="nb-NO" sz="1400" kern="1200" baseline="0" dirty="0" err="1" smtClean="0">
                          <a:solidFill>
                            <a:schemeClr val="dk1"/>
                          </a:solidFill>
                          <a:latin typeface="+mn-lt"/>
                          <a:ea typeface="+mn-ea"/>
                          <a:cs typeface="+mn-cs"/>
                        </a:rPr>
                        <a:t>Strong</a:t>
                      </a:r>
                      <a:r>
                        <a:rPr lang="nb-NO" sz="1400" kern="1200" baseline="0" dirty="0" smtClean="0">
                          <a:solidFill>
                            <a:schemeClr val="dk1"/>
                          </a:solidFill>
                          <a:latin typeface="+mn-lt"/>
                          <a:ea typeface="+mn-ea"/>
                          <a:cs typeface="+mn-cs"/>
                        </a:rPr>
                        <a:t> </a:t>
                      </a:r>
                      <a:r>
                        <a:rPr lang="nb-NO" sz="1400" kern="1200" baseline="0" dirty="0" err="1" smtClean="0">
                          <a:solidFill>
                            <a:schemeClr val="dk1"/>
                          </a:solidFill>
                          <a:latin typeface="+mn-lt"/>
                          <a:ea typeface="+mn-ea"/>
                          <a:cs typeface="+mn-cs"/>
                        </a:rPr>
                        <a:t>network</a:t>
                      </a:r>
                      <a:r>
                        <a:rPr lang="nb-NO" sz="1400" kern="1200" baseline="0" dirty="0" smtClean="0">
                          <a:solidFill>
                            <a:schemeClr val="dk1"/>
                          </a:solidFill>
                          <a:latin typeface="+mn-lt"/>
                          <a:ea typeface="+mn-ea"/>
                          <a:cs typeface="+mn-cs"/>
                        </a:rPr>
                        <a:t> </a:t>
                      </a:r>
                      <a:r>
                        <a:rPr lang="nb-NO" sz="1400" kern="1200" baseline="0" dirty="0" err="1" smtClean="0">
                          <a:solidFill>
                            <a:schemeClr val="dk1"/>
                          </a:solidFill>
                          <a:latin typeface="+mn-lt"/>
                          <a:ea typeface="+mn-ea"/>
                          <a:cs typeface="+mn-cs"/>
                        </a:rPr>
                        <a:t>failures</a:t>
                      </a:r>
                      <a:endParaRPr lang="nb-NO" sz="1400" dirty="0"/>
                    </a:p>
                  </a:txBody>
                  <a:tcPr/>
                </a:tc>
                <a:tc>
                  <a:txBody>
                    <a:bodyPr/>
                    <a:lstStyle/>
                    <a:p>
                      <a:r>
                        <a:rPr lang="nb-NO" sz="1400" dirty="0" err="1" smtClean="0"/>
                        <a:t>Two</a:t>
                      </a:r>
                      <a:r>
                        <a:rPr lang="nb-NO" sz="1400" dirty="0" smtClean="0"/>
                        <a:t> </a:t>
                      </a:r>
                      <a:r>
                        <a:rPr lang="nb-NO" sz="1400" dirty="0" err="1" smtClean="0"/>
                        <a:t>strong</a:t>
                      </a:r>
                      <a:r>
                        <a:rPr lang="nb-NO" sz="1400" dirty="0" smtClean="0"/>
                        <a:t> ties or </a:t>
                      </a:r>
                      <a:r>
                        <a:rPr lang="nb-NO" sz="1400" dirty="0" err="1" smtClean="0"/>
                        <a:t>lack</a:t>
                      </a:r>
                      <a:r>
                        <a:rPr lang="nb-NO" sz="1400" dirty="0" smtClean="0"/>
                        <a:t> </a:t>
                      </a:r>
                      <a:r>
                        <a:rPr lang="nb-NO" sz="1400" dirty="0" err="1" smtClean="0"/>
                        <a:t>of</a:t>
                      </a:r>
                      <a:r>
                        <a:rPr lang="nb-NO" sz="1400" dirty="0" smtClean="0"/>
                        <a:t> </a:t>
                      </a:r>
                      <a:r>
                        <a:rPr lang="nb-NO" sz="1400" dirty="0" err="1" smtClean="0"/>
                        <a:t>diversity</a:t>
                      </a:r>
                      <a:r>
                        <a:rPr lang="nb-NO" sz="1400" dirty="0" smtClean="0"/>
                        <a:t> in </a:t>
                      </a:r>
                      <a:r>
                        <a:rPr lang="nb-NO" sz="1400" dirty="0" err="1" smtClean="0"/>
                        <a:t>shared</a:t>
                      </a:r>
                      <a:r>
                        <a:rPr lang="nb-NO" sz="1400" dirty="0" smtClean="0"/>
                        <a:t> </a:t>
                      </a:r>
                      <a:r>
                        <a:rPr lang="nb-NO" sz="1400" baseline="0" dirty="0" err="1" smtClean="0"/>
                        <a:t>knowledge</a:t>
                      </a:r>
                      <a:r>
                        <a:rPr lang="nb-NO" sz="1400" baseline="0" dirty="0" smtClean="0"/>
                        <a:t> (</a:t>
                      </a:r>
                      <a:r>
                        <a:rPr lang="nb-NO" sz="1400" baseline="0" dirty="0" err="1" smtClean="0"/>
                        <a:t>telekom</a:t>
                      </a:r>
                      <a:r>
                        <a:rPr lang="nb-NO" sz="1400" baseline="0" dirty="0" smtClean="0"/>
                        <a:t>, IKT, anti-</a:t>
                      </a:r>
                      <a:r>
                        <a:rPr lang="nb-NO" sz="1400" baseline="0" dirty="0" err="1" smtClean="0"/>
                        <a:t>cluster</a:t>
                      </a:r>
                      <a:r>
                        <a:rPr lang="nb-NO" sz="1400" baseline="0" dirty="0" smtClean="0"/>
                        <a:t> </a:t>
                      </a:r>
                      <a:r>
                        <a:rPr lang="nb-NO" sz="1400" baseline="0" dirty="0" err="1" smtClean="0"/>
                        <a:t>projects</a:t>
                      </a:r>
                      <a:r>
                        <a:rPr lang="nb-NO" sz="1400" baseline="0" dirty="0" smtClean="0"/>
                        <a:t>)</a:t>
                      </a:r>
                      <a:endParaRPr lang="nb-NO" sz="1400" dirty="0"/>
                    </a:p>
                  </a:txBody>
                  <a:tcPr/>
                </a:tc>
              </a:tr>
              <a:tr h="370840">
                <a:tc>
                  <a:txBody>
                    <a:bodyPr/>
                    <a:lstStyle/>
                    <a:p>
                      <a:r>
                        <a:rPr lang="nb-NO" sz="1400" kern="1200" baseline="0" dirty="0" err="1" smtClean="0">
                          <a:solidFill>
                            <a:schemeClr val="dk1"/>
                          </a:solidFill>
                          <a:latin typeface="+mn-lt"/>
                          <a:ea typeface="+mn-ea"/>
                          <a:cs typeface="+mn-cs"/>
                        </a:rPr>
                        <a:t>Weak</a:t>
                      </a:r>
                      <a:r>
                        <a:rPr lang="nb-NO" sz="1400" kern="1200" baseline="0" dirty="0" smtClean="0">
                          <a:solidFill>
                            <a:schemeClr val="dk1"/>
                          </a:solidFill>
                          <a:latin typeface="+mn-lt"/>
                          <a:ea typeface="+mn-ea"/>
                          <a:cs typeface="+mn-cs"/>
                        </a:rPr>
                        <a:t> </a:t>
                      </a:r>
                      <a:r>
                        <a:rPr lang="nb-NO" sz="1400" kern="1200" baseline="0" dirty="0" err="1" smtClean="0">
                          <a:solidFill>
                            <a:schemeClr val="dk1"/>
                          </a:solidFill>
                          <a:latin typeface="+mn-lt"/>
                          <a:ea typeface="+mn-ea"/>
                          <a:cs typeface="+mn-cs"/>
                        </a:rPr>
                        <a:t>network</a:t>
                      </a:r>
                      <a:r>
                        <a:rPr lang="nb-NO" sz="1400" kern="1200" baseline="0" dirty="0" smtClean="0">
                          <a:solidFill>
                            <a:schemeClr val="dk1"/>
                          </a:solidFill>
                          <a:latin typeface="+mn-lt"/>
                          <a:ea typeface="+mn-ea"/>
                          <a:cs typeface="+mn-cs"/>
                        </a:rPr>
                        <a:t> </a:t>
                      </a:r>
                      <a:r>
                        <a:rPr lang="nb-NO" sz="1400" kern="1200" baseline="0" dirty="0" err="1" smtClean="0">
                          <a:solidFill>
                            <a:schemeClr val="dk1"/>
                          </a:solidFill>
                          <a:latin typeface="+mn-lt"/>
                          <a:ea typeface="+mn-ea"/>
                          <a:cs typeface="+mn-cs"/>
                        </a:rPr>
                        <a:t>failures</a:t>
                      </a:r>
                      <a:endParaRPr lang="nb-NO" sz="1400" dirty="0"/>
                    </a:p>
                  </a:txBody>
                  <a:tcPr/>
                </a:tc>
                <a:tc>
                  <a:txBody>
                    <a:bodyPr/>
                    <a:lstStyle/>
                    <a:p>
                      <a:r>
                        <a:rPr lang="nb-NO" sz="1400" baseline="0" dirty="0" err="1" smtClean="0"/>
                        <a:t>Weak</a:t>
                      </a:r>
                      <a:r>
                        <a:rPr lang="nb-NO" sz="1400" baseline="0" dirty="0" smtClean="0"/>
                        <a:t> ties in </a:t>
                      </a:r>
                      <a:r>
                        <a:rPr lang="nb-NO" sz="1400" baseline="0" dirty="0" err="1" smtClean="0"/>
                        <a:t>potential</a:t>
                      </a:r>
                      <a:r>
                        <a:rPr lang="nb-NO" sz="1400" baseline="0" dirty="0" smtClean="0"/>
                        <a:t> service systems, </a:t>
                      </a:r>
                      <a:r>
                        <a:rPr lang="nb-NO" sz="1400" baseline="0" dirty="0" err="1" smtClean="0"/>
                        <a:t>lack</a:t>
                      </a:r>
                      <a:r>
                        <a:rPr lang="nb-NO" sz="1400" baseline="0" dirty="0" smtClean="0"/>
                        <a:t> </a:t>
                      </a:r>
                      <a:r>
                        <a:rPr lang="nb-NO" sz="1400" baseline="0" dirty="0" err="1" smtClean="0"/>
                        <a:t>of</a:t>
                      </a:r>
                      <a:r>
                        <a:rPr lang="nb-NO" sz="1400" baseline="0" dirty="0" smtClean="0"/>
                        <a:t> </a:t>
                      </a:r>
                      <a:r>
                        <a:rPr lang="nb-NO" sz="1400" baseline="0" dirty="0" err="1" smtClean="0"/>
                        <a:t>cluster</a:t>
                      </a:r>
                      <a:r>
                        <a:rPr lang="nb-NO" sz="1400" baseline="0" dirty="0" smtClean="0"/>
                        <a:t> basis – </a:t>
                      </a:r>
                      <a:r>
                        <a:rPr lang="nb-NO" sz="1400" baseline="0" dirty="0" err="1" smtClean="0"/>
                        <a:t>Balassa</a:t>
                      </a:r>
                      <a:r>
                        <a:rPr lang="nb-NO" sz="1400" baseline="0" dirty="0" smtClean="0"/>
                        <a:t> (not regional </a:t>
                      </a:r>
                      <a:r>
                        <a:rPr lang="nb-NO" sz="1400" baseline="0" dirty="0" err="1" smtClean="0"/>
                        <a:t>clusters</a:t>
                      </a:r>
                      <a:r>
                        <a:rPr lang="nb-NO" sz="1400" baseline="0" dirty="0" smtClean="0"/>
                        <a:t>, </a:t>
                      </a:r>
                      <a:r>
                        <a:rPr lang="nb-NO" sz="1400" baseline="0" dirty="0" err="1" smtClean="0"/>
                        <a:t>widened</a:t>
                      </a:r>
                      <a:r>
                        <a:rPr lang="nb-NO" sz="1400" baseline="0" dirty="0" smtClean="0"/>
                        <a:t> </a:t>
                      </a:r>
                      <a:r>
                        <a:rPr lang="nb-NO" sz="1400" baseline="0" dirty="0" err="1" smtClean="0"/>
                        <a:t>cluster</a:t>
                      </a:r>
                      <a:r>
                        <a:rPr lang="nb-NO" sz="1400" baseline="0" dirty="0" smtClean="0"/>
                        <a:t> </a:t>
                      </a:r>
                      <a:r>
                        <a:rPr lang="nb-NO" sz="1400" baseline="0" dirty="0" err="1" smtClean="0"/>
                        <a:t>project</a:t>
                      </a:r>
                      <a:r>
                        <a:rPr lang="nb-NO" sz="1400" baseline="0" dirty="0" smtClean="0"/>
                        <a:t> </a:t>
                      </a:r>
                      <a:r>
                        <a:rPr lang="nb-NO" sz="1400" baseline="0" dirty="0" err="1" smtClean="0"/>
                        <a:t>perspectives</a:t>
                      </a:r>
                      <a:r>
                        <a:rPr lang="nb-NO" sz="1400" baseline="0" dirty="0" smtClean="0"/>
                        <a:t>)</a:t>
                      </a:r>
                      <a:endParaRPr lang="nb-NO" sz="1400" dirty="0"/>
                    </a:p>
                  </a:txBody>
                  <a:tcPr/>
                </a:tc>
              </a:tr>
              <a:tr h="370840">
                <a:tc>
                  <a:txBody>
                    <a:bodyPr/>
                    <a:lstStyle/>
                    <a:p>
                      <a:r>
                        <a:rPr lang="nb-NO" sz="1400" kern="1200" baseline="0" dirty="0" err="1" smtClean="0">
                          <a:solidFill>
                            <a:schemeClr val="dk1"/>
                          </a:solidFill>
                          <a:latin typeface="+mn-lt"/>
                          <a:ea typeface="+mn-ea"/>
                          <a:cs typeface="+mn-cs"/>
                        </a:rPr>
                        <a:t>Capabilities</a:t>
                      </a:r>
                      <a:r>
                        <a:rPr lang="nb-NO" sz="1400" kern="1200" baseline="0" dirty="0" smtClean="0">
                          <a:solidFill>
                            <a:schemeClr val="dk1"/>
                          </a:solidFill>
                          <a:latin typeface="+mn-lt"/>
                          <a:ea typeface="+mn-ea"/>
                          <a:cs typeface="+mn-cs"/>
                        </a:rPr>
                        <a:t>’ </a:t>
                      </a:r>
                      <a:r>
                        <a:rPr lang="nb-NO" sz="1400" kern="1200" baseline="0" dirty="0" err="1" smtClean="0">
                          <a:solidFill>
                            <a:schemeClr val="dk1"/>
                          </a:solidFill>
                          <a:latin typeface="+mn-lt"/>
                          <a:ea typeface="+mn-ea"/>
                          <a:cs typeface="+mn-cs"/>
                        </a:rPr>
                        <a:t>failure</a:t>
                      </a:r>
                      <a:endParaRPr lang="nb-NO" sz="1400" dirty="0"/>
                    </a:p>
                  </a:txBody>
                  <a:tcPr/>
                </a:tc>
                <a:tc>
                  <a:txBody>
                    <a:bodyPr/>
                    <a:lstStyle/>
                    <a:p>
                      <a:r>
                        <a:rPr lang="nb-NO" sz="1400" dirty="0" err="1" smtClean="0"/>
                        <a:t>Generally</a:t>
                      </a:r>
                      <a:r>
                        <a:rPr lang="nb-NO" sz="1400" dirty="0" smtClean="0"/>
                        <a:t> </a:t>
                      </a:r>
                      <a:r>
                        <a:rPr lang="nb-NO" sz="1400" dirty="0" err="1" smtClean="0"/>
                        <a:t>lower</a:t>
                      </a:r>
                      <a:r>
                        <a:rPr lang="nb-NO" sz="1400" dirty="0" smtClean="0"/>
                        <a:t> </a:t>
                      </a:r>
                      <a:r>
                        <a:rPr lang="nb-NO" sz="1400" dirty="0" err="1" smtClean="0"/>
                        <a:t>education</a:t>
                      </a:r>
                      <a:r>
                        <a:rPr lang="nb-NO" sz="1400" dirty="0" smtClean="0"/>
                        <a:t> and </a:t>
                      </a:r>
                      <a:r>
                        <a:rPr lang="nb-NO" sz="1400" dirty="0" err="1" smtClean="0"/>
                        <a:t>qualifications</a:t>
                      </a:r>
                      <a:r>
                        <a:rPr lang="nb-NO" sz="1400" dirty="0" smtClean="0"/>
                        <a:t> in </a:t>
                      </a:r>
                      <a:r>
                        <a:rPr lang="nb-NO" sz="1400" dirty="0" err="1" smtClean="0"/>
                        <a:t>many</a:t>
                      </a:r>
                      <a:r>
                        <a:rPr lang="nb-NO" sz="1400" dirty="0" smtClean="0"/>
                        <a:t> services (</a:t>
                      </a:r>
                      <a:r>
                        <a:rPr lang="nb-NO" sz="1400" dirty="0" err="1" smtClean="0"/>
                        <a:t>education</a:t>
                      </a:r>
                      <a:r>
                        <a:rPr lang="nb-NO" sz="1400" dirty="0" smtClean="0"/>
                        <a:t> </a:t>
                      </a:r>
                      <a:r>
                        <a:rPr lang="nb-NO" sz="1400" dirty="0" err="1" smtClean="0"/>
                        <a:t>efforts</a:t>
                      </a:r>
                      <a:r>
                        <a:rPr lang="nb-NO" sz="1400" dirty="0" smtClean="0"/>
                        <a:t>)</a:t>
                      </a:r>
                      <a:endParaRPr lang="nb-NO" sz="1400" dirty="0"/>
                    </a:p>
                  </a:txBody>
                  <a:tcPr/>
                </a:tc>
              </a:tr>
            </a:tbl>
          </a:graphicData>
        </a:graphic>
      </p:graphicFrame>
    </p:spTree>
    <p:extLst>
      <p:ext uri="{BB962C8B-B14F-4D97-AF65-F5344CB8AC3E}">
        <p14:creationId xmlns:p14="http://schemas.microsoft.com/office/powerpoint/2010/main" val="39133544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Maket and system failures in services (Rubalcaba, Gallego and den Hertog, 2009)</a:t>
            </a:r>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32</a:t>
            </a:fld>
            <a:endParaRPr lang="nb-NO"/>
          </a:p>
        </p:txBody>
      </p:sp>
      <p:pic>
        <p:nvPicPr>
          <p:cNvPr id="8" name="Bilde 7"/>
          <p:cNvPicPr>
            <a:picLocks noChangeAspect="1"/>
          </p:cNvPicPr>
          <p:nvPr/>
        </p:nvPicPr>
        <p:blipFill>
          <a:blip r:embed="rId2"/>
          <a:stretch>
            <a:fillRect/>
          </a:stretch>
        </p:blipFill>
        <p:spPr>
          <a:xfrm>
            <a:off x="683568" y="1556792"/>
            <a:ext cx="7893000" cy="4488634"/>
          </a:xfrm>
          <a:prstGeom prst="rect">
            <a:avLst/>
          </a:prstGeom>
        </p:spPr>
      </p:pic>
    </p:spTree>
    <p:extLst>
      <p:ext uri="{BB962C8B-B14F-4D97-AF65-F5344CB8AC3E}">
        <p14:creationId xmlns:p14="http://schemas.microsoft.com/office/powerpoint/2010/main" val="312615207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en-US" noProof="0" dirty="0" smtClean="0"/>
              <a:t>Summary</a:t>
            </a:r>
            <a:endParaRPr lang="en-US" noProof="0" dirty="0"/>
          </a:p>
        </p:txBody>
      </p:sp>
      <p:sp>
        <p:nvSpPr>
          <p:cNvPr id="6" name="Plassholder for innhold 5"/>
          <p:cNvSpPr>
            <a:spLocks noGrp="1"/>
          </p:cNvSpPr>
          <p:nvPr>
            <p:ph idx="1"/>
          </p:nvPr>
        </p:nvSpPr>
        <p:spPr>
          <a:xfrm>
            <a:off x="683568" y="1772816"/>
            <a:ext cx="7840425" cy="4334069"/>
          </a:xfrm>
        </p:spPr>
        <p:txBody>
          <a:bodyPr>
            <a:normAutofit fontScale="85000" lnSpcReduction="20000"/>
          </a:bodyPr>
          <a:lstStyle/>
          <a:p>
            <a:r>
              <a:rPr lang="en-US" noProof="0" dirty="0" smtClean="0"/>
              <a:t>Service characteristics, debate over IHIP (and other characteristics) as a basis for service and service </a:t>
            </a:r>
            <a:r>
              <a:rPr lang="en-US" noProof="0" dirty="0" smtClean="0"/>
              <a:t>innovation categorization</a:t>
            </a:r>
            <a:endParaRPr lang="en-US" noProof="0" dirty="0" smtClean="0"/>
          </a:p>
          <a:p>
            <a:r>
              <a:rPr lang="en-US" dirty="0" smtClean="0"/>
              <a:t>Service characteristics still relevant as a research issue in service innovation, but not necessarily as a categorization/classification basis</a:t>
            </a:r>
          </a:p>
          <a:p>
            <a:r>
              <a:rPr lang="en-US" noProof="0" dirty="0" smtClean="0"/>
              <a:t>Approaches to research on service innovation, problems with demarcation approaches and lack of basis for a synthesis approach</a:t>
            </a:r>
          </a:p>
          <a:p>
            <a:r>
              <a:rPr lang="en-US" dirty="0" smtClean="0"/>
              <a:t>Two industry level research issues in service innovation, productivity and innovation, market failures in services and innovation policy consequences</a:t>
            </a:r>
            <a:endParaRPr lang="en-US" noProof="0" dirty="0"/>
          </a:p>
        </p:txBody>
      </p:sp>
      <p:sp>
        <p:nvSpPr>
          <p:cNvPr id="5" name="Slide Number Placeholder 4"/>
          <p:cNvSpPr>
            <a:spLocks noGrp="1"/>
          </p:cNvSpPr>
          <p:nvPr>
            <p:ph type="sldNum" sz="quarter" idx="12"/>
          </p:nvPr>
        </p:nvSpPr>
        <p:spPr/>
        <p:txBody>
          <a:bodyPr/>
          <a:lstStyle/>
          <a:p>
            <a:fld id="{3FA4DDC8-1D0B-4B83-8CF0-4F24D54506BB}" type="slidenum">
              <a:rPr lang="nb-NO" smtClean="0"/>
              <a:pPr/>
              <a:t>33</a:t>
            </a:fld>
            <a:endParaRPr lang="nb-NO"/>
          </a:p>
        </p:txBody>
      </p:sp>
    </p:spTree>
    <p:extLst>
      <p:ext uri="{BB962C8B-B14F-4D97-AF65-F5344CB8AC3E}">
        <p14:creationId xmlns:p14="http://schemas.microsoft.com/office/powerpoint/2010/main" val="17800879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en-US" noProof="0" smtClean="0"/>
              <a:t>2. Service innovation approaches and challenges</a:t>
            </a:r>
            <a:endParaRPr lang="en-US" noProof="0"/>
          </a:p>
        </p:txBody>
      </p:sp>
      <p:sp>
        <p:nvSpPr>
          <p:cNvPr id="3" name="Plassholder for innhold 2"/>
          <p:cNvSpPr>
            <a:spLocks noGrp="1"/>
          </p:cNvSpPr>
          <p:nvPr>
            <p:ph idx="1"/>
          </p:nvPr>
        </p:nvSpPr>
        <p:spPr/>
        <p:txBody>
          <a:bodyPr/>
          <a:lstStyle/>
          <a:p>
            <a:pPr marL="457200" indent="-457200">
              <a:buFont typeface="+mj-lt"/>
              <a:buAutoNum type="arabicPeriod"/>
            </a:pPr>
            <a:r>
              <a:rPr lang="en-US" noProof="0" smtClean="0"/>
              <a:t>Service characteristics as a basis for characterizing service innovation</a:t>
            </a:r>
          </a:p>
          <a:p>
            <a:pPr marL="457200" indent="-457200">
              <a:buFont typeface="+mj-lt"/>
              <a:buAutoNum type="arabicPeriod"/>
            </a:pPr>
            <a:r>
              <a:rPr lang="en-US" noProof="0" smtClean="0"/>
              <a:t>Approaches to understanding service innovation</a:t>
            </a:r>
          </a:p>
          <a:p>
            <a:pPr marL="457200" indent="-457200">
              <a:buFont typeface="+mj-lt"/>
              <a:buAutoNum type="arabicPeriod"/>
            </a:pPr>
            <a:r>
              <a:rPr lang="en-US" noProof="0" smtClean="0"/>
              <a:t>Services productivity and innovation</a:t>
            </a:r>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4</a:t>
            </a:fld>
            <a:endParaRPr lang="nb-NO"/>
          </a:p>
        </p:txBody>
      </p:sp>
    </p:spTree>
    <p:extLst>
      <p:ext uri="{BB962C8B-B14F-4D97-AF65-F5344CB8AC3E}">
        <p14:creationId xmlns:p14="http://schemas.microsoft.com/office/powerpoint/2010/main" val="60041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r>
              <a:rPr lang="en-US" noProof="0" smtClean="0">
                <a:latin typeface="Verdana" charset="0"/>
              </a:rPr>
              <a:t>1. Service characteristics as a basis for characterizing service innovation</a:t>
            </a:r>
            <a:endParaRPr lang="en-US" noProof="0">
              <a:latin typeface="Verdana" charset="0"/>
            </a:endParaRPr>
          </a:p>
        </p:txBody>
      </p:sp>
      <p:sp>
        <p:nvSpPr>
          <p:cNvPr id="43011" name="Content Placeholder 2"/>
          <p:cNvSpPr>
            <a:spLocks noGrp="1"/>
          </p:cNvSpPr>
          <p:nvPr>
            <p:ph idx="1"/>
          </p:nvPr>
        </p:nvSpPr>
        <p:spPr/>
        <p:txBody>
          <a:bodyPr>
            <a:normAutofit fontScale="77500" lnSpcReduction="20000"/>
          </a:bodyPr>
          <a:lstStyle/>
          <a:p>
            <a:r>
              <a:rPr lang="en-US" noProof="0">
                <a:latin typeface="Verdana" charset="0"/>
              </a:rPr>
              <a:t>Ref… definition in previous slides….</a:t>
            </a:r>
          </a:p>
          <a:p>
            <a:r>
              <a:rPr lang="en-US" noProof="0">
                <a:latin typeface="Verdana" charset="0"/>
              </a:rPr>
              <a:t>A service is the non-ownership equivalent of a good. Service provision has been defined as an economic activity that does not result in ownership and is claimed to be a process that creates benefits by facilitating either a change in customers, a change in their physical possessions, or a change in their intangible assets.</a:t>
            </a:r>
          </a:p>
          <a:p>
            <a:r>
              <a:rPr lang="en-US" noProof="0">
                <a:latin typeface="Verdana" charset="0"/>
              </a:rPr>
              <a:t>Typically characterized by the following (Zeithaml, Parasuraman and Berry, 1985):</a:t>
            </a:r>
          </a:p>
          <a:p>
            <a:pPr lvl="1"/>
            <a:r>
              <a:rPr lang="en-US" noProof="0">
                <a:latin typeface="Verdana" charset="0"/>
              </a:rPr>
              <a:t>Intangibility</a:t>
            </a:r>
          </a:p>
          <a:p>
            <a:pPr lvl="1"/>
            <a:r>
              <a:rPr lang="en-US" noProof="0">
                <a:latin typeface="Verdana" charset="0"/>
              </a:rPr>
              <a:t>Heterogeneity</a:t>
            </a:r>
          </a:p>
          <a:p>
            <a:pPr lvl="1"/>
            <a:r>
              <a:rPr lang="en-US" noProof="0">
                <a:latin typeface="Verdana" charset="0"/>
              </a:rPr>
              <a:t>Inseparability</a:t>
            </a:r>
          </a:p>
          <a:p>
            <a:pPr lvl="1"/>
            <a:r>
              <a:rPr lang="en-US" noProof="0">
                <a:latin typeface="Verdana" charset="0"/>
              </a:rPr>
              <a:t>Perishability</a:t>
            </a:r>
          </a:p>
          <a:p>
            <a:pPr lvl="1"/>
            <a:endParaRPr lang="en-US" noProof="0">
              <a:latin typeface="Verdana" charset="0"/>
            </a:endParaRPr>
          </a:p>
          <a:p>
            <a:pPr lvl="1"/>
            <a:r>
              <a:rPr lang="en-US" noProof="0">
                <a:latin typeface="Verdana" charset="0"/>
              </a:rPr>
              <a:t>The IHIP characteristics…</a:t>
            </a:r>
          </a:p>
        </p:txBody>
      </p:sp>
      <p:sp>
        <p:nvSpPr>
          <p:cNvPr id="6" name="Slide Number Placeholder 5"/>
          <p:cNvSpPr>
            <a:spLocks noGrp="1"/>
          </p:cNvSpPr>
          <p:nvPr>
            <p:ph type="sldNum" sz="quarter" idx="10"/>
          </p:nvPr>
        </p:nvSpPr>
        <p:spPr/>
        <p:txBody>
          <a:bodyPr/>
          <a:lstStyle>
            <a:lvl1pPr eaLnBrk="0" hangingPunct="0">
              <a:defRPr sz="1200">
                <a:solidFill>
                  <a:schemeClr val="tx1"/>
                </a:solidFill>
                <a:latin typeface="Georgia" charset="0"/>
                <a:ea typeface="ＭＳ Ｐゴシック" charset="0"/>
                <a:cs typeface="Arial" charset="0"/>
              </a:defRPr>
            </a:lvl1pPr>
            <a:lvl2pPr marL="742950" indent="-285750" eaLnBrk="0" hangingPunct="0">
              <a:defRPr sz="1200">
                <a:solidFill>
                  <a:schemeClr val="tx1"/>
                </a:solidFill>
                <a:latin typeface="Georgia" charset="0"/>
                <a:ea typeface="Arial" charset="0"/>
                <a:cs typeface="Arial" charset="0"/>
              </a:defRPr>
            </a:lvl2pPr>
            <a:lvl3pPr marL="1143000" indent="-228600" eaLnBrk="0" hangingPunct="0">
              <a:defRPr sz="1200">
                <a:solidFill>
                  <a:schemeClr val="tx1"/>
                </a:solidFill>
                <a:latin typeface="Georgia" charset="0"/>
                <a:ea typeface="Arial" charset="0"/>
                <a:cs typeface="Arial" charset="0"/>
              </a:defRPr>
            </a:lvl3pPr>
            <a:lvl4pPr marL="1600200" indent="-228600" eaLnBrk="0" hangingPunct="0">
              <a:defRPr sz="1200">
                <a:solidFill>
                  <a:schemeClr val="tx1"/>
                </a:solidFill>
                <a:latin typeface="Georgia" charset="0"/>
                <a:ea typeface="Arial" charset="0"/>
                <a:cs typeface="Arial" charset="0"/>
              </a:defRPr>
            </a:lvl4pPr>
            <a:lvl5pPr marL="2057400" indent="-228600" eaLnBrk="0" hangingPunct="0">
              <a:defRPr sz="1200">
                <a:solidFill>
                  <a:schemeClr val="tx1"/>
                </a:solidFill>
                <a:latin typeface="Georgia" charset="0"/>
                <a:ea typeface="Arial" charset="0"/>
                <a:cs typeface="Arial" charset="0"/>
              </a:defRPr>
            </a:lvl5pPr>
            <a:lvl6pPr marL="2514600" indent="-228600" eaLnBrk="0" fontAlgn="base" hangingPunct="0">
              <a:spcBef>
                <a:spcPct val="0"/>
              </a:spcBef>
              <a:spcAft>
                <a:spcPct val="0"/>
              </a:spcAft>
              <a:defRPr sz="1200">
                <a:solidFill>
                  <a:schemeClr val="tx1"/>
                </a:solidFill>
                <a:latin typeface="Georgia" charset="0"/>
                <a:ea typeface="Arial" charset="0"/>
                <a:cs typeface="Arial" charset="0"/>
              </a:defRPr>
            </a:lvl6pPr>
            <a:lvl7pPr marL="2971800" indent="-228600" eaLnBrk="0" fontAlgn="base" hangingPunct="0">
              <a:spcBef>
                <a:spcPct val="0"/>
              </a:spcBef>
              <a:spcAft>
                <a:spcPct val="0"/>
              </a:spcAft>
              <a:defRPr sz="1200">
                <a:solidFill>
                  <a:schemeClr val="tx1"/>
                </a:solidFill>
                <a:latin typeface="Georgia" charset="0"/>
                <a:ea typeface="Arial" charset="0"/>
                <a:cs typeface="Arial" charset="0"/>
              </a:defRPr>
            </a:lvl7pPr>
            <a:lvl8pPr marL="3429000" indent="-228600" eaLnBrk="0" fontAlgn="base" hangingPunct="0">
              <a:spcBef>
                <a:spcPct val="0"/>
              </a:spcBef>
              <a:spcAft>
                <a:spcPct val="0"/>
              </a:spcAft>
              <a:defRPr sz="1200">
                <a:solidFill>
                  <a:schemeClr val="tx1"/>
                </a:solidFill>
                <a:latin typeface="Georgia" charset="0"/>
                <a:ea typeface="Arial" charset="0"/>
                <a:cs typeface="Arial" charset="0"/>
              </a:defRPr>
            </a:lvl8pPr>
            <a:lvl9pPr marL="3886200" indent="-228600" eaLnBrk="0" fontAlgn="base" hangingPunct="0">
              <a:spcBef>
                <a:spcPct val="0"/>
              </a:spcBef>
              <a:spcAft>
                <a:spcPct val="0"/>
              </a:spcAft>
              <a:defRPr sz="1200">
                <a:solidFill>
                  <a:schemeClr val="tx1"/>
                </a:solidFill>
                <a:latin typeface="Georgia" charset="0"/>
                <a:ea typeface="Arial" charset="0"/>
                <a:cs typeface="Arial" charset="0"/>
              </a:defRPr>
            </a:lvl9pPr>
          </a:lstStyle>
          <a:p>
            <a:pPr eaLnBrk="1" hangingPunct="1"/>
            <a:fld id="{8A3955CF-CA7C-DC43-ACB3-AA91B8D147CC}" type="slidenum">
              <a:rPr lang="nb-NO" sz="900">
                <a:solidFill>
                  <a:srgbClr val="9E9FA3"/>
                </a:solidFill>
                <a:latin typeface="Verdana" charset="0"/>
              </a:rPr>
              <a:pPr eaLnBrk="1" hangingPunct="1"/>
              <a:t>5</a:t>
            </a:fld>
            <a:endParaRPr lang="nb-NO" sz="900">
              <a:solidFill>
                <a:srgbClr val="9E9FA3"/>
              </a:solidFill>
              <a:latin typeface="Verdana" charset="0"/>
            </a:endParaRPr>
          </a:p>
        </p:txBody>
      </p:sp>
    </p:spTree>
    <p:extLst>
      <p:ext uri="{BB962C8B-B14F-4D97-AF65-F5344CB8AC3E}">
        <p14:creationId xmlns:p14="http://schemas.microsoft.com/office/powerpoint/2010/main" val="23708993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Zeithaml et al, 1985</a:t>
            </a:r>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6</a:t>
            </a:fld>
            <a:endParaRPr lang="nb-NO"/>
          </a:p>
        </p:txBody>
      </p:sp>
      <p:pic>
        <p:nvPicPr>
          <p:cNvPr id="8" name="Bilde 7"/>
          <p:cNvPicPr>
            <a:picLocks noChangeAspect="1"/>
          </p:cNvPicPr>
          <p:nvPr/>
        </p:nvPicPr>
        <p:blipFill>
          <a:blip r:embed="rId2"/>
          <a:stretch>
            <a:fillRect/>
          </a:stretch>
        </p:blipFill>
        <p:spPr>
          <a:xfrm>
            <a:off x="971600" y="1412776"/>
            <a:ext cx="6840760" cy="4702107"/>
          </a:xfrm>
          <a:prstGeom prst="rect">
            <a:avLst/>
          </a:prstGeom>
        </p:spPr>
      </p:pic>
    </p:spTree>
    <p:extLst>
      <p:ext uri="{BB962C8B-B14F-4D97-AF65-F5344CB8AC3E}">
        <p14:creationId xmlns:p14="http://schemas.microsoft.com/office/powerpoint/2010/main" val="2419659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7</a:t>
            </a:fld>
            <a:endParaRPr lang="nb-NO"/>
          </a:p>
        </p:txBody>
      </p:sp>
      <p:pic>
        <p:nvPicPr>
          <p:cNvPr id="7" name="Bilde 6"/>
          <p:cNvPicPr>
            <a:picLocks noChangeAspect="1"/>
          </p:cNvPicPr>
          <p:nvPr/>
        </p:nvPicPr>
        <p:blipFill>
          <a:blip r:embed="rId2"/>
          <a:stretch>
            <a:fillRect/>
          </a:stretch>
        </p:blipFill>
        <p:spPr>
          <a:xfrm>
            <a:off x="467544" y="1412776"/>
            <a:ext cx="8316416" cy="4162763"/>
          </a:xfrm>
          <a:prstGeom prst="rect">
            <a:avLst/>
          </a:prstGeom>
        </p:spPr>
      </p:pic>
    </p:spTree>
    <p:extLst>
      <p:ext uri="{BB962C8B-B14F-4D97-AF65-F5344CB8AC3E}">
        <p14:creationId xmlns:p14="http://schemas.microsoft.com/office/powerpoint/2010/main" val="1054479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8</a:t>
            </a:fld>
            <a:endParaRPr lang="nb-NO"/>
          </a:p>
        </p:txBody>
      </p:sp>
      <p:pic>
        <p:nvPicPr>
          <p:cNvPr id="7" name="Bilde 6"/>
          <p:cNvPicPr>
            <a:picLocks noChangeAspect="1"/>
          </p:cNvPicPr>
          <p:nvPr/>
        </p:nvPicPr>
        <p:blipFill>
          <a:blip r:embed="rId2"/>
          <a:stretch>
            <a:fillRect/>
          </a:stretch>
        </p:blipFill>
        <p:spPr>
          <a:xfrm>
            <a:off x="899592" y="1196752"/>
            <a:ext cx="7452320" cy="5063338"/>
          </a:xfrm>
          <a:prstGeom prst="rect">
            <a:avLst/>
          </a:prstGeom>
        </p:spPr>
      </p:pic>
    </p:spTree>
    <p:extLst>
      <p:ext uri="{BB962C8B-B14F-4D97-AF65-F5344CB8AC3E}">
        <p14:creationId xmlns:p14="http://schemas.microsoft.com/office/powerpoint/2010/main" val="403434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noProof="0" smtClean="0"/>
              <a:t>Zeithaml et al, 1985</a:t>
            </a:r>
            <a:endParaRPr lang="en-US" noProof="0"/>
          </a:p>
        </p:txBody>
      </p:sp>
      <p:sp>
        <p:nvSpPr>
          <p:cNvPr id="3" name="Plassholder for innhold 2"/>
          <p:cNvSpPr>
            <a:spLocks noGrp="1"/>
          </p:cNvSpPr>
          <p:nvPr>
            <p:ph idx="1"/>
          </p:nvPr>
        </p:nvSpPr>
        <p:spPr/>
        <p:txBody>
          <a:bodyPr>
            <a:normAutofit fontScale="92500" lnSpcReduction="10000"/>
          </a:bodyPr>
          <a:lstStyle/>
          <a:p>
            <a:r>
              <a:rPr lang="en-US" noProof="0" smtClean="0"/>
              <a:t>Survey of N=323 respondents perception of problems resulting from IHIP and marketing tactics to overcome them</a:t>
            </a:r>
          </a:p>
          <a:p>
            <a:r>
              <a:rPr lang="en-US" noProof="0" smtClean="0"/>
              <a:t>Investigation of differences in problem perception across firm types (customer type, geography, benefit characteristics, customer prescence)</a:t>
            </a:r>
          </a:p>
          <a:p>
            <a:r>
              <a:rPr lang="en-US" noProof="0" smtClean="0"/>
              <a:t>Conclude that there are differences…</a:t>
            </a:r>
          </a:p>
          <a:p>
            <a:r>
              <a:rPr lang="en-US" noProof="0" smtClean="0"/>
              <a:t>Argues for more research of service firm differences…</a:t>
            </a:r>
          </a:p>
          <a:p>
            <a:r>
              <a:rPr lang="en-US" noProof="0" smtClean="0"/>
              <a:t>Argues that IHIP does not capture the most important problems facing service firms…</a:t>
            </a:r>
          </a:p>
          <a:p>
            <a:endParaRPr lang="en-US" noProof="0"/>
          </a:p>
        </p:txBody>
      </p:sp>
      <p:sp>
        <p:nvSpPr>
          <p:cNvPr id="4" name="Plassholder for dato 3"/>
          <p:cNvSpPr>
            <a:spLocks noGrp="1"/>
          </p:cNvSpPr>
          <p:nvPr>
            <p:ph type="dt" sz="half" idx="10"/>
          </p:nvPr>
        </p:nvSpPr>
        <p:spPr/>
        <p:txBody>
          <a:bodyPr/>
          <a:lstStyle/>
          <a:p>
            <a:pPr>
              <a:defRPr/>
            </a:pPr>
            <a:fld id="{7D2B5ADC-5046-430C-8E68-927C7DF3D6DA}" type="datetime1">
              <a:rPr lang="nb-NO" smtClean="0"/>
              <a:pPr>
                <a:defRPr/>
              </a:pPr>
              <a:t>13.04.13</a:t>
            </a:fld>
            <a:endParaRPr lang="nb-NO"/>
          </a:p>
        </p:txBody>
      </p:sp>
      <p:sp>
        <p:nvSpPr>
          <p:cNvPr id="5" name="Plassholder for bunntekst 4"/>
          <p:cNvSpPr>
            <a:spLocks noGrp="1"/>
          </p:cNvSpPr>
          <p:nvPr>
            <p:ph type="ftr" sz="quarter" idx="11"/>
          </p:nvPr>
        </p:nvSpPr>
        <p:spPr/>
        <p:txBody>
          <a:bodyPr/>
          <a:lstStyle/>
          <a:p>
            <a:pPr>
              <a:defRPr/>
            </a:pPr>
            <a:r>
              <a:rPr lang="nb-NO" smtClean="0"/>
              <a:t>Fornavn Etternavn, navn@nhh.no</a:t>
            </a:r>
            <a:endParaRPr lang="nb-NO"/>
          </a:p>
        </p:txBody>
      </p:sp>
      <p:sp>
        <p:nvSpPr>
          <p:cNvPr id="6" name="Plassholder for lysbildenummer 5"/>
          <p:cNvSpPr>
            <a:spLocks noGrp="1"/>
          </p:cNvSpPr>
          <p:nvPr>
            <p:ph type="sldNum" sz="quarter" idx="12"/>
          </p:nvPr>
        </p:nvSpPr>
        <p:spPr/>
        <p:txBody>
          <a:bodyPr/>
          <a:lstStyle/>
          <a:p>
            <a:pPr>
              <a:defRPr/>
            </a:pPr>
            <a:fld id="{B6A3E77D-D2A7-4B27-8896-F10B38D5F123}" type="slidenum">
              <a:rPr lang="nb-NO" smtClean="0"/>
              <a:pPr>
                <a:defRPr/>
              </a:pPr>
              <a:t>9</a:t>
            </a:fld>
            <a:endParaRPr lang="nb-NO"/>
          </a:p>
        </p:txBody>
      </p:sp>
    </p:spTree>
    <p:extLst>
      <p:ext uri="{BB962C8B-B14F-4D97-AF65-F5344CB8AC3E}">
        <p14:creationId xmlns:p14="http://schemas.microsoft.com/office/powerpoint/2010/main" val="1861434532"/>
      </p:ext>
    </p:extLst>
  </p:cSld>
  <p:clrMapOvr>
    <a:masterClrMapping/>
  </p:clrMapOvr>
</p:sld>
</file>

<file path=ppt/theme/theme1.xml><?xml version="1.0" encoding="utf-8"?>
<a:theme xmlns:a="http://schemas.openxmlformats.org/drawingml/2006/main" name="NHH_PowerPointmal_hvit">
  <a:themeElements>
    <a:clrScheme name="NHH_hvit 13">
      <a:dk1>
        <a:srgbClr val="000000"/>
      </a:dk1>
      <a:lt1>
        <a:srgbClr val="FFFFFF"/>
      </a:lt1>
      <a:dk2>
        <a:srgbClr val="000000"/>
      </a:dk2>
      <a:lt2>
        <a:srgbClr val="808080"/>
      </a:lt2>
      <a:accent1>
        <a:srgbClr val="38410F"/>
      </a:accent1>
      <a:accent2>
        <a:srgbClr val="C6C700"/>
      </a:accent2>
      <a:accent3>
        <a:srgbClr val="FFFFFF"/>
      </a:accent3>
      <a:accent4>
        <a:srgbClr val="000000"/>
      </a:accent4>
      <a:accent5>
        <a:srgbClr val="AEB0AA"/>
      </a:accent5>
      <a:accent6>
        <a:srgbClr val="B3B400"/>
      </a:accent6>
      <a:hlink>
        <a:srgbClr val="82001E"/>
      </a:hlink>
      <a:folHlink>
        <a:srgbClr val="F09F15"/>
      </a:folHlink>
    </a:clrScheme>
    <a:fontScheme name="NHH_hv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HH_hv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HH_hv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HH_hv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HH_hv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HH_hv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HH_hv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HH_hvi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HH_hv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HH_hv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HH_hv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HH_hv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HH_hv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HH_hvit 13">
        <a:dk1>
          <a:srgbClr val="000000"/>
        </a:dk1>
        <a:lt1>
          <a:srgbClr val="FFFFFF"/>
        </a:lt1>
        <a:dk2>
          <a:srgbClr val="000000"/>
        </a:dk2>
        <a:lt2>
          <a:srgbClr val="808080"/>
        </a:lt2>
        <a:accent1>
          <a:srgbClr val="38410F"/>
        </a:accent1>
        <a:accent2>
          <a:srgbClr val="C6C700"/>
        </a:accent2>
        <a:accent3>
          <a:srgbClr val="FFFFFF"/>
        </a:accent3>
        <a:accent4>
          <a:srgbClr val="000000"/>
        </a:accent4>
        <a:accent5>
          <a:srgbClr val="AEB0AA"/>
        </a:accent5>
        <a:accent6>
          <a:srgbClr val="B3B400"/>
        </a:accent6>
        <a:hlink>
          <a:srgbClr val="82001E"/>
        </a:hlink>
        <a:folHlink>
          <a:srgbClr val="F09F1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HH_PPT_hvit mal">
  <a:themeElements>
    <a:clrScheme name="NHH">
      <a:dk1>
        <a:sysClr val="windowText" lastClr="000000"/>
      </a:dk1>
      <a:lt1>
        <a:sysClr val="window" lastClr="FFFFFF"/>
      </a:lt1>
      <a:dk2>
        <a:srgbClr val="003A54"/>
      </a:dk2>
      <a:lt2>
        <a:srgbClr val="C9CACC"/>
      </a:lt2>
      <a:accent1>
        <a:srgbClr val="D1520F"/>
      </a:accent1>
      <a:accent2>
        <a:srgbClr val="C9CACC"/>
      </a:accent2>
      <a:accent3>
        <a:srgbClr val="919295"/>
      </a:accent3>
      <a:accent4>
        <a:srgbClr val="C8E1E4"/>
      </a:accent4>
      <a:accent5>
        <a:srgbClr val="A1C5CA"/>
      </a:accent5>
      <a:accent6>
        <a:srgbClr val="BEB7AD"/>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err="1" smtClean="0">
            <a:solidFill>
              <a:srgbClr val="00314A"/>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800" dirty="0" err="1" smtClean="0">
            <a:solidFill>
              <a:schemeClr val="tx1">
                <a:lumMod val="75000"/>
                <a:lumOff val="25000"/>
              </a:schemeClr>
            </a:solidFill>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NHH_PowerPointmal_hvit</Template>
  <TotalTime>8694</TotalTime>
  <Words>2187</Words>
  <Application>Microsoft Macintosh PowerPoint</Application>
  <PresentationFormat>Skjermfremvisning (4:3)</PresentationFormat>
  <Paragraphs>321</Paragraphs>
  <Slides>33</Slides>
  <Notes>8</Notes>
  <HiddenSlides>0</HiddenSlides>
  <MMClips>0</MMClips>
  <ScaleCrop>false</ScaleCrop>
  <HeadingPairs>
    <vt:vector size="4" baseType="variant">
      <vt:variant>
        <vt:lpstr>Tema</vt:lpstr>
      </vt:variant>
      <vt:variant>
        <vt:i4>2</vt:i4>
      </vt:variant>
      <vt:variant>
        <vt:lpstr>Lysbildetitler</vt:lpstr>
      </vt:variant>
      <vt:variant>
        <vt:i4>33</vt:i4>
      </vt:variant>
    </vt:vector>
  </HeadingPairs>
  <TitlesOfParts>
    <vt:vector size="35" baseType="lpstr">
      <vt:lpstr>NHH_PowerPointmal_hvit</vt:lpstr>
      <vt:lpstr>NHH_PPT_hvit mal</vt:lpstr>
      <vt:lpstr>SERVICE INNOVATION</vt:lpstr>
      <vt:lpstr>Content of my part</vt:lpstr>
      <vt:lpstr>Purpose</vt:lpstr>
      <vt:lpstr>2. Service innovation approaches and challenges</vt:lpstr>
      <vt:lpstr>1. Service characteristics as a basis for characterizing service innovation</vt:lpstr>
      <vt:lpstr>Zeithaml et al, 1985</vt:lpstr>
      <vt:lpstr>PowerPoint-presentasjon</vt:lpstr>
      <vt:lpstr>PowerPoint-presentasjon</vt:lpstr>
      <vt:lpstr>Zeithaml et al, 1985</vt:lpstr>
      <vt:lpstr>Lovelock and Gummesson, 2004</vt:lpstr>
      <vt:lpstr>Critique (Lovelock and Gummesson, 2004)</vt:lpstr>
      <vt:lpstr>Lovelock and Gummesson (2004)</vt:lpstr>
      <vt:lpstr>Theory of non-ownership consumption (Lawson, 2011)</vt:lpstr>
      <vt:lpstr>Theory of non-ownership decision making (Lawson, 2011)</vt:lpstr>
      <vt:lpstr>Service innovation implications</vt:lpstr>
      <vt:lpstr>Approach taken in services marketing</vt:lpstr>
      <vt:lpstr>2. Service innovation approaches and challenges</vt:lpstr>
      <vt:lpstr>2. Approaches to service innovation</vt:lpstr>
      <vt:lpstr>Approaches to understanding service innovation</vt:lpstr>
      <vt:lpstr>Approaches to understanding service innovation (Drejer, 2004)</vt:lpstr>
      <vt:lpstr>Approaches to understanding service innovation (Drejer, 2004)</vt:lpstr>
      <vt:lpstr>2. Service innovation approaches and challenges</vt:lpstr>
      <vt:lpstr>3. Services productivity and innovation</vt:lpstr>
      <vt:lpstr>1. Services productivity (Maroto and Rubalcaba, 2008)</vt:lpstr>
      <vt:lpstr>1. Services productivity (Maroto and Rubalcaba, 2008)</vt:lpstr>
      <vt:lpstr>Development- US versus Europe</vt:lpstr>
      <vt:lpstr>1. Services productivity (Maroto and Rubalcaba, 2008)</vt:lpstr>
      <vt:lpstr>Maket and system failures in services (Rubalcaba, Gallego and den Hertog, 2009)</vt:lpstr>
      <vt:lpstr>Maket and system failures in services (Rubalcaba, Gallego and den Hertog, 2009)</vt:lpstr>
      <vt:lpstr>Market failures (e.g. Kox og Rubalcaba, 2007) </vt:lpstr>
      <vt:lpstr>Systemic failures (e.g. Carlsson og Jacobsson, 1997)</vt:lpstr>
      <vt:lpstr>Maket and system failures in services (Rubalcaba, Gallego and den Hertog, 2009)</vt:lpstr>
      <vt:lpstr>Summary</vt:lpstr>
    </vt:vector>
  </TitlesOfParts>
  <Company>Norges Handelshøyskole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s1114</dc:creator>
  <cp:lastModifiedBy>Per Egil Pedersen</cp:lastModifiedBy>
  <cp:revision>336</cp:revision>
  <dcterms:created xsi:type="dcterms:W3CDTF">2012-01-22T10:23:50Z</dcterms:created>
  <dcterms:modified xsi:type="dcterms:W3CDTF">2013-04-13T11:08:13Z</dcterms:modified>
</cp:coreProperties>
</file>