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89" r:id="rId2"/>
  </p:sldMasterIdLst>
  <p:notesMasterIdLst>
    <p:notesMasterId r:id="rId46"/>
  </p:notesMasterIdLst>
  <p:handoutMasterIdLst>
    <p:handoutMasterId r:id="rId47"/>
  </p:handoutMasterIdLst>
  <p:sldIdLst>
    <p:sldId id="352" r:id="rId3"/>
    <p:sldId id="369" r:id="rId4"/>
    <p:sldId id="552" r:id="rId5"/>
    <p:sldId id="522" r:id="rId6"/>
    <p:sldId id="562" r:id="rId7"/>
    <p:sldId id="568" r:id="rId8"/>
    <p:sldId id="569" r:id="rId9"/>
    <p:sldId id="570" r:id="rId10"/>
    <p:sldId id="572" r:id="rId11"/>
    <p:sldId id="573" r:id="rId12"/>
    <p:sldId id="574" r:id="rId13"/>
    <p:sldId id="575" r:id="rId14"/>
    <p:sldId id="576" r:id="rId15"/>
    <p:sldId id="599" r:id="rId16"/>
    <p:sldId id="600" r:id="rId17"/>
    <p:sldId id="601" r:id="rId18"/>
    <p:sldId id="563" r:id="rId19"/>
    <p:sldId id="577" r:id="rId20"/>
    <p:sldId id="579" r:id="rId21"/>
    <p:sldId id="581" r:id="rId22"/>
    <p:sldId id="582" r:id="rId23"/>
    <p:sldId id="583" r:id="rId24"/>
    <p:sldId id="584" r:id="rId25"/>
    <p:sldId id="585" r:id="rId26"/>
    <p:sldId id="578" r:id="rId27"/>
    <p:sldId id="580" r:id="rId28"/>
    <p:sldId id="586" r:id="rId29"/>
    <p:sldId id="565" r:id="rId30"/>
    <p:sldId id="566" r:id="rId31"/>
    <p:sldId id="587" r:id="rId32"/>
    <p:sldId id="588" r:id="rId33"/>
    <p:sldId id="589" r:id="rId34"/>
    <p:sldId id="602" r:id="rId35"/>
    <p:sldId id="564" r:id="rId36"/>
    <p:sldId id="567" r:id="rId37"/>
    <p:sldId id="590" r:id="rId38"/>
    <p:sldId id="592" r:id="rId39"/>
    <p:sldId id="591" r:id="rId40"/>
    <p:sldId id="593" r:id="rId41"/>
    <p:sldId id="594" r:id="rId42"/>
    <p:sldId id="596" r:id="rId43"/>
    <p:sldId id="597" r:id="rId44"/>
    <p:sldId id="59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DF3"/>
    <a:srgbClr val="82001E"/>
    <a:srgbClr val="9E9FA3"/>
    <a:srgbClr val="003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75" autoAdjust="0"/>
  </p:normalViewPr>
  <p:slideViewPr>
    <p:cSldViewPr>
      <p:cViewPr>
        <p:scale>
          <a:sx n="100" d="100"/>
          <a:sy n="100" d="100"/>
        </p:scale>
        <p:origin x="-1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45B7294E-3E57-47F7-98FA-2ECBB733F8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4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Klikk for å redigere tekststiler i malen</a:t>
            </a:r>
          </a:p>
          <a:p>
            <a:pPr lvl="1"/>
            <a:r>
              <a:rPr lang="en-US" noProof="0" smtClean="0"/>
              <a:t>Andre nivå</a:t>
            </a:r>
          </a:p>
          <a:p>
            <a:pPr lvl="2"/>
            <a:r>
              <a:rPr lang="en-US" noProof="0" smtClean="0"/>
              <a:t>Tredje nivå</a:t>
            </a:r>
          </a:p>
          <a:p>
            <a:pPr lvl="3"/>
            <a:r>
              <a:rPr lang="en-US" noProof="0" smtClean="0"/>
              <a:t>Fjerde nivå</a:t>
            </a:r>
          </a:p>
          <a:p>
            <a:pPr lvl="4"/>
            <a:r>
              <a:rPr lang="en-US" noProof="0" smtClean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55F95A31-D360-4CC9-B33B-E1439B278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51F229-DDD0-1449-88E4-EBDC091C2408}" type="slidenum">
              <a:rPr lang="en-US">
                <a:latin typeface="Arial" charset="0"/>
              </a:rPr>
              <a:pPr eaLnBrk="1" hangingPunct="1"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8A90367-6A52-7440-BD69-532672B9ED1A}" type="slidenum">
              <a:rPr lang="en-US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38B6D2-239A-BD43-A7F3-74F29BE90098}" type="slidenum">
              <a:rPr lang="en-US">
                <a:latin typeface="Arial" charset="0"/>
              </a:rPr>
              <a:pPr eaLnBrk="1" hangingPunct="1"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30FB81-7D70-F444-83CD-CE2EC675E588}" type="slidenum">
              <a:rPr lang="en-US">
                <a:latin typeface="Arial" charset="0"/>
              </a:rPr>
              <a:pPr eaLnBrk="1" hangingPunct="1"/>
              <a:t>25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F8A66D5-034F-7941-81E3-37DBE126C5DC}" type="slidenum">
              <a:rPr lang="en-US">
                <a:latin typeface="Arial" charset="0"/>
              </a:rPr>
              <a:pPr eaLnBrk="1" hangingPunct="1"/>
              <a:t>29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E38B6D2-239A-BD43-A7F3-74F29BE90098}" type="slidenum">
              <a:rPr lang="en-US">
                <a:latin typeface="Arial" charset="0"/>
              </a:rPr>
              <a:pPr eaLnBrk="1" hangingPunct="1"/>
              <a:t>35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Picture 11" descr="cems-logoram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5388"/>
            <a:ext cx="2592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0938" y="6334125"/>
            <a:ext cx="14779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306A"/>
                </a:solidFill>
                <a:latin typeface="+mj-lt"/>
                <a:ea typeface="+mj-ea"/>
                <a:cs typeface="+mj-cs"/>
              </a:rPr>
              <a:t>www.nhh.no</a:t>
            </a:r>
          </a:p>
        </p:txBody>
      </p:sp>
      <p:pic>
        <p:nvPicPr>
          <p:cNvPr id="7" name="Picture 16" descr="NHH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2113"/>
            <a:ext cx="1535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3350" y="1196975"/>
            <a:ext cx="6769100" cy="1470025"/>
          </a:xfrm>
        </p:spPr>
        <p:txBody>
          <a:bodyPr/>
          <a:lstStyle>
            <a:lvl1pPr>
              <a:defRPr sz="2800">
                <a:solidFill>
                  <a:srgbClr val="00306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08275"/>
            <a:ext cx="6769100" cy="79216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9E9FA3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3717925"/>
            <a:ext cx="2592388" cy="215900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fld id="{12535D4A-F271-4102-899D-F4F80F84F099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3500438"/>
            <a:ext cx="6769100" cy="2174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</p:spTree>
    <p:extLst>
      <p:ext uri="{BB962C8B-B14F-4D97-AF65-F5344CB8AC3E}">
        <p14:creationId xmlns:p14="http://schemas.microsoft.com/office/powerpoint/2010/main" val="293990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B0F78-5994-4151-862D-084D7C3AE703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AADFB-3B38-4066-AA98-7BF260114C3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5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0038" y="850900"/>
            <a:ext cx="2036762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50900"/>
            <a:ext cx="5957888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9940-E155-4EA0-B4D7-9CDCAA8FB3D2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C0AE-BF04-48A8-8187-1BFDB0B2826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00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48" y="5814672"/>
            <a:ext cx="3717359" cy="106157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23" y="610587"/>
            <a:ext cx="712842" cy="1412667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1019682" y="1364977"/>
            <a:ext cx="6533363" cy="2880942"/>
          </a:xfrm>
        </p:spPr>
        <p:txBody>
          <a:bodyPr anchor="b">
            <a:noAutofit/>
          </a:bodyPr>
          <a:lstStyle>
            <a:lvl1pPr>
              <a:defRPr sz="3600" b="0" cap="all" baseline="0">
                <a:solidFill>
                  <a:srgbClr val="003A54"/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6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019544" y="4243481"/>
            <a:ext cx="6534882" cy="829353"/>
          </a:xfrm>
        </p:spPr>
        <p:txBody>
          <a:bodyPr>
            <a:normAutofit/>
          </a:bodyPr>
          <a:lstStyle>
            <a:lvl1pPr marL="0" indent="0">
              <a:buNone/>
              <a:defRPr sz="1800" cap="none" normalizeH="0" baseline="0">
                <a:solidFill>
                  <a:srgbClr val="A89449"/>
                </a:solidFill>
              </a:defRPr>
            </a:lvl1pPr>
          </a:lstStyle>
          <a:p>
            <a:pPr lvl="0"/>
            <a:r>
              <a:rPr lang="nb-NO" dirty="0" smtClean="0"/>
              <a:t>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2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78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736695" y="2275823"/>
            <a:ext cx="3824896" cy="384963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39337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" y="604057"/>
            <a:ext cx="651186" cy="129048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4627367" y="2275823"/>
            <a:ext cx="3834762" cy="3849634"/>
          </a:xfrm>
          <a:prstGeom prst="rect">
            <a:avLst/>
          </a:prstGeom>
          <a:solidFill>
            <a:srgbClr val="2F7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74" tIns="41637" rIns="83274" bIns="41637"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72933" y="2528127"/>
            <a:ext cx="3382953" cy="1358047"/>
          </a:xfrm>
        </p:spPr>
        <p:txBody>
          <a:bodyPr anchor="t">
            <a:normAutofit/>
          </a:bodyPr>
          <a:lstStyle>
            <a:lvl1pPr>
              <a:defRPr sz="22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" y="604057"/>
            <a:ext cx="651186" cy="129048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4627367" y="2275823"/>
            <a:ext cx="3834762" cy="3849634"/>
          </a:xfrm>
          <a:prstGeom prst="rect">
            <a:avLst/>
          </a:prstGeom>
          <a:solidFill>
            <a:srgbClr val="BC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274" tIns="41637" rIns="83274" bIns="41637" rtlCol="0" anchor="ctr"/>
          <a:lstStyle/>
          <a:p>
            <a:pPr algn="ctr"/>
            <a:endParaRPr lang="nb-NO" dirty="0" err="1" smtClean="0">
              <a:solidFill>
                <a:srgbClr val="00314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72933" y="2528127"/>
            <a:ext cx="3382953" cy="1358047"/>
          </a:xfrm>
        </p:spPr>
        <p:txBody>
          <a:bodyPr anchor="t">
            <a:normAutofit/>
          </a:bodyPr>
          <a:lstStyle>
            <a:lvl1pPr>
              <a:defRPr sz="2200" b="0" cap="none" baseline="0">
                <a:solidFill>
                  <a:srgbClr val="003A5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736695" y="2275823"/>
            <a:ext cx="3824896" cy="3849634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 tIns="139337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587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8767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8767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65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30117" y="2066852"/>
            <a:ext cx="3913694" cy="380744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768787" y="2066852"/>
            <a:ext cx="3828184" cy="380744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60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30117" y="2066852"/>
            <a:ext cx="3870939" cy="3843104"/>
          </a:xfrm>
          <a:solidFill>
            <a:schemeClr val="accent5"/>
          </a:solidFill>
        </p:spPr>
        <p:txBody>
          <a:bodyPr lIns="163926" tIns="163926" rIns="163926" bIns="163926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13865" y="2066852"/>
            <a:ext cx="3870939" cy="3843104"/>
          </a:xfrm>
          <a:solidFill>
            <a:srgbClr val="BCBDC0"/>
          </a:solidFill>
        </p:spPr>
        <p:txBody>
          <a:bodyPr lIns="163926" tIns="163926" rIns="163926" bIns="163926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622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30118" y="2066852"/>
            <a:ext cx="3870939" cy="705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2877" y="2066852"/>
            <a:ext cx="3870939" cy="705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2" indent="0">
              <a:buNone/>
              <a:defRPr sz="1600" b="1"/>
            </a:lvl6pPr>
            <a:lvl7pPr marL="2743059" indent="0">
              <a:buNone/>
              <a:defRPr sz="1600" b="1"/>
            </a:lvl7pPr>
            <a:lvl8pPr marL="3200235" indent="0">
              <a:buNone/>
              <a:defRPr sz="1600" b="1"/>
            </a:lvl8pPr>
            <a:lvl9pPr marL="3657412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3"/>
          </p:nvPr>
        </p:nvSpPr>
        <p:spPr>
          <a:xfrm>
            <a:off x="730117" y="2775893"/>
            <a:ext cx="3870939" cy="34720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4"/>
          </p:nvPr>
        </p:nvSpPr>
        <p:spPr>
          <a:xfrm>
            <a:off x="4712877" y="2775893"/>
            <a:ext cx="3870939" cy="34720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320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19F5-C22A-40C3-B361-780D0506E27D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1193-D3DD-493A-8E71-0BD9EADA2FA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49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76599" y="2066852"/>
            <a:ext cx="8018139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23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76599" y="2066852"/>
            <a:ext cx="394658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4643056" y="2066852"/>
            <a:ext cx="394658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14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 - t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A5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76599" y="2066852"/>
            <a:ext cx="400249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4" hasCustomPrompt="1"/>
          </p:nvPr>
        </p:nvSpPr>
        <p:spPr>
          <a:xfrm>
            <a:off x="4585574" y="2066852"/>
            <a:ext cx="4002492" cy="3957385"/>
          </a:xfrm>
          <a:solidFill>
            <a:schemeClr val="accent2"/>
          </a:solidFill>
        </p:spPr>
        <p:txBody>
          <a:bodyPr tIns="1475334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442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82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5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6CAA0-BC1C-4F71-87AA-E6C43395072A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3E8B-57BF-40B4-B300-75B987BB787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03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973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844675"/>
            <a:ext cx="39973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C216-689C-4238-8198-02526750A3E3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8056-4E8A-4263-9B81-4181C74FF9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9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ACAC-7F5E-4D21-82A7-4822716216A8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23A5-72EA-4FFF-AEB0-8E86A43A92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67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4C52-DCD0-4BDF-B57B-A6CEFB010817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BD02C-A119-4EFE-93D7-A31C8285D3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2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2933-18AA-486B-A7B2-A56D0EC24B41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D10F3-DE39-49E9-8D2F-70CC405A37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38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7251-C769-4F65-8176-CCDC747207C5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646E-F3E0-4442-AE2E-933C4248404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51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F55E-65ED-489E-966C-E422E8128B19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3CBB-B96A-4C97-88EE-CF3100F322B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50900"/>
            <a:ext cx="81359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147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562725"/>
            <a:ext cx="16557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  <a:latin typeface="+mn-lt"/>
              </a:defRPr>
            </a:lvl1pPr>
          </a:lstStyle>
          <a:p>
            <a:pPr>
              <a:defRPr/>
            </a:pPr>
            <a:fld id="{7D2B5ADC-5046-430C-8E68-927C7DF3D6DA}" type="datetime1">
              <a:rPr lang="nb-NO"/>
              <a:pPr>
                <a:defRPr/>
              </a:pPr>
              <a:t>13.04.13</a:t>
            </a:fld>
            <a:endParaRPr lang="nb-NO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9338" y="6562725"/>
            <a:ext cx="35290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9E9FA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b-NO"/>
              <a:t>Fornavn Etternavn, navn@nhh.no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62725"/>
            <a:ext cx="5032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9E9FA3"/>
                </a:solidFill>
                <a:latin typeface="+mn-lt"/>
              </a:defRPr>
            </a:lvl1pPr>
          </a:lstStyle>
          <a:p>
            <a:pPr>
              <a:defRPr/>
            </a:pPr>
            <a:fld id="{B6A3E77D-D2A7-4B27-8896-F10B38D5F1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79388" y="836613"/>
            <a:ext cx="8785225" cy="0"/>
          </a:xfrm>
          <a:prstGeom prst="line">
            <a:avLst/>
          </a:prstGeom>
          <a:noFill/>
          <a:ln w="9525">
            <a:solidFill>
              <a:srgbClr val="00306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32" name="Picture 16" descr="NHH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2113"/>
            <a:ext cx="15351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82001E"/>
          </a:solidFill>
          <a:latin typeface="Verdana" pitchFamily="34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6213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890588" indent="-1762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5713" indent="-185738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6113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0685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5257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829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440113" indent="-1762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30941" y="382229"/>
            <a:ext cx="7064459" cy="8317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30118" y="2066852"/>
            <a:ext cx="7840425" cy="433406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944371" y="6380140"/>
            <a:ext cx="628266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rgbClr val="D0D1D3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23" y="401616"/>
            <a:ext cx="368348" cy="729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3" y="6243003"/>
            <a:ext cx="2993379" cy="56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353" rtl="0" eaLnBrk="1" latinLnBrk="0" hangingPunct="1">
        <a:spcBef>
          <a:spcPct val="0"/>
        </a:spcBef>
        <a:buNone/>
        <a:defRPr sz="2700" b="0" kern="1200" cap="none" baseline="0">
          <a:solidFill>
            <a:srgbClr val="003A54"/>
          </a:solidFill>
          <a:latin typeface="+mj-lt"/>
          <a:ea typeface="+mj-ea"/>
          <a:cs typeface="+mj-cs"/>
        </a:defRPr>
      </a:lvl1pPr>
    </p:titleStyle>
    <p:bodyStyle>
      <a:lvl1pPr marL="180319" indent="-180319" algn="l" defTabSz="914353" rtl="0" eaLnBrk="1" latinLnBrk="0" hangingPunct="1">
        <a:lnSpc>
          <a:spcPct val="125000"/>
        </a:lnSpc>
        <a:spcBef>
          <a:spcPts val="0"/>
        </a:spcBef>
        <a:spcAft>
          <a:spcPts val="182"/>
        </a:spcAft>
        <a:buFont typeface="Arial" pitchFamily="34" charset="0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698" indent="-164814" algn="l" defTabSz="914353" rtl="0" eaLnBrk="1" latinLnBrk="0" hangingPunct="1">
        <a:spcBef>
          <a:spcPts val="0"/>
        </a:spcBef>
        <a:buFont typeface="Georgia" pitchFamily="18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572512" indent="-164814" algn="l" defTabSz="914353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815395" indent="-164814" algn="l" defTabSz="914353" rtl="0" eaLnBrk="1" latinLnBrk="0" hangingPunct="1">
        <a:spcBef>
          <a:spcPts val="0"/>
        </a:spcBef>
        <a:buFont typeface="Georgia" pitchFamily="18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1058279" indent="-242884" algn="l" defTabSz="914353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7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4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2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9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5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2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19546" y="1364976"/>
            <a:ext cx="6533500" cy="2881138"/>
          </a:xfrm>
        </p:spPr>
        <p:txBody>
          <a:bodyPr rtlCol="0"/>
          <a:lstStyle/>
          <a:p>
            <a:pPr>
              <a:defRPr/>
            </a:pPr>
            <a:r>
              <a:rPr lang="en-US" noProof="0" smtClean="0"/>
              <a:t>SERVICE INNOVATION</a:t>
            </a:r>
            <a:endParaRPr lang="en-US" noProof="0">
              <a:ea typeface="+mj-ea"/>
              <a:cs typeface="+mj-cs"/>
            </a:endParaRPr>
          </a:p>
        </p:txBody>
      </p:sp>
      <p:sp>
        <p:nvSpPr>
          <p:cNvPr id="9218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1019546" y="4243235"/>
            <a:ext cx="6534950" cy="829353"/>
          </a:xfrm>
        </p:spPr>
        <p:txBody>
          <a:bodyPr/>
          <a:lstStyle/>
          <a:p>
            <a:r>
              <a:rPr lang="en-US" noProof="0" smtClean="0"/>
              <a:t>NORSI</a:t>
            </a:r>
          </a:p>
          <a:p>
            <a:r>
              <a:rPr lang="en-US" noProof="0" smtClean="0"/>
              <a:t>April, 2013</a:t>
            </a:r>
          </a:p>
          <a:p>
            <a:endParaRPr lang="en-US" noProof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8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Classification of services through patterns of innovation 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72816"/>
            <a:ext cx="7840425" cy="4334069"/>
          </a:xfrm>
        </p:spPr>
        <p:txBody>
          <a:bodyPr>
            <a:normAutofit lnSpcReduction="10000"/>
          </a:bodyPr>
          <a:lstStyle/>
          <a:p>
            <a:r>
              <a:rPr lang="en-US" noProof="0" dirty="0" err="1" smtClean="0"/>
              <a:t>Hipp</a:t>
            </a:r>
            <a:r>
              <a:rPr lang="en-US" noProof="0" dirty="0" smtClean="0"/>
              <a:t> and </a:t>
            </a:r>
            <a:r>
              <a:rPr lang="en-US" noProof="0" dirty="0" err="1" smtClean="0"/>
              <a:t>Grupp</a:t>
            </a:r>
            <a:r>
              <a:rPr lang="en-US" noProof="0" dirty="0" smtClean="0"/>
              <a:t> (2005):</a:t>
            </a:r>
          </a:p>
          <a:p>
            <a:pPr lvl="1"/>
            <a:r>
              <a:rPr lang="en-US" noProof="0" dirty="0" smtClean="0"/>
              <a:t>Focus on knowledge </a:t>
            </a:r>
            <a:r>
              <a:rPr lang="en-US" noProof="0" dirty="0" err="1" smtClean="0"/>
              <a:t>intensivation</a:t>
            </a:r>
            <a:r>
              <a:rPr lang="en-US" noProof="0" dirty="0" smtClean="0"/>
              <a:t>, but based on a traditional service industry perspective (demarcation)</a:t>
            </a:r>
          </a:p>
          <a:p>
            <a:pPr lvl="1"/>
            <a:r>
              <a:rPr lang="en-US" noProof="0" dirty="0" smtClean="0"/>
              <a:t>Position, review, empirical, conclude, future research</a:t>
            </a:r>
          </a:p>
          <a:p>
            <a:pPr lvl="1"/>
            <a:r>
              <a:rPr lang="en-US" noProof="0" dirty="0" smtClean="0"/>
              <a:t>Two contributions:</a:t>
            </a:r>
          </a:p>
          <a:p>
            <a:pPr lvl="2"/>
            <a:r>
              <a:rPr lang="en-US" noProof="0" dirty="0" smtClean="0"/>
              <a:t>Characteristics of service </a:t>
            </a:r>
            <a:r>
              <a:rPr lang="en-US" i="1" noProof="0" dirty="0" smtClean="0"/>
              <a:t>innovation</a:t>
            </a:r>
          </a:p>
          <a:p>
            <a:pPr lvl="2"/>
            <a:r>
              <a:rPr lang="en-US" noProof="0" dirty="0" smtClean="0"/>
              <a:t>Typology of service innovation patterns</a:t>
            </a:r>
          </a:p>
          <a:p>
            <a:pPr lvl="1"/>
            <a:r>
              <a:rPr lang="en-US" noProof="0" dirty="0" smtClean="0"/>
              <a:t>Review – characteristics of service innovation (</a:t>
            </a:r>
            <a:r>
              <a:rPr lang="en-US" noProof="0" dirty="0" err="1" smtClean="0"/>
              <a:t>nonformal</a:t>
            </a:r>
            <a:r>
              <a:rPr lang="en-US" noProof="0" dirty="0" smtClean="0"/>
              <a:t> hypotheses):</a:t>
            </a:r>
          </a:p>
          <a:p>
            <a:pPr lvl="2"/>
            <a:r>
              <a:rPr lang="en-US" noProof="0" dirty="0" smtClean="0"/>
              <a:t>Human factor (personal skills)</a:t>
            </a:r>
          </a:p>
          <a:p>
            <a:pPr lvl="2"/>
            <a:r>
              <a:rPr lang="en-US" noProof="0" dirty="0" smtClean="0"/>
              <a:t>Non R&amp;D innovation process</a:t>
            </a:r>
          </a:p>
          <a:p>
            <a:pPr lvl="2"/>
            <a:r>
              <a:rPr lang="en-US" noProof="0" dirty="0" smtClean="0"/>
              <a:t>Multitude of innovation outputs (types)</a:t>
            </a:r>
          </a:p>
          <a:p>
            <a:pPr lvl="2"/>
            <a:r>
              <a:rPr lang="en-US" noProof="0" dirty="0" smtClean="0"/>
              <a:t>Variation in intangibility</a:t>
            </a:r>
          </a:p>
          <a:p>
            <a:pPr lvl="2"/>
            <a:r>
              <a:rPr lang="en-US" noProof="0" dirty="0" smtClean="0"/>
              <a:t>Customer integration (in innovation)</a:t>
            </a:r>
          </a:p>
          <a:p>
            <a:pPr lvl="2"/>
            <a:r>
              <a:rPr lang="en-US" noProof="0" dirty="0" smtClean="0"/>
              <a:t>Industry characteristics (e.g. Size)</a:t>
            </a:r>
          </a:p>
          <a:p>
            <a:pPr lvl="2"/>
            <a:r>
              <a:rPr lang="en-US" noProof="0" dirty="0" smtClean="0"/>
              <a:t>Regulation (some strictly regulated)</a:t>
            </a:r>
          </a:p>
          <a:p>
            <a:pPr lvl="2"/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5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Classification of services through patterns of innovation 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72816"/>
            <a:ext cx="7840425" cy="4334069"/>
          </a:xfrm>
        </p:spPr>
        <p:txBody>
          <a:bodyPr>
            <a:normAutofit/>
          </a:bodyPr>
          <a:lstStyle/>
          <a:p>
            <a:r>
              <a:rPr lang="en-US" noProof="0" smtClean="0"/>
              <a:t>Hipp and Grupp (2005):</a:t>
            </a:r>
          </a:p>
          <a:p>
            <a:pPr lvl="1"/>
            <a:r>
              <a:rPr lang="en-US" noProof="0" smtClean="0"/>
              <a:t>Empirical approach:</a:t>
            </a:r>
          </a:p>
          <a:p>
            <a:pPr lvl="1"/>
            <a:r>
              <a:rPr lang="en-US" noProof="0" smtClean="0"/>
              <a:t>CIS equivalent surveys (data from several periods/waves)</a:t>
            </a:r>
          </a:p>
          <a:p>
            <a:pPr lvl="1"/>
            <a:r>
              <a:rPr lang="en-US" noProof="0" smtClean="0"/>
              <a:t>Characteristics by CIS areas:</a:t>
            </a:r>
          </a:p>
          <a:p>
            <a:pPr lvl="2"/>
            <a:r>
              <a:rPr lang="en-US" noProof="0" smtClean="0"/>
              <a:t>Inputs</a:t>
            </a:r>
          </a:p>
          <a:p>
            <a:pPr lvl="2"/>
            <a:r>
              <a:rPr lang="en-US" noProof="0" smtClean="0"/>
              <a:t>Patents as  a special issue</a:t>
            </a:r>
          </a:p>
          <a:p>
            <a:pPr lvl="2"/>
            <a:r>
              <a:rPr lang="en-US" noProof="0" smtClean="0"/>
              <a:t>Outputs</a:t>
            </a:r>
          </a:p>
          <a:p>
            <a:pPr lvl="2"/>
            <a:r>
              <a:rPr lang="en-US" noProof="0" smtClean="0"/>
              <a:t>Trademarks as a special issue</a:t>
            </a:r>
          </a:p>
          <a:p>
            <a:pPr lvl="1"/>
            <a:endParaRPr lang="en-US" noProof="0" smtClean="0"/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924944"/>
            <a:ext cx="2895972" cy="22824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725144"/>
            <a:ext cx="3018284" cy="16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Classification of services through patterns of innovation 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72816"/>
            <a:ext cx="7840425" cy="4334069"/>
          </a:xfrm>
        </p:spPr>
        <p:txBody>
          <a:bodyPr>
            <a:normAutofit/>
          </a:bodyPr>
          <a:lstStyle/>
          <a:p>
            <a:r>
              <a:rPr lang="en-US" noProof="0" smtClean="0"/>
              <a:t>Hipp and Grupp (2005):</a:t>
            </a:r>
          </a:p>
          <a:p>
            <a:pPr lvl="1"/>
            <a:r>
              <a:rPr lang="en-US" noProof="0" smtClean="0"/>
              <a:t>The typology (based on Pavitt, 1984, Soete and Mizzo, 1989):</a:t>
            </a:r>
          </a:p>
          <a:p>
            <a:pPr lvl="2"/>
            <a:r>
              <a:rPr lang="en-US" noProof="0" smtClean="0"/>
              <a:t>Knowledge intensive</a:t>
            </a:r>
          </a:p>
          <a:p>
            <a:pPr lvl="2"/>
            <a:r>
              <a:rPr lang="en-US" noProof="0" smtClean="0"/>
              <a:t>Network based</a:t>
            </a:r>
          </a:p>
          <a:p>
            <a:pPr lvl="2"/>
            <a:r>
              <a:rPr lang="en-US" noProof="0" smtClean="0"/>
              <a:t>Scale intensive</a:t>
            </a:r>
          </a:p>
          <a:p>
            <a:pPr lvl="2"/>
            <a:r>
              <a:rPr lang="en-US" noProof="0" smtClean="0"/>
              <a:t>Supplier dominated</a:t>
            </a:r>
          </a:p>
          <a:p>
            <a:pPr lvl="1"/>
            <a:r>
              <a:rPr lang="en-US" noProof="0" smtClean="0"/>
              <a:t>Classification based on survey items (e.g. source of innovation), not predefined from NACE</a:t>
            </a:r>
          </a:p>
          <a:p>
            <a:pPr lvl="1"/>
            <a:r>
              <a:rPr lang="en-US" noProof="0" smtClean="0"/>
              <a:t>E.g. Knowledge intensive, innovation from collaborating with research institutions</a:t>
            </a:r>
          </a:p>
          <a:p>
            <a:pPr lvl="1"/>
            <a:r>
              <a:rPr lang="en-US" noProof="0" smtClean="0"/>
              <a:t>Difficult to reproduce </a:t>
            </a:r>
            <a:br>
              <a:rPr lang="en-US" noProof="0" smtClean="0"/>
            </a:br>
            <a:r>
              <a:rPr lang="en-US" noProof="0" smtClean="0"/>
              <a:t>the industry classification </a:t>
            </a:r>
            <a:br>
              <a:rPr lang="en-US" noProof="0" smtClean="0"/>
            </a:br>
            <a:r>
              <a:rPr lang="en-US" noProof="0" smtClean="0"/>
              <a:t>by the four types</a:t>
            </a:r>
          </a:p>
          <a:p>
            <a:pPr lvl="1"/>
            <a:endParaRPr lang="en-US" noProof="0" smtClean="0"/>
          </a:p>
          <a:p>
            <a:pPr lvl="1"/>
            <a:endParaRPr lang="en-US" noProof="0" smtClean="0"/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853167"/>
            <a:ext cx="4259188" cy="19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0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Classification of services through patterns of innovation 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7" y="1772816"/>
            <a:ext cx="3528392" cy="4536504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err="1" smtClean="0"/>
              <a:t>Hipp</a:t>
            </a:r>
            <a:r>
              <a:rPr lang="en-US" noProof="0" dirty="0" smtClean="0"/>
              <a:t> and </a:t>
            </a:r>
            <a:r>
              <a:rPr lang="en-US" noProof="0" dirty="0" err="1" smtClean="0"/>
              <a:t>Grupp</a:t>
            </a:r>
            <a:r>
              <a:rPr lang="en-US" noProof="0" dirty="0" smtClean="0"/>
              <a:t> (2005):</a:t>
            </a:r>
          </a:p>
          <a:p>
            <a:pPr lvl="1"/>
            <a:r>
              <a:rPr lang="en-US" noProof="0" dirty="0" smtClean="0"/>
              <a:t>An alternative typology </a:t>
            </a:r>
          </a:p>
          <a:p>
            <a:pPr lvl="2"/>
            <a:r>
              <a:rPr lang="en-US" noProof="0" dirty="0" smtClean="0"/>
              <a:t>Knowledge intensive</a:t>
            </a:r>
          </a:p>
          <a:p>
            <a:pPr lvl="2"/>
            <a:r>
              <a:rPr lang="en-US" noProof="0" dirty="0" smtClean="0"/>
              <a:t>Not knowledge intensive</a:t>
            </a:r>
          </a:p>
          <a:p>
            <a:pPr lvl="1"/>
            <a:r>
              <a:rPr lang="en-US" noProof="0" dirty="0" smtClean="0"/>
              <a:t>Measured by the output characteristics of innovation in KIBS, to what extent is the innovation pattern similar to that of KIBS (output/effects)</a:t>
            </a:r>
          </a:p>
          <a:p>
            <a:pPr lvl="1"/>
            <a:r>
              <a:rPr lang="en-US" noProof="0" dirty="0" smtClean="0"/>
              <a:t>Conclusion:</a:t>
            </a:r>
          </a:p>
          <a:p>
            <a:pPr lvl="2"/>
            <a:r>
              <a:rPr lang="en-US" noProof="0" dirty="0" smtClean="0"/>
              <a:t>Assimilation required, knowledge intensive innovation patterns of service firms</a:t>
            </a:r>
          </a:p>
          <a:p>
            <a:pPr lvl="2"/>
            <a:r>
              <a:rPr lang="en-US" noProof="0" dirty="0" smtClean="0"/>
              <a:t>Colored by the current focus on KIBS…</a:t>
            </a:r>
          </a:p>
          <a:p>
            <a:pPr lvl="2"/>
            <a:endParaRPr lang="en-US" noProof="0" dirty="0" smtClean="0"/>
          </a:p>
          <a:p>
            <a:pPr lvl="1"/>
            <a:endParaRPr lang="en-US" noProof="0" dirty="0" smtClean="0"/>
          </a:p>
          <a:p>
            <a:pPr lvl="1"/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28800"/>
            <a:ext cx="3110181" cy="44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Tether and Tajar (2008)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Empirically driven classification study</a:t>
            </a:r>
          </a:p>
          <a:p>
            <a:r>
              <a:rPr lang="en-US" noProof="0" dirty="0" smtClean="0"/>
              <a:t>Source: </a:t>
            </a:r>
            <a:r>
              <a:rPr lang="en-US" noProof="0" dirty="0" err="1" smtClean="0"/>
              <a:t>Innobarometer</a:t>
            </a:r>
            <a:r>
              <a:rPr lang="en-US" noProof="0" dirty="0" smtClean="0"/>
              <a:t> 2002</a:t>
            </a:r>
          </a:p>
          <a:p>
            <a:r>
              <a:rPr lang="en-US" noProof="0" dirty="0" smtClean="0"/>
              <a:t>N=2578</a:t>
            </a:r>
          </a:p>
          <a:p>
            <a:r>
              <a:rPr lang="en-US" noProof="0" dirty="0" smtClean="0"/>
              <a:t>Variables:</a:t>
            </a:r>
          </a:p>
          <a:p>
            <a:pPr lvl="1"/>
            <a:r>
              <a:rPr lang="en-US" noProof="0" dirty="0" smtClean="0"/>
              <a:t>Innovation </a:t>
            </a:r>
            <a:br>
              <a:rPr lang="en-US" noProof="0" dirty="0" smtClean="0"/>
            </a:br>
            <a:r>
              <a:rPr lang="en-US" noProof="0" dirty="0" smtClean="0"/>
              <a:t>orientation</a:t>
            </a:r>
          </a:p>
          <a:p>
            <a:pPr lvl="1"/>
            <a:r>
              <a:rPr lang="en-US" noProof="0" dirty="0" smtClean="0"/>
              <a:t>Innovation</a:t>
            </a:r>
            <a:br>
              <a:rPr lang="en-US" noProof="0" dirty="0" smtClean="0"/>
            </a:br>
            <a:r>
              <a:rPr lang="en-US" noProof="0" dirty="0" smtClean="0"/>
              <a:t>source</a:t>
            </a:r>
          </a:p>
          <a:p>
            <a:pPr lvl="1"/>
            <a:r>
              <a:rPr lang="en-US" noProof="0" dirty="0" smtClean="0"/>
              <a:t>Innovation </a:t>
            </a:r>
            <a:br>
              <a:rPr lang="en-US" noProof="0" dirty="0" smtClean="0"/>
            </a:br>
            <a:r>
              <a:rPr lang="en-US" noProof="0" dirty="0" smtClean="0"/>
              <a:t>resource/</a:t>
            </a:r>
            <a:br>
              <a:rPr lang="en-US" noProof="0" dirty="0" smtClean="0"/>
            </a:br>
            <a:r>
              <a:rPr lang="en-US" noProof="0" dirty="0" smtClean="0"/>
              <a:t>capability</a:t>
            </a:r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356992"/>
            <a:ext cx="5046464" cy="28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Tether and Tajar (2008)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Multiple correpsondence analysis (”factor analysis for categorical data”)</a:t>
            </a:r>
          </a:p>
          <a:p>
            <a:r>
              <a:rPr lang="en-US" noProof="0" smtClean="0"/>
              <a:t>12 dimensions, but visualized with 2 dimensions:</a:t>
            </a:r>
          </a:p>
          <a:p>
            <a:r>
              <a:rPr lang="en-US" noProof="0" smtClean="0"/>
              <a:t>3 modes:</a:t>
            </a:r>
          </a:p>
          <a:p>
            <a:pPr lvl="1"/>
            <a:r>
              <a:rPr lang="en-US" noProof="0" smtClean="0"/>
              <a:t>Product Research</a:t>
            </a:r>
          </a:p>
          <a:p>
            <a:pPr lvl="1"/>
            <a:r>
              <a:rPr lang="en-US" noProof="0" smtClean="0"/>
              <a:t>Process Technologies</a:t>
            </a:r>
          </a:p>
          <a:p>
            <a:pPr lvl="1"/>
            <a:r>
              <a:rPr lang="en-US" noProof="0" smtClean="0"/>
              <a:t>Organizational Cooperation</a:t>
            </a:r>
            <a:endParaRPr lang="en-US" noProof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73016"/>
            <a:ext cx="3646790" cy="27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Tether and Tajar, 2008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72816"/>
            <a:ext cx="7840425" cy="4334069"/>
          </a:xfrm>
        </p:spPr>
        <p:txBody>
          <a:bodyPr/>
          <a:lstStyle/>
          <a:p>
            <a:r>
              <a:rPr lang="en-US" noProof="0" smtClean="0"/>
              <a:t>Organization Cooperation overrepresented in Service industries</a:t>
            </a:r>
          </a:p>
          <a:p>
            <a:r>
              <a:rPr lang="en-US" noProof="0" smtClean="0"/>
              <a:t>No sub-</a:t>
            </a:r>
            <a:br>
              <a:rPr lang="en-US" noProof="0" smtClean="0"/>
            </a:br>
            <a:r>
              <a:rPr lang="en-US" noProof="0" smtClean="0"/>
              <a:t>class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39824"/>
            <a:ext cx="5796384" cy="34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5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1.2 Knowledge intensive services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Different areas of research on knowledge intensive services:</a:t>
            </a:r>
          </a:p>
          <a:p>
            <a:pPr lvl="1"/>
            <a:r>
              <a:rPr lang="en-US" sz="2400" noProof="0" smtClean="0"/>
              <a:t>Knowledge intensive Business Services (KIBS research)</a:t>
            </a:r>
          </a:p>
          <a:p>
            <a:pPr lvl="1"/>
            <a:r>
              <a:rPr lang="en-US" sz="2400" noProof="0" smtClean="0"/>
              <a:t>Knowledge intensive Service Activities (KISA research)</a:t>
            </a:r>
          </a:p>
          <a:p>
            <a:pPr lvl="1"/>
            <a:r>
              <a:rPr lang="en-US" sz="2400" noProof="0" smtClean="0"/>
              <a:t>Knowledge intensive Services (No particular research approach), ref. Hipp and Grupp (2005)</a:t>
            </a:r>
            <a:endParaRPr lang="en-US" sz="2400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48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Verdana" charset="0"/>
              </a:rPr>
              <a:t>Services as knowledge intensive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840425" cy="4334069"/>
          </a:xfrm>
        </p:spPr>
        <p:txBody>
          <a:bodyPr>
            <a:normAutofit fontScale="92500" lnSpcReduction="10000"/>
          </a:bodyPr>
          <a:lstStyle/>
          <a:p>
            <a:r>
              <a:rPr lang="en-US" noProof="0" smtClean="0">
                <a:latin typeface="Verdana" charset="0"/>
              </a:rPr>
              <a:t>KIBS – Knowledge intensive business services: Research in late 90</a:t>
            </a:r>
            <a:r>
              <a:rPr lang="en-US" altLang="ja-JP" noProof="0" smtClean="0">
                <a:latin typeface="Verdana" charset="0"/>
              </a:rPr>
              <a:t>’</a:t>
            </a:r>
            <a:r>
              <a:rPr lang="en-US" noProof="0" smtClean="0">
                <a:latin typeface="Verdana" charset="0"/>
              </a:rPr>
              <a:t>s suggested that some services where unique:</a:t>
            </a:r>
          </a:p>
          <a:p>
            <a:pPr lvl="1"/>
            <a:r>
              <a:rPr lang="en-US" sz="1600" noProof="0" smtClean="0">
                <a:latin typeface="Verdana" charset="0"/>
              </a:rPr>
              <a:t>With respect to growth</a:t>
            </a:r>
          </a:p>
          <a:p>
            <a:pPr lvl="1"/>
            <a:r>
              <a:rPr lang="en-US" sz="1600" noProof="0" smtClean="0">
                <a:latin typeface="Verdana" charset="0"/>
              </a:rPr>
              <a:t>With respect to their innovativeness</a:t>
            </a:r>
          </a:p>
          <a:p>
            <a:pPr lvl="1"/>
            <a:r>
              <a:rPr lang="en-US" sz="1600" b="1" noProof="0" smtClean="0">
                <a:latin typeface="Verdana" charset="0"/>
              </a:rPr>
              <a:t>With respect to their importance to innovation </a:t>
            </a:r>
            <a:br>
              <a:rPr lang="en-US" sz="1600" b="1" noProof="0" smtClean="0">
                <a:latin typeface="Verdana" charset="0"/>
              </a:rPr>
            </a:br>
            <a:r>
              <a:rPr lang="en-US" sz="1600" b="1" noProof="0" smtClean="0">
                <a:latin typeface="Verdana" charset="0"/>
              </a:rPr>
              <a:t>(in other sectors)</a:t>
            </a:r>
          </a:p>
          <a:p>
            <a:pPr lvl="1"/>
            <a:r>
              <a:rPr lang="en-US" sz="1600" noProof="0" smtClean="0">
                <a:latin typeface="Verdana" charset="0"/>
              </a:rPr>
              <a:t>These were termed KIBS - Wikipedia: knowledge-intensive support for the business processes of other organizations. T-KIBS, (those with high use of scientific and technological knowledge - R&amp;D services, engineering services, computer services, etc.), and P-KIBS, who are more traditional professional services - legal, accountancy, and many management consultancy and marketing services.</a:t>
            </a:r>
          </a:p>
          <a:p>
            <a:pPr lvl="1"/>
            <a:r>
              <a:rPr lang="en-US" sz="1600" noProof="0" smtClean="0">
                <a:latin typeface="Verdana" charset="0"/>
              </a:rPr>
              <a:t>Aslesen and Isaksen (2007): it is a paradox that the large, supposed importance of KIBS does not show up more explicitly in quantitative innovation studies…</a:t>
            </a:r>
            <a:endParaRPr lang="en-US" noProof="0" smtClean="0">
              <a:latin typeface="Verdana" charset="0"/>
            </a:endParaRPr>
          </a:p>
          <a:p>
            <a:r>
              <a:rPr lang="en-US" noProof="0" smtClean="0">
                <a:latin typeface="Verdana" charset="0"/>
              </a:rPr>
              <a:t>KISA – Knowledge intensive service activities</a:t>
            </a:r>
            <a:endParaRPr lang="en-US" noProof="0">
              <a:latin typeface="Verdan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8062C4B-B0F9-AE41-9138-905C9206A8E9}" type="slidenum">
              <a:rPr lang="nb-NO" sz="900">
                <a:solidFill>
                  <a:srgbClr val="9E9FA3"/>
                </a:solidFill>
                <a:latin typeface="Verdana" charset="0"/>
              </a:rPr>
              <a:pPr eaLnBrk="1" hangingPunct="1"/>
              <a:t>18</a:t>
            </a:fld>
            <a:endParaRPr lang="nb-NO" sz="900">
              <a:solidFill>
                <a:srgbClr val="9E9FA3"/>
              </a:solidFill>
              <a:latin typeface="Verdana" charset="0"/>
            </a:endParaRPr>
          </a:p>
        </p:txBody>
      </p:sp>
      <p:pic>
        <p:nvPicPr>
          <p:cNvPr id="3379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80928"/>
            <a:ext cx="1309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31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 heavily cited ”review” of KIBS research (Scholar 563 ao last week)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72816"/>
            <a:ext cx="7840425" cy="4334069"/>
          </a:xfrm>
        </p:spPr>
        <p:txBody>
          <a:bodyPr/>
          <a:lstStyle/>
          <a:p>
            <a:r>
              <a:rPr lang="en-US" noProof="0" smtClean="0"/>
              <a:t>Muller and Zenker (2001):</a:t>
            </a:r>
          </a:p>
          <a:p>
            <a:r>
              <a:rPr lang="en-US" noProof="0" smtClean="0"/>
              <a:t>Innovation system perspective (more later)</a:t>
            </a:r>
          </a:p>
          <a:p>
            <a:r>
              <a:rPr lang="en-US" noProof="0" smtClean="0"/>
              <a:t>Two parts:</a:t>
            </a:r>
          </a:p>
          <a:p>
            <a:pPr lvl="1"/>
            <a:r>
              <a:rPr lang="en-US" noProof="0" smtClean="0"/>
              <a:t>Review of literature</a:t>
            </a:r>
          </a:p>
          <a:p>
            <a:pPr lvl="1"/>
            <a:r>
              <a:rPr lang="en-US" noProof="0" smtClean="0"/>
              <a:t>Empirical study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36" y="2852936"/>
            <a:ext cx="53210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1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Content of my part</a:t>
            </a:r>
            <a:endParaRPr lang="en-US" noProof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General introduction to service innovation issues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Service innovation approaches and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Service innovation as innovation in service industries and as servitization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Service innovation and innovation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Service innovation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Open innovation in service(s)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From services to service – towards a service dominant logic</a:t>
            </a:r>
          </a:p>
          <a:p>
            <a:pPr marL="457200" indent="-457200">
              <a:buFont typeface="+mj-lt"/>
              <a:buAutoNum type="arabicPeriod"/>
            </a:pPr>
            <a:endParaRPr lang="en-US" noProof="0" smtClean="0"/>
          </a:p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DDC8-1D0B-4B83-8CF0-4F24D54506BB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3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 heavily cited ”review” of KIBS research (Scholar 563 ao last week)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772816"/>
            <a:ext cx="3600399" cy="4334069"/>
          </a:xfrm>
        </p:spPr>
        <p:txBody>
          <a:bodyPr>
            <a:normAutofit fontScale="85000" lnSpcReduction="10000"/>
          </a:bodyPr>
          <a:lstStyle/>
          <a:p>
            <a:r>
              <a:rPr lang="en-US" noProof="0" smtClean="0"/>
              <a:t>Hypotesize that KIBS play a significant role in the innovation system of SME’s through the production and dissemination of knowledge</a:t>
            </a:r>
          </a:p>
          <a:p>
            <a:r>
              <a:rPr lang="en-US" noProof="0" smtClean="0"/>
              <a:t>Empirical study of manufacturing SME and KIBS in four regions in Germany/France</a:t>
            </a:r>
          </a:p>
          <a:p>
            <a:r>
              <a:rPr lang="en-US" noProof="0" smtClean="0"/>
              <a:t>N= 1903 SME and 1144 KIBS</a:t>
            </a:r>
          </a:p>
          <a:p>
            <a:endParaRPr lang="en-US" noProof="0" smtClean="0"/>
          </a:p>
          <a:p>
            <a:pPr marL="0" indent="0">
              <a:buNone/>
            </a:pPr>
            <a:endParaRPr lang="en-US" noProof="0" smtClean="0"/>
          </a:p>
          <a:p>
            <a:endParaRPr lang="en-US" noProof="0" smtClean="0"/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24" y="3356992"/>
            <a:ext cx="5004048" cy="1567533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6081340" y="2924944"/>
            <a:ext cx="1099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Acquisition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Codification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  <a:p>
            <a:r>
              <a:rPr lang="nb-NO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Interaction</a:t>
            </a:r>
            <a:endParaRPr lang="nb-NO" dirty="0" smtClean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905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Verdana" charset="0"/>
              </a:rPr>
              <a:t>A traditional view of the innovation system…</a:t>
            </a:r>
            <a:endParaRPr lang="en-US" noProof="0">
              <a:latin typeface="Verdan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961835-2213-B84B-9E57-506D44A95F92}" type="slidenum">
              <a:rPr lang="nb-NO" sz="900">
                <a:solidFill>
                  <a:srgbClr val="9E9FA3"/>
                </a:solidFill>
                <a:latin typeface="Verdana" charset="0"/>
              </a:rPr>
              <a:pPr eaLnBrk="1" hangingPunct="1"/>
              <a:t>21</a:t>
            </a:fld>
            <a:endParaRPr lang="nb-NO" sz="900">
              <a:solidFill>
                <a:srgbClr val="9E9FA3"/>
              </a:solidFill>
              <a:latin typeface="Verdana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3625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5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8104708" cy="52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4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Simple study – interacting versus non/interacting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4299847" cy="5027513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051720" y="1268760"/>
            <a:ext cx="803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SMEs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40" y="1628800"/>
            <a:ext cx="4614200" cy="5112568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796136" y="1268760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KIBS</a:t>
            </a:r>
          </a:p>
        </p:txBody>
      </p:sp>
    </p:spTree>
    <p:extLst>
      <p:ext uri="{BB962C8B-B14F-4D97-AF65-F5344CB8AC3E}">
        <p14:creationId xmlns:p14="http://schemas.microsoft.com/office/powerpoint/2010/main" val="2471395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Conclusions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SMEs become more innovative, R&amp;D intensive and ITI intensive through interaction</a:t>
            </a:r>
          </a:p>
          <a:p>
            <a:r>
              <a:rPr lang="en-US" noProof="0" smtClean="0"/>
              <a:t>KIBS become more innovative but not more R&amp;D intensive or ITI intensive with interaction</a:t>
            </a:r>
          </a:p>
          <a:p>
            <a:r>
              <a:rPr lang="en-US" noProof="0" smtClean="0"/>
              <a:t>Some regional differences, KIBS interaction more influential in German regions, suggesting a link to national innovation systems diferences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420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>
                <a:latin typeface="Verdana" charset="0"/>
              </a:rPr>
              <a:t>Services as knowledge intensive </a:t>
            </a:r>
            <a:r>
              <a:rPr lang="en-US" noProof="0" smtClean="0">
                <a:latin typeface="Verdana" charset="0"/>
              </a:rPr>
              <a:t>services</a:t>
            </a:r>
            <a:endParaRPr lang="en-US" noProof="0">
              <a:latin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840425" cy="4334069"/>
          </a:xfrm>
        </p:spPr>
        <p:txBody>
          <a:bodyPr>
            <a:noAutofit/>
          </a:bodyPr>
          <a:lstStyle/>
          <a:p>
            <a:r>
              <a:rPr lang="en-US" sz="2000" noProof="0" smtClean="0">
                <a:latin typeface="Verdana" charset="0"/>
              </a:rPr>
              <a:t>KISA – Knowledge intensive service activities</a:t>
            </a:r>
          </a:p>
          <a:p>
            <a:pPr lvl="1"/>
            <a:r>
              <a:rPr lang="en-US" sz="1600" noProof="0" smtClean="0">
                <a:latin typeface="Verdana" charset="0"/>
              </a:rPr>
              <a:t>Activities that can be carried out by external, specialized KIBS (Knowledge-Intensive Business Service firms) or in-house by employees of the firms using the KISA in question. They are all </a:t>
            </a:r>
            <a:r>
              <a:rPr lang="en-US" altLang="ja-JP" sz="1600" noProof="0" smtClean="0">
                <a:latin typeface="Verdana" charset="0"/>
              </a:rPr>
              <a:t>“</a:t>
            </a:r>
            <a:r>
              <a:rPr lang="en-US" sz="1600" noProof="0" smtClean="0">
                <a:latin typeface="Verdana" charset="0"/>
              </a:rPr>
              <a:t>knowledge-intensive</a:t>
            </a:r>
            <a:r>
              <a:rPr lang="en-US" altLang="ja-JP" sz="1600" noProof="0" smtClean="0">
                <a:latin typeface="Verdana" charset="0"/>
              </a:rPr>
              <a:t>”</a:t>
            </a:r>
            <a:r>
              <a:rPr lang="en-US" sz="1600" noProof="0" smtClean="0">
                <a:latin typeface="Verdana" charset="0"/>
              </a:rPr>
              <a:t> in terms of various indicators (Jones and Miles, 2008)</a:t>
            </a:r>
          </a:p>
          <a:p>
            <a:pPr lvl="1"/>
            <a:r>
              <a:rPr lang="en-US" sz="1600" noProof="0" smtClean="0">
                <a:latin typeface="Verdana" charset="0"/>
              </a:rPr>
              <a:t>Differences (Aslesen </a:t>
            </a:r>
            <a:br>
              <a:rPr lang="en-US" sz="1600" noProof="0" smtClean="0">
                <a:latin typeface="Verdana" charset="0"/>
              </a:rPr>
            </a:br>
            <a:r>
              <a:rPr lang="en-US" sz="1600" noProof="0" smtClean="0">
                <a:latin typeface="Verdana" charset="0"/>
              </a:rPr>
              <a:t>and Isaksen, 2007):</a:t>
            </a:r>
          </a:p>
          <a:p>
            <a:pPr lvl="2"/>
            <a:r>
              <a:rPr lang="en-US" sz="1600" noProof="0" smtClean="0">
                <a:latin typeface="Verdana" charset="0"/>
              </a:rPr>
              <a:t>Wider set of players </a:t>
            </a:r>
          </a:p>
          <a:p>
            <a:pPr lvl="2"/>
            <a:r>
              <a:rPr lang="en-US" sz="1600" noProof="0" smtClean="0">
                <a:latin typeface="Verdana" charset="0"/>
              </a:rPr>
              <a:t>Market and non-market </a:t>
            </a:r>
            <a:br>
              <a:rPr lang="en-US" sz="1600" noProof="0" smtClean="0">
                <a:latin typeface="Verdana" charset="0"/>
              </a:rPr>
            </a:br>
            <a:r>
              <a:rPr lang="en-US" sz="1600" noProof="0" smtClean="0">
                <a:latin typeface="Verdana" charset="0"/>
              </a:rPr>
              <a:t>exchange</a:t>
            </a:r>
          </a:p>
          <a:p>
            <a:pPr lvl="2"/>
            <a:r>
              <a:rPr lang="en-US" sz="1600" noProof="0" smtClean="0">
                <a:latin typeface="Verdana" charset="0"/>
              </a:rPr>
              <a:t>Co-production of knowledge </a:t>
            </a:r>
            <a:br>
              <a:rPr lang="en-US" sz="1600" noProof="0" smtClean="0">
                <a:latin typeface="Verdana" charset="0"/>
              </a:rPr>
            </a:br>
            <a:r>
              <a:rPr lang="en-US" sz="1600" noProof="0" smtClean="0">
                <a:latin typeface="Verdana" charset="0"/>
              </a:rPr>
              <a:t>(between provider and client)</a:t>
            </a:r>
          </a:p>
          <a:p>
            <a:pPr lvl="1"/>
            <a:r>
              <a:rPr lang="en-US" sz="1600" noProof="0" smtClean="0">
                <a:latin typeface="Verdana" charset="0"/>
              </a:rPr>
              <a:t>Seem to play a significant role in innovation, but difficult to manage due to a combination of internal and external knowledge sources and various forms of exchange (e.g. innovation policy)</a:t>
            </a:r>
            <a:endParaRPr lang="en-US" sz="1600" noProof="0">
              <a:latin typeface="Verdan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AD07402-7B57-A749-8988-FF75584B80DD}" type="slidenum">
              <a:rPr lang="nb-NO" sz="900">
                <a:solidFill>
                  <a:srgbClr val="9E9FA3"/>
                </a:solidFill>
                <a:latin typeface="Verdana" charset="0"/>
              </a:rPr>
              <a:pPr eaLnBrk="1" hangingPunct="1"/>
              <a:t>25</a:t>
            </a:fld>
            <a:endParaRPr lang="nb-NO" sz="900">
              <a:solidFill>
                <a:srgbClr val="9E9FA3"/>
              </a:solidFill>
              <a:latin typeface="Verdana" charset="0"/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1038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1085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2144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2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Aslesen and Isaksen, 2007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700808"/>
            <a:ext cx="6408712" cy="4334069"/>
          </a:xfrm>
        </p:spPr>
        <p:txBody>
          <a:bodyPr>
            <a:normAutofit fontScale="70000" lnSpcReduction="20000"/>
          </a:bodyPr>
          <a:lstStyle/>
          <a:p>
            <a:r>
              <a:rPr lang="en-US" noProof="0" smtClean="0"/>
              <a:t>Innovation surveys rather suggest that many firms and organizations, regardless of being perceived as knowledge-intensive or not, may be important sources of knowledge-intensive services and information for firms’ innovation activity.</a:t>
            </a:r>
          </a:p>
          <a:p>
            <a:r>
              <a:rPr lang="en-US" noProof="0" smtClean="0"/>
              <a:t>Institutional perspective – KIBS</a:t>
            </a:r>
          </a:p>
          <a:p>
            <a:r>
              <a:rPr lang="en-US" noProof="0" smtClean="0"/>
              <a:t>Functional perspective KISA</a:t>
            </a:r>
          </a:p>
          <a:p>
            <a:pPr lvl="1"/>
            <a:r>
              <a:rPr lang="en-US" noProof="0" smtClean="0"/>
              <a:t>Specialized providers (KIBS)</a:t>
            </a:r>
          </a:p>
          <a:p>
            <a:pPr lvl="1"/>
            <a:r>
              <a:rPr lang="en-US" noProof="0" smtClean="0"/>
              <a:t>Non-specialized providers </a:t>
            </a:r>
            <a:br>
              <a:rPr lang="en-US" noProof="0" smtClean="0"/>
            </a:br>
            <a:r>
              <a:rPr lang="en-US" noProof="0" smtClean="0"/>
              <a:t>(clients and suppliers)</a:t>
            </a:r>
          </a:p>
          <a:p>
            <a:pPr lvl="1"/>
            <a:r>
              <a:rPr lang="en-US" noProof="0" smtClean="0"/>
              <a:t>In house service providers</a:t>
            </a:r>
          </a:p>
          <a:p>
            <a:r>
              <a:rPr lang="en-US" noProof="0" smtClean="0"/>
              <a:t>Exchange og knowedge </a:t>
            </a:r>
            <a:br>
              <a:rPr lang="en-US" noProof="0" smtClean="0"/>
            </a:br>
            <a:r>
              <a:rPr lang="en-US" noProof="0" smtClean="0"/>
              <a:t>based services</a:t>
            </a:r>
          </a:p>
          <a:p>
            <a:pPr lvl="1"/>
            <a:r>
              <a:rPr lang="en-US" noProof="0" smtClean="0"/>
              <a:t>Market based exchange – static – </a:t>
            </a:r>
            <a:br>
              <a:rPr lang="en-US" noProof="0" smtClean="0"/>
            </a:br>
            <a:r>
              <a:rPr lang="en-US" noProof="0" smtClean="0"/>
              <a:t>transfer</a:t>
            </a:r>
          </a:p>
          <a:p>
            <a:pPr lvl="1"/>
            <a:r>
              <a:rPr lang="en-US" noProof="0" smtClean="0"/>
              <a:t>Embedded relationships – dynamic – </a:t>
            </a:r>
            <a:br>
              <a:rPr lang="en-US" noProof="0" smtClean="0"/>
            </a:br>
            <a:r>
              <a:rPr lang="en-US" noProof="0" smtClean="0"/>
              <a:t>learning</a:t>
            </a:r>
          </a:p>
          <a:p>
            <a:pPr lvl="1"/>
            <a:r>
              <a:rPr lang="en-US" noProof="0" smtClean="0"/>
              <a:t>Types may vary between sectors/industries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573016"/>
            <a:ext cx="530196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0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Aslesen and Isaksen, 2007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700808"/>
            <a:ext cx="6408712" cy="4334069"/>
          </a:xfrm>
        </p:spPr>
        <p:txBody>
          <a:bodyPr>
            <a:normAutofit fontScale="92500" lnSpcReduction="10000"/>
          </a:bodyPr>
          <a:lstStyle/>
          <a:p>
            <a:r>
              <a:rPr lang="en-US" noProof="0" smtClean="0"/>
              <a:t>Empirical study</a:t>
            </a:r>
          </a:p>
          <a:p>
            <a:r>
              <a:rPr lang="en-US" noProof="0" smtClean="0"/>
              <a:t>Qualitative study of </a:t>
            </a:r>
            <a:br>
              <a:rPr lang="en-US" noProof="0" smtClean="0"/>
            </a:br>
            <a:r>
              <a:rPr lang="en-US" noProof="0" smtClean="0"/>
              <a:t>informants </a:t>
            </a:r>
            <a:br>
              <a:rPr lang="en-US" noProof="0" smtClean="0"/>
            </a:br>
            <a:r>
              <a:rPr lang="en-US" noProof="0" smtClean="0"/>
              <a:t>in two sectors:</a:t>
            </a:r>
          </a:p>
          <a:p>
            <a:pPr lvl="1"/>
            <a:r>
              <a:rPr lang="en-US" noProof="0" smtClean="0"/>
              <a:t>Aquaculture</a:t>
            </a:r>
          </a:p>
          <a:p>
            <a:pPr lvl="1"/>
            <a:r>
              <a:rPr lang="en-US" noProof="0" smtClean="0"/>
              <a:t>Software</a:t>
            </a:r>
          </a:p>
          <a:p>
            <a:r>
              <a:rPr lang="en-US" noProof="0" smtClean="0"/>
              <a:t>Findings:</a:t>
            </a:r>
          </a:p>
          <a:p>
            <a:pPr lvl="1"/>
            <a:r>
              <a:rPr lang="en-US" noProof="0" smtClean="0"/>
              <a:t>Internal KISA most important for innovation</a:t>
            </a:r>
          </a:p>
          <a:p>
            <a:pPr lvl="1"/>
            <a:r>
              <a:rPr lang="en-US" noProof="0" smtClean="0"/>
              <a:t>Dynamic exchange – embedded relationships are most important</a:t>
            </a:r>
          </a:p>
          <a:p>
            <a:pPr lvl="1"/>
            <a:r>
              <a:rPr lang="en-US" noProof="0" smtClean="0"/>
              <a:t>KIBS are relatively unimportant in innovation activities (other activities)</a:t>
            </a:r>
          </a:p>
          <a:p>
            <a:pPr lvl="1"/>
            <a:r>
              <a:rPr lang="en-US" noProof="0" smtClean="0"/>
              <a:t>Propositions of sector differences found little support</a:t>
            </a:r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700808"/>
            <a:ext cx="5547627" cy="24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5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1.3 Servitization in manufacturing industries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err="1" smtClean="0"/>
              <a:t>Servitization</a:t>
            </a:r>
            <a:endParaRPr lang="en-US" noProof="0" dirty="0" smtClean="0"/>
          </a:p>
          <a:p>
            <a:r>
              <a:rPr lang="en-US" noProof="0" dirty="0" err="1" smtClean="0"/>
              <a:t>Servicizing</a:t>
            </a:r>
            <a:r>
              <a:rPr lang="en-US" noProof="0" dirty="0" smtClean="0"/>
              <a:t> (US)</a:t>
            </a:r>
          </a:p>
          <a:p>
            <a:r>
              <a:rPr lang="en-US" noProof="0" dirty="0" smtClean="0"/>
              <a:t>Value added services</a:t>
            </a:r>
          </a:p>
          <a:p>
            <a:r>
              <a:rPr lang="en-US" noProof="0" dirty="0" smtClean="0"/>
              <a:t>Product service systems</a:t>
            </a:r>
          </a:p>
          <a:p>
            <a:r>
              <a:rPr lang="en-US" noProof="0" dirty="0" smtClean="0"/>
              <a:t>Outcome based </a:t>
            </a:r>
            <a:br>
              <a:rPr lang="en-US" noProof="0" dirty="0" smtClean="0"/>
            </a:br>
            <a:r>
              <a:rPr lang="en-US" noProof="0" dirty="0" smtClean="0"/>
              <a:t>contracting (e.g. Ng)</a:t>
            </a:r>
          </a:p>
          <a:p>
            <a:r>
              <a:rPr lang="en-US" noProof="0" dirty="0" smtClean="0"/>
              <a:t>Service business models </a:t>
            </a:r>
            <a:br>
              <a:rPr lang="en-US" noProof="0" dirty="0" smtClean="0"/>
            </a:br>
            <a:r>
              <a:rPr lang="en-US" noProof="0" dirty="0" smtClean="0"/>
              <a:t>(e.g. </a:t>
            </a:r>
            <a:r>
              <a:rPr lang="en-US" noProof="0" dirty="0" err="1" smtClean="0"/>
              <a:t>Kindstrøm</a:t>
            </a:r>
            <a:r>
              <a:rPr lang="en-US" noProof="0" dirty="0" smtClean="0"/>
              <a:t>, 2010)</a:t>
            </a:r>
          </a:p>
          <a:p>
            <a:r>
              <a:rPr lang="en-US" noProof="0" dirty="0" smtClean="0"/>
              <a:t>Service infusion </a:t>
            </a:r>
            <a:br>
              <a:rPr lang="en-US" noProof="0" dirty="0" smtClean="0"/>
            </a:br>
            <a:r>
              <a:rPr lang="en-US" noProof="0" dirty="0" smtClean="0"/>
              <a:t>(e.g. </a:t>
            </a:r>
            <a:r>
              <a:rPr lang="en-US" noProof="0" dirty="0" err="1" smtClean="0"/>
              <a:t>Edvardsson</a:t>
            </a:r>
            <a:r>
              <a:rPr lang="en-US" noProof="0" dirty="0" smtClean="0"/>
              <a:t>)</a:t>
            </a:r>
          </a:p>
          <a:p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340769"/>
            <a:ext cx="3096344" cy="216014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573016"/>
            <a:ext cx="3844245" cy="26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5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135938" cy="642937"/>
          </a:xfrm>
        </p:spPr>
        <p:txBody>
          <a:bodyPr>
            <a:normAutofit fontScale="90000"/>
          </a:bodyPr>
          <a:lstStyle/>
          <a:p>
            <a:r>
              <a:rPr lang="en-US" noProof="0">
                <a:latin typeface="Verdana" charset="0"/>
              </a:rPr>
              <a:t>Servitization (Oliva and Kallenberg, 2003) and product-service </a:t>
            </a:r>
            <a:r>
              <a:rPr lang="en-US" noProof="0" smtClean="0">
                <a:latin typeface="Verdana" charset="0"/>
              </a:rPr>
              <a:t>systems (later)</a:t>
            </a:r>
            <a:endParaRPr lang="en-US" noProof="0">
              <a:latin typeface="Verdana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68313" y="3619500"/>
            <a:ext cx="8147050" cy="3238500"/>
          </a:xfrm>
        </p:spPr>
        <p:txBody>
          <a:bodyPr/>
          <a:lstStyle/>
          <a:p>
            <a:r>
              <a:rPr lang="en-US" sz="1600" noProof="0" smtClean="0">
                <a:latin typeface="Verdana" charset="0"/>
              </a:rPr>
              <a:t>A Product-Service System is an integrated product and service offering that delivers value in use (to be explained later).</a:t>
            </a:r>
          </a:p>
          <a:p>
            <a:r>
              <a:rPr lang="en-US" sz="1600" noProof="0" smtClean="0">
                <a:latin typeface="Verdana" charset="0"/>
              </a:rPr>
              <a:t>Typical steps (for all goods producing firms):</a:t>
            </a:r>
          </a:p>
          <a:p>
            <a:pPr lvl="1"/>
            <a:r>
              <a:rPr lang="en-US" sz="1400" noProof="0" smtClean="0">
                <a:latin typeface="Verdana" charset="0"/>
              </a:rPr>
              <a:t>Consolidating product-related services (internal efficiency)</a:t>
            </a:r>
          </a:p>
          <a:p>
            <a:pPr lvl="1"/>
            <a:r>
              <a:rPr lang="en-US" sz="1400" noProof="0" smtClean="0">
                <a:latin typeface="Verdana" charset="0"/>
              </a:rPr>
              <a:t>Entering the installed base service market (define profit opportunity in services market itself)</a:t>
            </a:r>
          </a:p>
          <a:p>
            <a:pPr lvl="1"/>
            <a:r>
              <a:rPr lang="en-US" sz="1400" noProof="0" smtClean="0">
                <a:latin typeface="Verdana" charset="0"/>
              </a:rPr>
              <a:t>Expanding to relationship-based services (co-production of client services)</a:t>
            </a:r>
          </a:p>
          <a:p>
            <a:pPr lvl="2"/>
            <a:r>
              <a:rPr lang="en-US" sz="1200" noProof="0" smtClean="0">
                <a:latin typeface="Verdana" charset="0"/>
              </a:rPr>
              <a:t>or</a:t>
            </a:r>
          </a:p>
          <a:p>
            <a:pPr lvl="1"/>
            <a:r>
              <a:rPr lang="en-US" sz="1400" noProof="0" smtClean="0">
                <a:latin typeface="Verdana" charset="0"/>
              </a:rPr>
              <a:t>Expanding to process-centered services (consulting, cover al brands etc.)</a:t>
            </a:r>
          </a:p>
          <a:p>
            <a:pPr lvl="1"/>
            <a:r>
              <a:rPr lang="en-US" sz="1400" noProof="0" smtClean="0">
                <a:latin typeface="Verdana" charset="0"/>
              </a:rPr>
              <a:t>Taking over end-users operations (from paint producer to OEM paintline operations paid pr. car painted, Rolls-Royce</a:t>
            </a:r>
            <a:r>
              <a:rPr lang="en-US" altLang="ja-JP" sz="1400" noProof="0" smtClean="0">
                <a:latin typeface="Verdana" charset="0"/>
              </a:rPr>
              <a:t>’</a:t>
            </a:r>
            <a:r>
              <a:rPr lang="en-US" sz="1400" noProof="0" smtClean="0">
                <a:latin typeface="Verdana" charset="0"/>
              </a:rPr>
              <a:t>s </a:t>
            </a:r>
            <a:r>
              <a:rPr lang="en-US" altLang="ja-JP" sz="1400" noProof="0" smtClean="0">
                <a:latin typeface="Verdana" charset="0"/>
              </a:rPr>
              <a:t>“</a:t>
            </a:r>
            <a:r>
              <a:rPr lang="en-US" sz="1400" noProof="0" smtClean="0">
                <a:latin typeface="Verdana" charset="0"/>
              </a:rPr>
              <a:t>Power By The Hour</a:t>
            </a:r>
            <a:r>
              <a:rPr lang="en-US" altLang="ja-JP" sz="1400" noProof="0" smtClean="0">
                <a:latin typeface="Verdana" charset="0"/>
              </a:rPr>
              <a:t>”</a:t>
            </a:r>
            <a:r>
              <a:rPr lang="en-US" sz="1400" noProof="0" smtClean="0">
                <a:latin typeface="Verdana" charset="0"/>
              </a:rPr>
              <a:t>)</a:t>
            </a:r>
            <a:endParaRPr lang="en-US" sz="1400" noProof="0">
              <a:latin typeface="Verdan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DEFE967-124D-5A43-B80E-3738D659B69C}" type="slidenum">
              <a:rPr lang="nb-NO" sz="900">
                <a:solidFill>
                  <a:srgbClr val="9E9FA3"/>
                </a:solidFill>
                <a:latin typeface="Verdana" charset="0"/>
              </a:rPr>
              <a:pPr eaLnBrk="1" hangingPunct="1"/>
              <a:t>29</a:t>
            </a:fld>
            <a:endParaRPr lang="nb-NO" sz="900">
              <a:solidFill>
                <a:srgbClr val="9E9FA3"/>
              </a:solidFill>
              <a:latin typeface="Verdana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4675"/>
            <a:ext cx="4295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Purpose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smtClean="0"/>
              <a:t>Give an overview of research issues of relevance to service innovation through examples of how research is conducted in the area</a:t>
            </a:r>
          </a:p>
          <a:p>
            <a:r>
              <a:rPr lang="en-US" noProof="0" smtClean="0"/>
              <a:t>Give a deeper understanding of a selected set of research issues in service innovation, including approaches, service innovation definitions, methodologies, service characteristics, productivity, innovation systems, firm level service innovation management, open service innovation and service systems</a:t>
            </a:r>
            <a:endParaRPr lang="en-US" noProof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2131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Baines et al. 2009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72816"/>
            <a:ext cx="7840425" cy="4334069"/>
          </a:xfrm>
        </p:spPr>
        <p:txBody>
          <a:bodyPr>
            <a:normAutofit fontScale="85000" lnSpcReduction="20000"/>
          </a:bodyPr>
          <a:lstStyle/>
          <a:p>
            <a:r>
              <a:rPr lang="en-US" noProof="0" smtClean="0"/>
              <a:t>Review, 144 citations in Scholar</a:t>
            </a:r>
          </a:p>
          <a:p>
            <a:endParaRPr lang="en-US" noProof="0" smtClean="0"/>
          </a:p>
          <a:p>
            <a:endParaRPr lang="en-US" noProof="0" smtClean="0"/>
          </a:p>
          <a:p>
            <a:endParaRPr lang="en-US" noProof="0" smtClean="0"/>
          </a:p>
          <a:p>
            <a:endParaRPr lang="en-US" noProof="0" smtClean="0"/>
          </a:p>
          <a:p>
            <a:endParaRPr lang="en-US" noProof="0" smtClean="0"/>
          </a:p>
          <a:p>
            <a:endParaRPr lang="en-US" noProof="0" smtClean="0"/>
          </a:p>
          <a:p>
            <a:r>
              <a:rPr lang="en-US" noProof="0" smtClean="0"/>
              <a:t>Classic review</a:t>
            </a:r>
          </a:p>
          <a:p>
            <a:pPr lvl="1"/>
            <a:r>
              <a:rPr lang="en-US" noProof="0" smtClean="0"/>
              <a:t>Keywords:  servitization</a:t>
            </a:r>
          </a:p>
          <a:p>
            <a:pPr lvl="1"/>
            <a:r>
              <a:rPr lang="en-US" noProof="0" smtClean="0"/>
              <a:t>(e.g. service-centred, service-oriented, service integration, product support, integrated</a:t>
            </a:r>
          </a:p>
          <a:p>
            <a:pPr lvl="1"/>
            <a:r>
              <a:rPr lang="en-US" noProof="0" smtClean="0"/>
              <a:t>solutions, post-sales, product-related services and after-sales).</a:t>
            </a:r>
          </a:p>
          <a:p>
            <a:pPr lvl="1"/>
            <a:r>
              <a:rPr lang="en-US" noProof="0" smtClean="0"/>
              <a:t>Sources: Selected library databases</a:t>
            </a:r>
          </a:p>
          <a:p>
            <a:pPr lvl="1"/>
            <a:r>
              <a:rPr lang="en-US" noProof="0" smtClean="0"/>
              <a:t>Period: 1988 – 2008</a:t>
            </a:r>
          </a:p>
          <a:p>
            <a:pPr lvl="1"/>
            <a:r>
              <a:rPr lang="en-US" noProof="0" smtClean="0"/>
              <a:t>150 articles, books and reports reduced to 49 significant, cross referenced up to 58</a:t>
            </a:r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76872"/>
            <a:ext cx="6906468" cy="19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77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Baines et al. 2009 - Findings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72816"/>
            <a:ext cx="7840425" cy="4334069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Definition:</a:t>
            </a:r>
          </a:p>
          <a:p>
            <a:pPr lvl="1"/>
            <a:r>
              <a:rPr lang="en-US" noProof="0" dirty="0" err="1" smtClean="0"/>
              <a:t>Servitization</a:t>
            </a:r>
            <a:r>
              <a:rPr lang="en-US" noProof="0" dirty="0" smtClean="0"/>
              <a:t> is the innovation of an </a:t>
            </a:r>
            <a:r>
              <a:rPr lang="en-US" noProof="0" dirty="0" err="1" smtClean="0"/>
              <a:t>organisation’s</a:t>
            </a:r>
            <a:r>
              <a:rPr lang="en-US" noProof="0" dirty="0" smtClean="0"/>
              <a:t> capabilities and processes to better create mutual value through a shift from selling product to selling PSS.</a:t>
            </a:r>
          </a:p>
          <a:p>
            <a:r>
              <a:rPr lang="en-US" noProof="0" dirty="0" smtClean="0"/>
              <a:t>Features/types:</a:t>
            </a:r>
          </a:p>
          <a:p>
            <a:pPr lvl="1"/>
            <a:r>
              <a:rPr lang="en-US" noProof="0" dirty="0" smtClean="0"/>
              <a:t>There are various forms of </a:t>
            </a:r>
            <a:r>
              <a:rPr lang="en-US" noProof="0" dirty="0" err="1" smtClean="0"/>
              <a:t>servitization</a:t>
            </a:r>
            <a:r>
              <a:rPr lang="en-US" noProof="0" dirty="0" smtClean="0"/>
              <a:t>. They can be positioned on a product-service continuum ranging from products with services as an “add-on”, to services with tangible goods as an “add-on” and provided through a customer centric strategy to deliver desired outcomes for the customer. (Ref </a:t>
            </a:r>
            <a:r>
              <a:rPr lang="en-US" noProof="0" dirty="0" err="1" smtClean="0"/>
              <a:t>Oliva</a:t>
            </a:r>
            <a:r>
              <a:rPr lang="en-US" noProof="0" dirty="0" smtClean="0"/>
              <a:t> and </a:t>
            </a:r>
            <a:r>
              <a:rPr lang="en-US" noProof="0" dirty="0" err="1" smtClean="0"/>
              <a:t>Kallenberg</a:t>
            </a:r>
            <a:r>
              <a:rPr lang="en-US" noProof="0" dirty="0" smtClean="0"/>
              <a:t>, 2003)</a:t>
            </a:r>
          </a:p>
          <a:p>
            <a:r>
              <a:rPr lang="en-US" noProof="0" dirty="0" smtClean="0"/>
              <a:t>Drivers:</a:t>
            </a:r>
          </a:p>
          <a:p>
            <a:pPr lvl="1"/>
            <a:r>
              <a:rPr lang="en-US" noProof="0" dirty="0" err="1" smtClean="0"/>
              <a:t>Servitization</a:t>
            </a:r>
            <a:r>
              <a:rPr lang="en-US" noProof="0" dirty="0" smtClean="0"/>
              <a:t> frequently occurs because of financial drivers (e.g. Revenue stream and profit margin), strategic drivers (e.g. competitive opportunities and advantage) and by marketing drivers (e.g. customer relationships and product differentiation).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15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Baines et al. 2009 - Findings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1772816"/>
            <a:ext cx="7840425" cy="4334069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Challenges:</a:t>
            </a:r>
          </a:p>
          <a:p>
            <a:pPr lvl="1"/>
            <a:r>
              <a:rPr lang="en-US" noProof="0" dirty="0" smtClean="0"/>
              <a:t>The adoption of </a:t>
            </a:r>
            <a:r>
              <a:rPr lang="en-US" noProof="0" dirty="0" err="1" smtClean="0"/>
              <a:t>servitization</a:t>
            </a:r>
            <a:r>
              <a:rPr lang="en-US" noProof="0" dirty="0" smtClean="0"/>
              <a:t> by a conventional manufacturer principally presents challenges for service design (intangible, fuzzy), </a:t>
            </a:r>
            <a:r>
              <a:rPr lang="en-US" noProof="0" dirty="0" err="1" smtClean="0"/>
              <a:t>organisation</a:t>
            </a:r>
            <a:r>
              <a:rPr lang="en-US" noProof="0" dirty="0" smtClean="0"/>
              <a:t> strategy (product to customer) and </a:t>
            </a:r>
            <a:r>
              <a:rPr lang="en-US" noProof="0" dirty="0" err="1" smtClean="0"/>
              <a:t>organisation</a:t>
            </a:r>
            <a:r>
              <a:rPr lang="en-US" noProof="0" dirty="0" smtClean="0"/>
              <a:t> transformation (service culture) (ref totality of service business model, </a:t>
            </a:r>
            <a:r>
              <a:rPr lang="en-US" noProof="0" dirty="0" err="1" smtClean="0"/>
              <a:t>Kindstrøm</a:t>
            </a:r>
            <a:r>
              <a:rPr lang="en-US" noProof="0" dirty="0" smtClean="0"/>
              <a:t>, 2010)</a:t>
            </a:r>
          </a:p>
          <a:p>
            <a:r>
              <a:rPr lang="en-US" noProof="0" dirty="0" smtClean="0"/>
              <a:t>Examples:</a:t>
            </a:r>
          </a:p>
          <a:p>
            <a:pPr lvl="1"/>
            <a:r>
              <a:rPr lang="en-US" dirty="0" smtClean="0"/>
              <a:t>Examples </a:t>
            </a:r>
            <a:r>
              <a:rPr lang="en-US" dirty="0"/>
              <a:t>of leading practice in the adoption of </a:t>
            </a:r>
            <a:r>
              <a:rPr lang="en-US" dirty="0" err="1"/>
              <a:t>servitization</a:t>
            </a:r>
            <a:r>
              <a:rPr lang="en-US" dirty="0"/>
              <a:t> are focused </a:t>
            </a:r>
            <a:r>
              <a:rPr lang="en-US" dirty="0" smtClean="0"/>
              <a:t>on larger </a:t>
            </a:r>
            <a:r>
              <a:rPr lang="en-US" dirty="0"/>
              <a:t>companies supplying high-value capital </a:t>
            </a:r>
            <a:r>
              <a:rPr lang="en-US" dirty="0" smtClean="0"/>
              <a:t>equipment (e.g. Rolls Royce (PBH), not mentioned BEA (Tornado contract))</a:t>
            </a:r>
            <a:endParaRPr lang="en-US" noProof="0" dirty="0" smtClean="0"/>
          </a:p>
          <a:p>
            <a:r>
              <a:rPr lang="en-US" noProof="0" dirty="0" smtClean="0"/>
              <a:t>Normative support:</a:t>
            </a:r>
          </a:p>
          <a:p>
            <a:pPr lvl="1"/>
            <a:r>
              <a:rPr lang="en-US" noProof="0" dirty="0" smtClean="0"/>
              <a:t>There is a paucity of previous work that provides guidance, tools or techniques, that can be used by companies to </a:t>
            </a:r>
            <a:r>
              <a:rPr lang="en-US" noProof="0" dirty="0" err="1" smtClean="0"/>
              <a:t>servitize</a:t>
            </a:r>
            <a:r>
              <a:rPr lang="en-US" noProof="0" dirty="0" smtClean="0"/>
              <a:t>.</a:t>
            </a:r>
          </a:p>
          <a:p>
            <a:pPr lvl="1"/>
            <a:r>
              <a:rPr lang="en-US" sz="2100" noProof="0" dirty="0" smtClean="0"/>
              <a:t>The principal research need is to engineer tools or techniques that practitioners can apply to help in service design, </a:t>
            </a:r>
            <a:r>
              <a:rPr lang="en-US" sz="2100" noProof="0" dirty="0" err="1" smtClean="0"/>
              <a:t>organisational</a:t>
            </a:r>
            <a:r>
              <a:rPr lang="en-US" sz="2100" noProof="0" dirty="0" smtClean="0"/>
              <a:t> design and </a:t>
            </a:r>
            <a:r>
              <a:rPr lang="en-US" sz="2100" noProof="0" dirty="0" err="1" smtClean="0"/>
              <a:t>organisational</a:t>
            </a:r>
            <a:r>
              <a:rPr lang="en-US" sz="2100" noProof="0" dirty="0" smtClean="0"/>
              <a:t> transformation.</a:t>
            </a:r>
          </a:p>
          <a:p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819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service </a:t>
            </a:r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streams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Service </a:t>
            </a:r>
            <a:r>
              <a:rPr lang="nb-NO" dirty="0" err="1" smtClean="0"/>
              <a:t>innovation</a:t>
            </a:r>
            <a:r>
              <a:rPr lang="nb-NO" dirty="0" smtClean="0"/>
              <a:t> in </a:t>
            </a:r>
            <a:r>
              <a:rPr lang="nb-NO" dirty="0" err="1" smtClean="0"/>
              <a:t>traditional</a:t>
            </a:r>
            <a:r>
              <a:rPr lang="nb-NO" dirty="0" smtClean="0"/>
              <a:t> service </a:t>
            </a:r>
            <a:r>
              <a:rPr lang="nb-NO" dirty="0" err="1" smtClean="0"/>
              <a:t>industries</a:t>
            </a:r>
            <a:r>
              <a:rPr lang="nb-NO" dirty="0" smtClean="0"/>
              <a:t> – </a:t>
            </a:r>
            <a:r>
              <a:rPr lang="nb-NO" dirty="0" err="1" smtClean="0"/>
              <a:t>classification</a:t>
            </a:r>
            <a:r>
              <a:rPr lang="nb-NO" dirty="0" smtClean="0"/>
              <a:t>, </a:t>
            </a:r>
            <a:r>
              <a:rPr lang="nb-NO" dirty="0" err="1" smtClean="0"/>
              <a:t>taxonomies</a:t>
            </a:r>
            <a:r>
              <a:rPr lang="nb-NO" dirty="0" smtClean="0"/>
              <a:t>, surveys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characteristics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industry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,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patterns</a:t>
            </a:r>
            <a:endParaRPr lang="nb-NO" dirty="0" smtClean="0"/>
          </a:p>
          <a:p>
            <a:r>
              <a:rPr lang="nb-NO" dirty="0" smtClean="0"/>
              <a:t>Service </a:t>
            </a:r>
            <a:r>
              <a:rPr lang="nb-NO" dirty="0" err="1" smtClean="0"/>
              <a:t>innovation</a:t>
            </a:r>
            <a:r>
              <a:rPr lang="nb-NO" dirty="0" smtClean="0"/>
              <a:t> in KI services, KIBS and KISA </a:t>
            </a:r>
            <a:r>
              <a:rPr lang="nb-NO" dirty="0" err="1" smtClean="0"/>
              <a:t>research</a:t>
            </a:r>
            <a:endParaRPr lang="nb-NO" dirty="0" smtClean="0"/>
          </a:p>
          <a:p>
            <a:r>
              <a:rPr lang="nb-NO" dirty="0" smtClean="0"/>
              <a:t>Service </a:t>
            </a:r>
            <a:r>
              <a:rPr lang="nb-NO" dirty="0" err="1" smtClean="0"/>
              <a:t>innovation</a:t>
            </a:r>
            <a:r>
              <a:rPr lang="nb-NO" dirty="0" smtClean="0"/>
              <a:t> in </a:t>
            </a:r>
            <a:r>
              <a:rPr lang="nb-NO" dirty="0" err="1" smtClean="0"/>
              <a:t>manufacturing</a:t>
            </a:r>
            <a:r>
              <a:rPr lang="nb-NO" dirty="0" smtClean="0"/>
              <a:t> </a:t>
            </a:r>
            <a:r>
              <a:rPr lang="nb-NO" dirty="0" err="1" smtClean="0"/>
              <a:t>industries</a:t>
            </a:r>
            <a:r>
              <a:rPr lang="nb-NO" dirty="0" smtClean="0"/>
              <a:t> – </a:t>
            </a:r>
            <a:r>
              <a:rPr lang="nb-NO" dirty="0" err="1" smtClean="0"/>
              <a:t>servitization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</a:p>
          <a:p>
            <a:r>
              <a:rPr lang="nb-NO" dirty="0" smtClean="0"/>
              <a:t>More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streams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firm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later…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25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2. Service innovation and innovation systems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Ref KIBS and their role in innovation systems</a:t>
            </a:r>
          </a:p>
          <a:p>
            <a:r>
              <a:rPr lang="en-US" noProof="0" smtClean="0"/>
              <a:t>Different types of innovation systems:</a:t>
            </a:r>
          </a:p>
          <a:p>
            <a:pPr lvl="1"/>
            <a:r>
              <a:rPr lang="en-US" noProof="0" smtClean="0"/>
              <a:t>National innovation systems</a:t>
            </a:r>
          </a:p>
          <a:p>
            <a:pPr lvl="1"/>
            <a:r>
              <a:rPr lang="en-US" noProof="0" smtClean="0"/>
              <a:t>Regional innovation systems</a:t>
            </a:r>
          </a:p>
          <a:p>
            <a:pPr lvl="1"/>
            <a:r>
              <a:rPr lang="en-US" noProof="0" smtClean="0"/>
              <a:t>Technological innovation systems</a:t>
            </a:r>
          </a:p>
          <a:p>
            <a:pPr lvl="1"/>
            <a:r>
              <a:rPr lang="en-US" noProof="0" smtClean="0"/>
              <a:t>Sectoral innovation systems</a:t>
            </a:r>
          </a:p>
          <a:p>
            <a:r>
              <a:rPr lang="en-US" noProof="0" smtClean="0"/>
              <a:t>How should the innovation system of services be understood?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661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Verdana" charset="0"/>
              </a:rPr>
              <a:t>A traditional view of the (national) innovation system…</a:t>
            </a:r>
            <a:endParaRPr lang="en-US" noProof="0">
              <a:latin typeface="Verdan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961835-2213-B84B-9E57-506D44A95F92}" type="slidenum">
              <a:rPr lang="nb-NO" sz="900">
                <a:solidFill>
                  <a:srgbClr val="9E9FA3"/>
                </a:solidFill>
                <a:latin typeface="Verdana" charset="0"/>
              </a:rPr>
              <a:pPr eaLnBrk="1" hangingPunct="1"/>
              <a:t>35</a:t>
            </a:fld>
            <a:endParaRPr lang="nb-NO" sz="900">
              <a:solidFill>
                <a:srgbClr val="9E9FA3"/>
              </a:solidFill>
              <a:latin typeface="Verdana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3625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773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Services and the different innovation systems – broader perspectives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National innovation systems:</a:t>
            </a:r>
          </a:p>
          <a:p>
            <a:pPr lvl="1"/>
            <a:r>
              <a:rPr lang="en-US" noProof="0" dirty="0" smtClean="0"/>
              <a:t>Ref the NIFUSTEP model on previous slide</a:t>
            </a:r>
          </a:p>
          <a:p>
            <a:pPr lvl="1"/>
            <a:r>
              <a:rPr lang="en-US" noProof="0" dirty="0" smtClean="0"/>
              <a:t>Service innovations not R&amp;D driven, firm and customer interactions important etc., patterns of innovation organizational – R&amp;D?</a:t>
            </a:r>
          </a:p>
          <a:p>
            <a:r>
              <a:rPr lang="en-US" noProof="0" dirty="0" smtClean="0"/>
              <a:t>Regional innovation systems:</a:t>
            </a:r>
          </a:p>
          <a:p>
            <a:pPr lvl="1"/>
            <a:r>
              <a:rPr lang="en-US" noProof="0" dirty="0" smtClean="0"/>
              <a:t>Different versions and theories, geography and the regional aspect, clusters and the analytical knowledge aspect</a:t>
            </a:r>
          </a:p>
          <a:p>
            <a:pPr lvl="1"/>
            <a:r>
              <a:rPr lang="en-US" noProof="0" dirty="0" smtClean="0"/>
              <a:t>Synthetic and symbolic knowledge based understandings of RIS more relevant to service innovation (analytic, synthetic, symbolic (</a:t>
            </a:r>
            <a:r>
              <a:rPr lang="en-US" noProof="0" dirty="0" err="1" smtClean="0"/>
              <a:t>Asheim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But local demand more than regional knowledge important in many services (but not necessarily for service innovation)</a:t>
            </a:r>
          </a:p>
          <a:p>
            <a:pPr lvl="1"/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049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p:pic>
        <p:nvPicPr>
          <p:cNvPr id="7" name="Bilde 6" descr="\\Pund\Stab$\S1015\Dokumenter\My Pictures\Innovation systems\Regional innovation Todtlin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600700" cy="3856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Sylinder 7"/>
          <p:cNvSpPr txBox="1"/>
          <p:nvPr/>
        </p:nvSpPr>
        <p:spPr>
          <a:xfrm>
            <a:off x="5580112" y="5805264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Tödtling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&amp; </a:t>
            </a:r>
            <a:r>
              <a:rPr lang="nb-NO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Trippl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 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2011 </a:t>
            </a:r>
          </a:p>
        </p:txBody>
      </p:sp>
    </p:spTree>
    <p:extLst>
      <p:ext uri="{BB962C8B-B14F-4D97-AF65-F5344CB8AC3E}">
        <p14:creationId xmlns:p14="http://schemas.microsoft.com/office/powerpoint/2010/main" val="618241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Services and the different innovation systems - narrower perspectives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smtClean="0"/>
              <a:t>Technological innovation systems:</a:t>
            </a:r>
          </a:p>
          <a:p>
            <a:pPr lvl="1"/>
            <a:r>
              <a:rPr lang="en-US" noProof="0" smtClean="0"/>
              <a:t>Innovation systems organized around technology development and diffusion/application</a:t>
            </a:r>
          </a:p>
          <a:p>
            <a:pPr lvl="1"/>
            <a:r>
              <a:rPr lang="en-US" noProof="0" smtClean="0"/>
              <a:t>Focused, dynamic, but technology not always source of service innovation (application rather than source, e.g. online banking and SMS/messaging)</a:t>
            </a:r>
          </a:p>
          <a:p>
            <a:r>
              <a:rPr lang="en-US" noProof="0" smtClean="0"/>
              <a:t>Sectoral innovation systems:</a:t>
            </a:r>
          </a:p>
          <a:p>
            <a:pPr lvl="1"/>
            <a:r>
              <a:rPr lang="en-US" noProof="0" smtClean="0"/>
              <a:t>Non regional, firm based perspective on the innovastions ystem, but limited to a specific sector</a:t>
            </a:r>
          </a:p>
          <a:p>
            <a:pPr lvl="1"/>
            <a:r>
              <a:rPr lang="en-US" noProof="0" smtClean="0"/>
              <a:t>Service innovations often part of a larger product service system, e.g. Tourism, retail trade, experiential services, transport, not limited to a specific sector</a:t>
            </a:r>
          </a:p>
          <a:p>
            <a:pPr lvl="1"/>
            <a:r>
              <a:rPr lang="en-US" noProof="0" smtClean="0"/>
              <a:t>But, lets ta a closer look…</a:t>
            </a:r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44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Tether and Metcalfe, 2004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Tether and Metcalfe, 2004 - Lisa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5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3 and 4. Service innovation, classification, servitization and innovation systems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Service innovation as innovation in service industries and as servitization</a:t>
            </a:r>
          </a:p>
          <a:p>
            <a:pPr marL="684579" lvl="1" indent="-457200">
              <a:buFont typeface="+mj-lt"/>
              <a:buAutoNum type="arabicPeriod"/>
            </a:pPr>
            <a:r>
              <a:rPr lang="en-US" noProof="0" smtClean="0"/>
              <a:t>Service industries – classification of services based on patterns of service innovation</a:t>
            </a:r>
          </a:p>
          <a:p>
            <a:pPr marL="684579" lvl="1" indent="-457200">
              <a:buFont typeface="+mj-lt"/>
              <a:buAutoNum type="arabicPeriod"/>
            </a:pPr>
            <a:r>
              <a:rPr lang="en-US" noProof="0" smtClean="0"/>
              <a:t>Knowledge intensive services</a:t>
            </a:r>
          </a:p>
          <a:p>
            <a:pPr marL="684579" lvl="1" indent="-457200">
              <a:buFont typeface="+mj-lt"/>
              <a:buAutoNum type="arabicPeriod"/>
            </a:pPr>
            <a:r>
              <a:rPr lang="en-US" noProof="0" smtClean="0"/>
              <a:t>Servitization in manufacturing industries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smtClean="0"/>
              <a:t>Service innovation and innovation systems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415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Tether and Metcalfe, 2004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Based on the ESSY-project on sectoral innovation systems (Malerba, 2005)</a:t>
            </a:r>
          </a:p>
          <a:p>
            <a:r>
              <a:rPr lang="en-US" noProof="0" smtClean="0"/>
              <a:t>Conceptual work positioning the results of the ESSY project to the service innovation community</a:t>
            </a:r>
          </a:p>
          <a:p>
            <a:r>
              <a:rPr lang="en-US" noProof="0" smtClean="0"/>
              <a:t>Four parts/sections:</a:t>
            </a:r>
          </a:p>
          <a:p>
            <a:pPr lvl="1"/>
            <a:r>
              <a:rPr lang="en-US" noProof="0" smtClean="0"/>
              <a:t>Identifying relevant characteristics of services</a:t>
            </a:r>
          </a:p>
          <a:p>
            <a:pPr lvl="1"/>
            <a:r>
              <a:rPr lang="en-US" noProof="0" smtClean="0"/>
              <a:t>Summary of empirical work on sectoral systems of innovation</a:t>
            </a:r>
          </a:p>
          <a:p>
            <a:pPr lvl="1"/>
            <a:r>
              <a:rPr lang="en-US" noProof="0" smtClean="0"/>
              <a:t>Generalize to services</a:t>
            </a:r>
          </a:p>
          <a:p>
            <a:pPr lvl="1"/>
            <a:r>
              <a:rPr lang="en-US" noProof="0" smtClean="0"/>
              <a:t>Altenrative/new perspective on service innovation systems</a:t>
            </a:r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646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Tether and Metcalfe, 2004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0" smtClean="0"/>
              <a:t>Identifying relevan characteristics of services and innovation:</a:t>
            </a:r>
          </a:p>
          <a:p>
            <a:pPr lvl="1"/>
            <a:r>
              <a:rPr lang="en-US" noProof="0" smtClean="0"/>
              <a:t>Traditional characteristics</a:t>
            </a:r>
          </a:p>
          <a:p>
            <a:pPr lvl="1"/>
            <a:r>
              <a:rPr lang="en-US" noProof="0" smtClean="0"/>
              <a:t>Services as transformation (activities) (physical form (repair), location (transport),  information (financial, internet), etc)</a:t>
            </a:r>
          </a:p>
          <a:p>
            <a:pPr lvl="1"/>
            <a:r>
              <a:rPr lang="en-US" noProof="0" smtClean="0"/>
              <a:t>Customers interpretation of value (heterogeneity)</a:t>
            </a:r>
          </a:p>
          <a:p>
            <a:pPr lvl="1"/>
            <a:r>
              <a:rPr lang="en-US" noProof="0" smtClean="0"/>
              <a:t>Review of taxonomies of service innovation</a:t>
            </a:r>
          </a:p>
          <a:p>
            <a:r>
              <a:rPr lang="en-US" noProof="0" smtClean="0"/>
              <a:t>Summary of empirical work on sectoral systems of innovation:</a:t>
            </a:r>
          </a:p>
          <a:p>
            <a:pPr lvl="1"/>
            <a:r>
              <a:rPr lang="en-US" noProof="0" smtClean="0"/>
              <a:t>Airports – innovations as co-produced, innovation system as dynamic</a:t>
            </a:r>
          </a:p>
          <a:p>
            <a:pPr lvl="1"/>
            <a:r>
              <a:rPr lang="en-US" noProof="0" smtClean="0"/>
              <a:t>Health – complementory developments of physical, behavioral and structural/organizational entities (cross level)</a:t>
            </a:r>
          </a:p>
          <a:p>
            <a:pPr lvl="1"/>
            <a:r>
              <a:rPr lang="en-US" noProof="0" smtClean="0"/>
              <a:t>Retail distribution – interlinkage between business models, organisation and technologies (firm and network level)</a:t>
            </a:r>
          </a:p>
          <a:p>
            <a:r>
              <a:rPr lang="en-US" noProof="0" smtClean="0"/>
              <a:t>Generalize to services</a:t>
            </a:r>
          </a:p>
          <a:p>
            <a:r>
              <a:rPr lang="en-US" noProof="0" smtClean="0"/>
              <a:t>Alternative/new perspective on service innovation systems</a:t>
            </a:r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007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Tether and Metcalfe, 2004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smtClean="0"/>
              <a:t>Generalize to services:</a:t>
            </a:r>
          </a:p>
          <a:p>
            <a:pPr lvl="1"/>
            <a:r>
              <a:rPr lang="en-US" noProof="0" smtClean="0"/>
              <a:t>Interaction between artifacts and procedures</a:t>
            </a:r>
          </a:p>
          <a:p>
            <a:pPr lvl="1"/>
            <a:r>
              <a:rPr lang="en-US" noProof="0" smtClean="0"/>
              <a:t>Evolving boundaries of the innovation system</a:t>
            </a:r>
          </a:p>
          <a:p>
            <a:pPr lvl="1"/>
            <a:r>
              <a:rPr lang="en-US" noProof="0" smtClean="0"/>
              <a:t>Networked innovations, often structural and regulation involved</a:t>
            </a:r>
          </a:p>
          <a:p>
            <a:pPr lvl="1"/>
            <a:r>
              <a:rPr lang="en-US" noProof="0" smtClean="0"/>
              <a:t>The role of institutions</a:t>
            </a:r>
          </a:p>
          <a:p>
            <a:pPr lvl="1"/>
            <a:r>
              <a:rPr lang="en-US" noProof="0" smtClean="0"/>
              <a:t>Interaction between offering and demand</a:t>
            </a:r>
          </a:p>
          <a:p>
            <a:pPr lvl="1"/>
            <a:r>
              <a:rPr lang="en-US" noProof="0" smtClean="0"/>
              <a:t>Local service production but non-local innovation</a:t>
            </a:r>
          </a:p>
          <a:p>
            <a:r>
              <a:rPr lang="en-US" noProof="0" smtClean="0"/>
              <a:t>Alternative/new perspective on service innovation systems:</a:t>
            </a:r>
          </a:p>
          <a:p>
            <a:pPr lvl="1"/>
            <a:r>
              <a:rPr lang="en-US" noProof="0" smtClean="0"/>
              <a:t>Innovation systems centered around problems or opportunities, not sectors or national institutions</a:t>
            </a:r>
          </a:p>
          <a:p>
            <a:pPr lvl="1"/>
            <a:r>
              <a:rPr lang="en-US" noProof="0" smtClean="0"/>
              <a:t>Entities of the innovation system institutions, actors, practices, procedures, roles, norms, incentives etc, not just institutions or actors</a:t>
            </a:r>
          </a:p>
          <a:p>
            <a:pPr lvl="1"/>
            <a:r>
              <a:rPr lang="en-US" noProof="0" smtClean="0"/>
              <a:t>The dynamic nature of this system</a:t>
            </a:r>
          </a:p>
          <a:p>
            <a:endParaRPr lang="en-US" noProof="0" smtClean="0"/>
          </a:p>
          <a:p>
            <a:endParaRPr lang="en-US" noProof="0" smtClean="0"/>
          </a:p>
          <a:p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517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253436" cy="50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1.1 Service industries – classification of services based on patterns of service innovation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Traditional classifications</a:t>
            </a:r>
          </a:p>
          <a:p>
            <a:r>
              <a:rPr lang="en-US" noProof="0" smtClean="0"/>
              <a:t>A note on Norwegian classification(s)</a:t>
            </a:r>
          </a:p>
          <a:p>
            <a:r>
              <a:rPr lang="en-US" noProof="0" smtClean="0"/>
              <a:t>The Hipp and Grupp (2005) study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44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latin typeface="Verdana" charset="0"/>
              </a:rPr>
              <a:t>Classifying services in research – service </a:t>
            </a:r>
            <a:r>
              <a:rPr lang="en-US" i="1" noProof="0" smtClean="0">
                <a:latin typeface="Verdana" charset="0"/>
              </a:rPr>
              <a:t>industry characteristics</a:t>
            </a:r>
            <a:endParaRPr lang="en-US" i="1" noProof="0">
              <a:latin typeface="Verdan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3569" y="1700808"/>
            <a:ext cx="5040560" cy="4334069"/>
          </a:xfrm>
        </p:spPr>
        <p:txBody>
          <a:bodyPr>
            <a:normAutofit fontScale="92500" lnSpcReduction="10000"/>
          </a:bodyPr>
          <a:lstStyle/>
          <a:p>
            <a:r>
              <a:rPr lang="en-US" sz="2000" noProof="0" smtClean="0">
                <a:latin typeface="Verdana" charset="0"/>
              </a:rPr>
              <a:t>Soete and Miozzo (from Pavitt, 2001):</a:t>
            </a:r>
          </a:p>
          <a:p>
            <a:pPr lvl="1"/>
            <a:r>
              <a:rPr lang="en-US" sz="1800" noProof="0" smtClean="0">
                <a:latin typeface="Verdana" charset="0"/>
              </a:rPr>
              <a:t>Supplier dominated (e.g. public </a:t>
            </a:r>
            <a:br>
              <a:rPr lang="en-US" sz="1800" noProof="0" smtClean="0">
                <a:latin typeface="Verdana" charset="0"/>
              </a:rPr>
            </a:br>
            <a:r>
              <a:rPr lang="en-US" sz="1800" noProof="0" smtClean="0">
                <a:latin typeface="Verdana" charset="0"/>
              </a:rPr>
              <a:t>and personal services)</a:t>
            </a:r>
          </a:p>
          <a:p>
            <a:pPr lvl="1"/>
            <a:r>
              <a:rPr lang="en-US" sz="1800" noProof="0" smtClean="0">
                <a:latin typeface="Verdana" charset="0"/>
              </a:rPr>
              <a:t>Scale intensive physical networks </a:t>
            </a:r>
            <a:br>
              <a:rPr lang="en-US" sz="1800" noProof="0" smtClean="0">
                <a:latin typeface="Verdana" charset="0"/>
              </a:rPr>
            </a:br>
            <a:r>
              <a:rPr lang="en-US" sz="1800" noProof="0" smtClean="0">
                <a:latin typeface="Verdana" charset="0"/>
              </a:rPr>
              <a:t>(e.g. transport)</a:t>
            </a:r>
          </a:p>
          <a:p>
            <a:pPr lvl="1"/>
            <a:r>
              <a:rPr lang="en-US" sz="1800" noProof="0" smtClean="0">
                <a:latin typeface="Verdana" charset="0"/>
              </a:rPr>
              <a:t>Network services (e.g. telecoms </a:t>
            </a:r>
            <a:br>
              <a:rPr lang="en-US" sz="1800" noProof="0" smtClean="0">
                <a:latin typeface="Verdana" charset="0"/>
              </a:rPr>
            </a:br>
            <a:r>
              <a:rPr lang="en-US" sz="1800" noProof="0" smtClean="0">
                <a:latin typeface="Verdana" charset="0"/>
              </a:rPr>
              <a:t>and banks)</a:t>
            </a:r>
          </a:p>
          <a:p>
            <a:pPr lvl="1"/>
            <a:r>
              <a:rPr lang="en-US" sz="1800" noProof="0" smtClean="0">
                <a:latin typeface="Verdana" charset="0"/>
              </a:rPr>
              <a:t>Specialized services (e.g. KIBS)</a:t>
            </a:r>
          </a:p>
          <a:p>
            <a:endParaRPr lang="en-US" sz="2000" noProof="0" smtClean="0">
              <a:latin typeface="Verdana" charset="0"/>
            </a:endParaRPr>
          </a:p>
          <a:p>
            <a:r>
              <a:rPr lang="en-US" sz="2000" noProof="0" smtClean="0">
                <a:latin typeface="Verdana" charset="0"/>
              </a:rPr>
              <a:t>In a study in 2005, Pedersen and </a:t>
            </a:r>
            <a:br>
              <a:rPr lang="en-US" sz="2000" noProof="0" smtClean="0">
                <a:latin typeface="Verdana" charset="0"/>
              </a:rPr>
            </a:br>
            <a:r>
              <a:rPr lang="en-US" sz="2000" noProof="0" smtClean="0">
                <a:latin typeface="Verdana" charset="0"/>
              </a:rPr>
              <a:t>Nysveen (2005) identified at least </a:t>
            </a:r>
            <a:br>
              <a:rPr lang="en-US" sz="2000" noProof="0" smtClean="0">
                <a:latin typeface="Verdana" charset="0"/>
              </a:rPr>
            </a:br>
            <a:r>
              <a:rPr lang="en-US" sz="2000" noProof="0" smtClean="0">
                <a:latin typeface="Verdana" charset="0"/>
              </a:rPr>
              <a:t>40 different industry classifications </a:t>
            </a:r>
            <a:br>
              <a:rPr lang="en-US" sz="2000" noProof="0" smtClean="0">
                <a:latin typeface="Verdana" charset="0"/>
              </a:rPr>
            </a:br>
            <a:r>
              <a:rPr lang="en-US" sz="2000" noProof="0" smtClean="0">
                <a:latin typeface="Verdana" charset="0"/>
              </a:rPr>
              <a:t>applied in services (39 in Cook et al, 19999)</a:t>
            </a:r>
          </a:p>
          <a:p>
            <a:endParaRPr lang="en-US" sz="2000" noProof="0"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3554B05-A708-C844-9308-FC28293FE1E0}" type="slidenum">
              <a:rPr lang="nb-NO" sz="900">
                <a:solidFill>
                  <a:srgbClr val="9E9FA3"/>
                </a:solidFill>
                <a:latin typeface="Verdana" charset="0"/>
              </a:rPr>
              <a:pPr eaLnBrk="1" hangingPunct="1"/>
              <a:t>6</a:t>
            </a:fld>
            <a:endParaRPr lang="nb-NO" sz="900">
              <a:solidFill>
                <a:srgbClr val="9E9FA3"/>
              </a:solidFill>
              <a:latin typeface="Verdana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8321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4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Pedersen and Nysveen (2005)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39552" y="1484784"/>
            <a:ext cx="43204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/>
              <a:t>Soete</a:t>
            </a:r>
            <a:r>
              <a:rPr lang="nb-NO" sz="1400" b="1" dirty="0"/>
              <a:t> and </a:t>
            </a:r>
            <a:r>
              <a:rPr lang="nb-NO" sz="1400" b="1" dirty="0" err="1"/>
              <a:t>Miozzo</a:t>
            </a:r>
            <a:r>
              <a:rPr lang="nb-NO" sz="1400" b="1" dirty="0"/>
              <a:t>, 1989 </a:t>
            </a:r>
            <a:r>
              <a:rPr lang="nb-NO" sz="1400" b="1" dirty="0" smtClean="0"/>
              <a:t>(original)</a:t>
            </a:r>
            <a:r>
              <a:rPr lang="nb-NO" sz="1400" b="1" dirty="0"/>
              <a:t>:</a:t>
            </a:r>
          </a:p>
          <a:p>
            <a:r>
              <a:rPr lang="nb-NO" dirty="0"/>
              <a:t>• </a:t>
            </a:r>
            <a:r>
              <a:rPr lang="nb-NO" dirty="0" err="1"/>
              <a:t>Supplier</a:t>
            </a:r>
            <a:r>
              <a:rPr lang="nb-NO" dirty="0"/>
              <a:t> </a:t>
            </a:r>
            <a:r>
              <a:rPr lang="nb-NO" dirty="0" err="1"/>
              <a:t>dominated</a:t>
            </a:r>
            <a:r>
              <a:rPr lang="nb-NO" dirty="0"/>
              <a:t> (personal versus </a:t>
            </a:r>
            <a:r>
              <a:rPr lang="nb-NO" dirty="0" err="1"/>
              <a:t>public</a:t>
            </a:r>
            <a:r>
              <a:rPr lang="nb-NO" dirty="0"/>
              <a:t>/</a:t>
            </a:r>
            <a:r>
              <a:rPr lang="nb-NO" dirty="0" err="1"/>
              <a:t>social</a:t>
            </a:r>
            <a:r>
              <a:rPr lang="nb-NO" dirty="0"/>
              <a:t>) (Restaurants, </a:t>
            </a:r>
            <a:r>
              <a:rPr lang="nb-NO" dirty="0" err="1"/>
              <a:t>Laundry</a:t>
            </a:r>
            <a:r>
              <a:rPr lang="nb-NO" dirty="0"/>
              <a:t>,</a:t>
            </a:r>
          </a:p>
          <a:p>
            <a:r>
              <a:rPr lang="nb-NO" dirty="0" err="1"/>
              <a:t>Beauty</a:t>
            </a:r>
            <a:r>
              <a:rPr lang="nb-NO" dirty="0"/>
              <a:t>, </a:t>
            </a:r>
            <a:r>
              <a:rPr lang="nb-NO" dirty="0" err="1"/>
              <a:t>health</a:t>
            </a:r>
            <a:r>
              <a:rPr lang="nb-NO" dirty="0"/>
              <a:t>, </a:t>
            </a:r>
            <a:r>
              <a:rPr lang="nb-NO" dirty="0" err="1"/>
              <a:t>education</a:t>
            </a:r>
            <a:r>
              <a:rPr lang="nb-NO" dirty="0"/>
              <a:t>)</a:t>
            </a:r>
          </a:p>
          <a:p>
            <a:r>
              <a:rPr lang="nb-NO" dirty="0"/>
              <a:t>• </a:t>
            </a:r>
            <a:r>
              <a:rPr lang="nb-NO" dirty="0" err="1"/>
              <a:t>Scale</a:t>
            </a:r>
            <a:r>
              <a:rPr lang="nb-NO" dirty="0"/>
              <a:t> intensive (transport, </a:t>
            </a:r>
            <a:r>
              <a:rPr lang="nb-NO" dirty="0" err="1"/>
              <a:t>wholesale</a:t>
            </a:r>
            <a:r>
              <a:rPr lang="nb-NO" dirty="0"/>
              <a:t>)</a:t>
            </a:r>
          </a:p>
          <a:p>
            <a:r>
              <a:rPr lang="nb-NO" dirty="0"/>
              <a:t>• Information </a:t>
            </a:r>
            <a:r>
              <a:rPr lang="nb-NO" dirty="0" err="1"/>
              <a:t>networks</a:t>
            </a:r>
            <a:r>
              <a:rPr lang="nb-NO" dirty="0"/>
              <a:t> (</a:t>
            </a:r>
            <a:r>
              <a:rPr lang="nb-NO" dirty="0" err="1"/>
              <a:t>finance</a:t>
            </a:r>
            <a:r>
              <a:rPr lang="nb-NO" dirty="0"/>
              <a:t>, </a:t>
            </a:r>
            <a:r>
              <a:rPr lang="nb-NO" dirty="0" err="1"/>
              <a:t>insurance</a:t>
            </a:r>
            <a:r>
              <a:rPr lang="nb-NO" dirty="0"/>
              <a:t>, </a:t>
            </a:r>
            <a:r>
              <a:rPr lang="nb-NO" dirty="0" err="1"/>
              <a:t>communications</a:t>
            </a:r>
            <a:r>
              <a:rPr lang="nb-NO" dirty="0"/>
              <a:t>)</a:t>
            </a:r>
          </a:p>
          <a:p>
            <a:r>
              <a:rPr lang="nb-NO" dirty="0"/>
              <a:t>• </a:t>
            </a:r>
            <a:r>
              <a:rPr lang="nb-NO" dirty="0" err="1"/>
              <a:t>Specialized</a:t>
            </a:r>
            <a:r>
              <a:rPr lang="nb-NO" dirty="0"/>
              <a:t> </a:t>
            </a:r>
            <a:r>
              <a:rPr lang="nb-NO" dirty="0" err="1"/>
              <a:t>supplier</a:t>
            </a:r>
            <a:r>
              <a:rPr lang="nb-NO" dirty="0"/>
              <a:t>/</a:t>
            </a:r>
            <a:r>
              <a:rPr lang="nb-NO" dirty="0" err="1"/>
              <a:t>science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(Software, </a:t>
            </a:r>
            <a:r>
              <a:rPr lang="nb-NO" dirty="0" err="1"/>
              <a:t>specialized</a:t>
            </a:r>
            <a:r>
              <a:rPr lang="nb-NO" dirty="0"/>
              <a:t> business services)</a:t>
            </a:r>
          </a:p>
        </p:txBody>
      </p:sp>
      <p:sp>
        <p:nvSpPr>
          <p:cNvPr id="8" name="Rektangel 7"/>
          <p:cNvSpPr/>
          <p:nvPr/>
        </p:nvSpPr>
        <p:spPr>
          <a:xfrm>
            <a:off x="4716016" y="1484784"/>
            <a:ext cx="42646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/>
              <a:t>Bowen</a:t>
            </a:r>
            <a:r>
              <a:rPr lang="pl-PL" sz="1400" b="1" dirty="0"/>
              <a:t>, 1990:</a:t>
            </a:r>
          </a:p>
          <a:p>
            <a:r>
              <a:rPr lang="pl-PL" dirty="0"/>
              <a:t>• High </a:t>
            </a:r>
            <a:r>
              <a:rPr lang="pl-PL" dirty="0" err="1"/>
              <a:t>contact</a:t>
            </a:r>
            <a:r>
              <a:rPr lang="pl-PL" dirty="0"/>
              <a:t>, </a:t>
            </a:r>
            <a:r>
              <a:rPr lang="pl-PL" dirty="0" err="1"/>
              <a:t>customized</a:t>
            </a:r>
            <a:r>
              <a:rPr lang="pl-PL" dirty="0"/>
              <a:t>, </a:t>
            </a:r>
            <a:r>
              <a:rPr lang="pl-PL" dirty="0" err="1"/>
              <a:t>personal</a:t>
            </a:r>
            <a:r>
              <a:rPr lang="pl-PL" dirty="0"/>
              <a:t> services</a:t>
            </a:r>
          </a:p>
          <a:p>
            <a:r>
              <a:rPr lang="pl-PL" dirty="0"/>
              <a:t>• </a:t>
            </a:r>
            <a:r>
              <a:rPr lang="pl-PL" dirty="0" err="1"/>
              <a:t>Moderate</a:t>
            </a:r>
            <a:r>
              <a:rPr lang="pl-PL" dirty="0"/>
              <a:t> </a:t>
            </a:r>
            <a:r>
              <a:rPr lang="pl-PL" dirty="0" err="1"/>
              <a:t>contact</a:t>
            </a:r>
            <a:r>
              <a:rPr lang="pl-PL" dirty="0"/>
              <a:t>, </a:t>
            </a:r>
            <a:r>
              <a:rPr lang="pl-PL" dirty="0" err="1"/>
              <a:t>semi-customized</a:t>
            </a:r>
            <a:r>
              <a:rPr lang="pl-PL" dirty="0"/>
              <a:t>, non-</a:t>
            </a:r>
            <a:r>
              <a:rPr lang="pl-PL" dirty="0" err="1"/>
              <a:t>personal</a:t>
            </a:r>
            <a:r>
              <a:rPr lang="pl-PL" dirty="0"/>
              <a:t> services</a:t>
            </a:r>
          </a:p>
          <a:p>
            <a:r>
              <a:rPr lang="pl-PL" dirty="0"/>
              <a:t>• </a:t>
            </a:r>
            <a:r>
              <a:rPr lang="pl-PL" dirty="0" err="1"/>
              <a:t>Moderate</a:t>
            </a:r>
            <a:r>
              <a:rPr lang="pl-PL" dirty="0"/>
              <a:t> </a:t>
            </a:r>
            <a:r>
              <a:rPr lang="pl-PL" dirty="0" err="1"/>
              <a:t>contact</a:t>
            </a:r>
            <a:r>
              <a:rPr lang="pl-PL" dirty="0"/>
              <a:t>, </a:t>
            </a:r>
            <a:r>
              <a:rPr lang="pl-PL" dirty="0" err="1"/>
              <a:t>standardized</a:t>
            </a:r>
            <a:r>
              <a:rPr lang="pl-PL" dirty="0"/>
              <a:t> services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539552" y="3356992"/>
            <a:ext cx="4320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/>
              <a:t>Evangelista</a:t>
            </a:r>
            <a:r>
              <a:rPr lang="nb-NO" sz="1400" b="1" dirty="0"/>
              <a:t> and Savona (2003) </a:t>
            </a:r>
            <a:r>
              <a:rPr lang="nb-NO" sz="1400" b="1" dirty="0" smtClean="0"/>
              <a:t>:</a:t>
            </a:r>
            <a:endParaRPr lang="nb-NO" sz="1400" b="1" dirty="0"/>
          </a:p>
          <a:p>
            <a:r>
              <a:rPr lang="nb-NO" dirty="0"/>
              <a:t>• Technology </a:t>
            </a:r>
            <a:r>
              <a:rPr lang="nb-NO" dirty="0" err="1"/>
              <a:t>users</a:t>
            </a:r>
            <a:endParaRPr lang="nb-NO" dirty="0"/>
          </a:p>
          <a:p>
            <a:r>
              <a:rPr lang="nb-NO" dirty="0"/>
              <a:t>• </a:t>
            </a:r>
            <a:r>
              <a:rPr lang="nb-NO" dirty="0" err="1"/>
              <a:t>Science</a:t>
            </a:r>
            <a:r>
              <a:rPr lang="nb-NO" dirty="0"/>
              <a:t> and </a:t>
            </a:r>
            <a:r>
              <a:rPr lang="nb-NO" dirty="0" err="1"/>
              <a:t>technology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services</a:t>
            </a:r>
          </a:p>
          <a:p>
            <a:r>
              <a:rPr lang="nb-NO" dirty="0"/>
              <a:t>• ICT </a:t>
            </a:r>
            <a:r>
              <a:rPr lang="nb-NO" dirty="0" err="1" smtClean="0"/>
              <a:t>users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539552" y="4293096"/>
            <a:ext cx="41044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/>
              <a:t>Evangelista</a:t>
            </a:r>
            <a:r>
              <a:rPr lang="nb-NO" sz="1400" b="1" dirty="0"/>
              <a:t> and Savona (1998), </a:t>
            </a:r>
            <a:r>
              <a:rPr lang="nb-NO" sz="1400" b="1" dirty="0" err="1"/>
              <a:t>Evangelista</a:t>
            </a:r>
            <a:r>
              <a:rPr lang="nb-NO" sz="1400" b="1" dirty="0"/>
              <a:t> (2000):</a:t>
            </a:r>
          </a:p>
          <a:p>
            <a:r>
              <a:rPr lang="nb-NO" dirty="0"/>
              <a:t>• Technology </a:t>
            </a:r>
            <a:r>
              <a:rPr lang="nb-NO" dirty="0" err="1"/>
              <a:t>users</a:t>
            </a:r>
            <a:endParaRPr lang="nb-NO" dirty="0"/>
          </a:p>
          <a:p>
            <a:r>
              <a:rPr lang="nb-NO" dirty="0" smtClean="0"/>
              <a:t>• </a:t>
            </a:r>
            <a:r>
              <a:rPr lang="nb-NO" dirty="0" err="1"/>
              <a:t>Science</a:t>
            </a:r>
            <a:r>
              <a:rPr lang="nb-NO" dirty="0"/>
              <a:t> and </a:t>
            </a:r>
            <a:r>
              <a:rPr lang="nb-NO" dirty="0" err="1"/>
              <a:t>technology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services</a:t>
            </a:r>
          </a:p>
          <a:p>
            <a:r>
              <a:rPr lang="nb-NO" dirty="0"/>
              <a:t>• Interactive services</a:t>
            </a:r>
          </a:p>
          <a:p>
            <a:r>
              <a:rPr lang="nb-NO" dirty="0"/>
              <a:t>• Technical </a:t>
            </a:r>
            <a:r>
              <a:rPr lang="nb-NO" dirty="0" err="1"/>
              <a:t>consulting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4716016" y="2492896"/>
            <a:ext cx="38884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/>
              <a:t>Coombs and </a:t>
            </a:r>
            <a:r>
              <a:rPr lang="nb-NO" sz="1400" b="1" dirty="0" err="1"/>
              <a:t>Miles</a:t>
            </a:r>
            <a:r>
              <a:rPr lang="nb-NO" sz="1400" b="1" dirty="0"/>
              <a:t> (2000):</a:t>
            </a:r>
          </a:p>
          <a:p>
            <a:r>
              <a:rPr lang="nb-NO" dirty="0"/>
              <a:t>Dimension </a:t>
            </a:r>
            <a:r>
              <a:rPr lang="nb-NO" dirty="0" err="1"/>
              <a:t>one</a:t>
            </a:r>
            <a:r>
              <a:rPr lang="nb-NO" dirty="0"/>
              <a:t>: </a:t>
            </a:r>
            <a:r>
              <a:rPr lang="nb-NO" dirty="0" err="1"/>
              <a:t>Transformation</a:t>
            </a:r>
            <a:r>
              <a:rPr lang="nb-NO" dirty="0"/>
              <a:t> (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dimension</a:t>
            </a:r>
            <a:r>
              <a:rPr lang="nb-NO" dirty="0"/>
              <a:t> is </a:t>
            </a:r>
            <a:r>
              <a:rPr lang="nb-NO" dirty="0" err="1"/>
              <a:t>also</a:t>
            </a:r>
            <a:r>
              <a:rPr lang="nb-NO" dirty="0"/>
              <a:t> used in </a:t>
            </a:r>
            <a:r>
              <a:rPr lang="nb-NO" dirty="0" err="1"/>
              <a:t>Miles</a:t>
            </a:r>
            <a:r>
              <a:rPr lang="nb-NO" dirty="0"/>
              <a:t>, 2004):</a:t>
            </a:r>
          </a:p>
          <a:p>
            <a:r>
              <a:rPr lang="nb-NO" dirty="0"/>
              <a:t>• </a:t>
            </a:r>
            <a:r>
              <a:rPr lang="nb-NO" dirty="0" err="1"/>
              <a:t>Physical</a:t>
            </a:r>
            <a:r>
              <a:rPr lang="nb-NO" dirty="0"/>
              <a:t> services (</a:t>
            </a:r>
            <a:r>
              <a:rPr lang="nb-NO" dirty="0" err="1"/>
              <a:t>provided</a:t>
            </a:r>
            <a:r>
              <a:rPr lang="nb-NO" dirty="0"/>
              <a:t> by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assets</a:t>
            </a:r>
            <a:r>
              <a:rPr lang="nb-NO" dirty="0"/>
              <a:t>) (</a:t>
            </a:r>
            <a:r>
              <a:rPr lang="nb-NO" dirty="0" err="1"/>
              <a:t>hotel</a:t>
            </a:r>
            <a:r>
              <a:rPr lang="nb-NO" dirty="0"/>
              <a:t>, restaurant, transport)</a:t>
            </a:r>
          </a:p>
          <a:p>
            <a:r>
              <a:rPr lang="nb-NO" dirty="0"/>
              <a:t>• Human services (</a:t>
            </a:r>
            <a:r>
              <a:rPr lang="nb-NO" dirty="0" err="1"/>
              <a:t>provided</a:t>
            </a:r>
            <a:r>
              <a:rPr lang="nb-NO" dirty="0"/>
              <a:t> by </a:t>
            </a:r>
            <a:r>
              <a:rPr lang="nb-NO" dirty="0" err="1"/>
              <a:t>individuals</a:t>
            </a:r>
            <a:r>
              <a:rPr lang="nb-NO" dirty="0"/>
              <a:t>) (</a:t>
            </a:r>
            <a:r>
              <a:rPr lang="nb-NO" dirty="0" err="1"/>
              <a:t>counceling</a:t>
            </a:r>
            <a:r>
              <a:rPr lang="nb-NO" dirty="0"/>
              <a:t>, </a:t>
            </a:r>
            <a:r>
              <a:rPr lang="nb-NO" dirty="0" err="1"/>
              <a:t>hairdressing</a:t>
            </a:r>
            <a:r>
              <a:rPr lang="nb-NO" dirty="0"/>
              <a:t>, </a:t>
            </a:r>
            <a:r>
              <a:rPr lang="nb-NO" dirty="0" err="1"/>
              <a:t>surgery</a:t>
            </a:r>
            <a:r>
              <a:rPr lang="nb-NO" dirty="0"/>
              <a:t>)</a:t>
            </a:r>
          </a:p>
          <a:p>
            <a:r>
              <a:rPr lang="nb-NO" dirty="0"/>
              <a:t>• Information services</a:t>
            </a:r>
          </a:p>
          <a:p>
            <a:r>
              <a:rPr lang="nb-NO" dirty="0"/>
              <a:t>Dimension </a:t>
            </a:r>
            <a:r>
              <a:rPr lang="nb-NO" dirty="0" err="1"/>
              <a:t>two</a:t>
            </a:r>
            <a:r>
              <a:rPr lang="nb-NO" dirty="0"/>
              <a:t>: </a:t>
            </a:r>
            <a:r>
              <a:rPr lang="nb-NO" dirty="0" err="1"/>
              <a:t>Customization</a:t>
            </a:r>
            <a:r>
              <a:rPr lang="nb-NO" dirty="0"/>
              <a:t>:</a:t>
            </a:r>
          </a:p>
          <a:p>
            <a:r>
              <a:rPr lang="nb-NO" dirty="0"/>
              <a:t>•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high</a:t>
            </a:r>
            <a:endParaRPr lang="nb-NO" dirty="0"/>
          </a:p>
          <a:p>
            <a:r>
              <a:rPr lang="nb-NO" dirty="0"/>
              <a:t>• Medium</a:t>
            </a:r>
          </a:p>
          <a:p>
            <a:r>
              <a:rPr lang="pl-PL" dirty="0"/>
              <a:t>• </a:t>
            </a:r>
            <a:r>
              <a:rPr lang="pl-PL" dirty="0" err="1"/>
              <a:t>Low</a:t>
            </a:r>
            <a:endParaRPr lang="nb-NO" dirty="0"/>
          </a:p>
        </p:txBody>
      </p:sp>
      <p:sp>
        <p:nvSpPr>
          <p:cNvPr id="12" name="Rektangel 11"/>
          <p:cNvSpPr/>
          <p:nvPr/>
        </p:nvSpPr>
        <p:spPr>
          <a:xfrm>
            <a:off x="4716016" y="4869160"/>
            <a:ext cx="35283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b="1" dirty="0" err="1"/>
              <a:t>Lovelock</a:t>
            </a:r>
            <a:r>
              <a:rPr lang="nb-NO" sz="1400" b="1" dirty="0"/>
              <a:t> and </a:t>
            </a:r>
            <a:r>
              <a:rPr lang="nb-NO" sz="1400" b="1" dirty="0" err="1"/>
              <a:t>Yip</a:t>
            </a:r>
            <a:r>
              <a:rPr lang="nb-NO" sz="1400" b="1" dirty="0"/>
              <a:t> (1996)</a:t>
            </a:r>
          </a:p>
          <a:p>
            <a:r>
              <a:rPr lang="nb-NO" dirty="0"/>
              <a:t>• People </a:t>
            </a:r>
            <a:r>
              <a:rPr lang="nb-NO" dirty="0" err="1"/>
              <a:t>processing</a:t>
            </a:r>
            <a:r>
              <a:rPr lang="nb-NO" dirty="0"/>
              <a:t> services</a:t>
            </a:r>
          </a:p>
          <a:p>
            <a:r>
              <a:rPr lang="nb-NO" dirty="0"/>
              <a:t>• </a:t>
            </a:r>
            <a:r>
              <a:rPr lang="nb-NO" dirty="0" err="1"/>
              <a:t>Possession</a:t>
            </a:r>
            <a:r>
              <a:rPr lang="nb-NO" dirty="0"/>
              <a:t> </a:t>
            </a:r>
            <a:r>
              <a:rPr lang="nb-NO" dirty="0" err="1"/>
              <a:t>processing</a:t>
            </a:r>
            <a:r>
              <a:rPr lang="nb-NO" dirty="0"/>
              <a:t> services</a:t>
            </a:r>
          </a:p>
          <a:p>
            <a:r>
              <a:rPr lang="nb-NO" dirty="0"/>
              <a:t>• Information </a:t>
            </a:r>
            <a:r>
              <a:rPr lang="nb-NO" dirty="0" err="1"/>
              <a:t>based</a:t>
            </a:r>
            <a:r>
              <a:rPr lang="nb-NO" dirty="0"/>
              <a:t> services</a:t>
            </a:r>
          </a:p>
          <a:p>
            <a:r>
              <a:rPr lang="nb-NO" dirty="0"/>
              <a:t>• </a:t>
            </a:r>
            <a:r>
              <a:rPr lang="nb-NO" dirty="0" err="1" smtClean="0"/>
              <a:t>Supplemenary</a:t>
            </a:r>
            <a:r>
              <a:rPr lang="nb-NO" dirty="0" smtClean="0"/>
              <a:t> </a:t>
            </a:r>
            <a:r>
              <a:rPr lang="nb-NO" dirty="0"/>
              <a:t>services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2915816" y="5733256"/>
            <a:ext cx="1701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Innovation</a:t>
            </a:r>
            <a:r>
              <a:rPr lang="nb-N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742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 Norwegian ”offspring”…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smtClean="0"/>
              <a:t>Econ/Menon assignment to classify services (2005)</a:t>
            </a:r>
          </a:p>
          <a:p>
            <a:r>
              <a:rPr lang="en-US" noProof="0" smtClean="0"/>
              <a:t>Applied in the Menon analysis of service innovation (2010)</a:t>
            </a:r>
          </a:p>
          <a:p>
            <a:r>
              <a:rPr lang="en-US" noProof="0" smtClean="0"/>
              <a:t>Service ”industries”</a:t>
            </a:r>
          </a:p>
          <a:p>
            <a:pPr lvl="1"/>
            <a:r>
              <a:rPr lang="en-US" noProof="0" smtClean="0"/>
              <a:t>Problem solvers (consulting, accounting, close to trad KIBS) (innovation is knowledge driven)</a:t>
            </a:r>
          </a:p>
          <a:p>
            <a:pPr lvl="1"/>
            <a:r>
              <a:rPr lang="en-US" noProof="0" smtClean="0"/>
              <a:t>Support services (cleaning, social welfare, property management) (innovation driven by standardization)</a:t>
            </a:r>
          </a:p>
          <a:p>
            <a:pPr lvl="1"/>
            <a:r>
              <a:rPr lang="en-US" noProof="0" smtClean="0"/>
              <a:t>Manual network services (trade, transport) (innovation driven by standardization and scaling)</a:t>
            </a:r>
          </a:p>
          <a:p>
            <a:pPr lvl="1"/>
            <a:r>
              <a:rPr lang="en-US" noProof="0" smtClean="0"/>
              <a:t>Digital network services (telecoms, financial services, ICT services) (innovation is somewhat knowledge and standardization driven, but mainly highly scalable)</a:t>
            </a:r>
          </a:p>
          <a:p>
            <a:pPr lvl="1"/>
            <a:r>
              <a:rPr lang="en-US" noProof="0" smtClean="0"/>
              <a:t>Experiential services (hotels, restaurants, sports, art) (innovation is customer driven/based)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88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Classification of services through patterns of innovation 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Hipp and Grupp (2005) - Joe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2B5ADC-5046-430C-8E68-927C7DF3D6DA}" type="datetime1">
              <a:rPr lang="nb-NO" smtClean="0"/>
              <a:pPr>
                <a:defRPr/>
              </a:pPr>
              <a:t>13.04.13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Fornavn Etternavn, navn@nhh.no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E77D-D2A7-4B27-8896-F10B38D5F123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03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HH_PowerPointmal_hvit">
  <a:themeElements>
    <a:clrScheme name="NHH_hvi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8410F"/>
      </a:accent1>
      <a:accent2>
        <a:srgbClr val="C6C700"/>
      </a:accent2>
      <a:accent3>
        <a:srgbClr val="FFFFFF"/>
      </a:accent3>
      <a:accent4>
        <a:srgbClr val="000000"/>
      </a:accent4>
      <a:accent5>
        <a:srgbClr val="AEB0AA"/>
      </a:accent5>
      <a:accent6>
        <a:srgbClr val="B3B400"/>
      </a:accent6>
      <a:hlink>
        <a:srgbClr val="82001E"/>
      </a:hlink>
      <a:folHlink>
        <a:srgbClr val="F09F15"/>
      </a:folHlink>
    </a:clrScheme>
    <a:fontScheme name="NHH_hv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H_h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H_hv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H_hv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8410F"/>
        </a:accent1>
        <a:accent2>
          <a:srgbClr val="C6C700"/>
        </a:accent2>
        <a:accent3>
          <a:srgbClr val="FFFFFF"/>
        </a:accent3>
        <a:accent4>
          <a:srgbClr val="000000"/>
        </a:accent4>
        <a:accent5>
          <a:srgbClr val="AEB0AA"/>
        </a:accent5>
        <a:accent6>
          <a:srgbClr val="B3B400"/>
        </a:accent6>
        <a:hlink>
          <a:srgbClr val="82001E"/>
        </a:hlink>
        <a:folHlink>
          <a:srgbClr val="F09F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HH_PPT_hvit mal">
  <a:themeElements>
    <a:clrScheme name="NHH">
      <a:dk1>
        <a:sysClr val="windowText" lastClr="000000"/>
      </a:dk1>
      <a:lt1>
        <a:sysClr val="window" lastClr="FFFFFF"/>
      </a:lt1>
      <a:dk2>
        <a:srgbClr val="003A54"/>
      </a:dk2>
      <a:lt2>
        <a:srgbClr val="C9CACC"/>
      </a:lt2>
      <a:accent1>
        <a:srgbClr val="D1520F"/>
      </a:accent1>
      <a:accent2>
        <a:srgbClr val="C9CACC"/>
      </a:accent2>
      <a:accent3>
        <a:srgbClr val="919295"/>
      </a:accent3>
      <a:accent4>
        <a:srgbClr val="C8E1E4"/>
      </a:accent4>
      <a:accent5>
        <a:srgbClr val="A1C5CA"/>
      </a:accent5>
      <a:accent6>
        <a:srgbClr val="BEB7A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rgbClr val="00314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NHH_PowerPointmal_hvit</Template>
  <TotalTime>11223</TotalTime>
  <Words>2792</Words>
  <Application>Microsoft Macintosh PowerPoint</Application>
  <PresentationFormat>Skjermfremvisning (4:3)</PresentationFormat>
  <Paragraphs>438</Paragraphs>
  <Slides>43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43</vt:i4>
      </vt:variant>
    </vt:vector>
  </HeadingPairs>
  <TitlesOfParts>
    <vt:vector size="45" baseType="lpstr">
      <vt:lpstr>NHH_PowerPointmal_hvit</vt:lpstr>
      <vt:lpstr>NHH_PPT_hvit mal</vt:lpstr>
      <vt:lpstr>SERVICE INNOVATION</vt:lpstr>
      <vt:lpstr>Content of my part</vt:lpstr>
      <vt:lpstr>Purpose</vt:lpstr>
      <vt:lpstr>3 and 4. Service innovation, classification, servitization and innovation systems</vt:lpstr>
      <vt:lpstr>1.1 Service industries – classification of services based on patterns of service innovation</vt:lpstr>
      <vt:lpstr>Classifying services in research – service industry characteristics</vt:lpstr>
      <vt:lpstr>Pedersen and Nysveen (2005)</vt:lpstr>
      <vt:lpstr>A Norwegian ”offspring”…</vt:lpstr>
      <vt:lpstr>Classification of services through patterns of innovation </vt:lpstr>
      <vt:lpstr>Classification of services through patterns of innovation </vt:lpstr>
      <vt:lpstr>Classification of services through patterns of innovation </vt:lpstr>
      <vt:lpstr>Classification of services through patterns of innovation </vt:lpstr>
      <vt:lpstr>Classification of services through patterns of innovation </vt:lpstr>
      <vt:lpstr>Tether and Tajar (2008)</vt:lpstr>
      <vt:lpstr>Tether and Tajar (2008)</vt:lpstr>
      <vt:lpstr>Tether and Tajar, 2008</vt:lpstr>
      <vt:lpstr>1.2 Knowledge intensive services</vt:lpstr>
      <vt:lpstr>Services as knowledge intensive services </vt:lpstr>
      <vt:lpstr>A heavily cited ”review” of KIBS research (Scholar 563 ao last week)</vt:lpstr>
      <vt:lpstr>A heavily cited ”review” of KIBS research (Scholar 563 ao last week)</vt:lpstr>
      <vt:lpstr>A traditional view of the innovation system…</vt:lpstr>
      <vt:lpstr>PowerPoint-presentasjon</vt:lpstr>
      <vt:lpstr>Simple study – interacting versus non/interacting</vt:lpstr>
      <vt:lpstr>Conclusions</vt:lpstr>
      <vt:lpstr>Services as knowledge intensive services</vt:lpstr>
      <vt:lpstr>Aslesen and Isaksen, 2007</vt:lpstr>
      <vt:lpstr>Aslesen and Isaksen, 2007</vt:lpstr>
      <vt:lpstr>1.3 Servitization in manufacturing industries</vt:lpstr>
      <vt:lpstr>Servitization (Oliva and Kallenberg, 2003) and product-service systems (later)</vt:lpstr>
      <vt:lpstr>Baines et al. 2009</vt:lpstr>
      <vt:lpstr>Baines et al. 2009 - Findings</vt:lpstr>
      <vt:lpstr>Baines et al. 2009 - Findings</vt:lpstr>
      <vt:lpstr>Summary of service innovation streams of research</vt:lpstr>
      <vt:lpstr>2. Service innovation and innovation systems</vt:lpstr>
      <vt:lpstr>A traditional view of the (national) innovation system…</vt:lpstr>
      <vt:lpstr>Services and the different innovation systems – broader perspectives</vt:lpstr>
      <vt:lpstr>PowerPoint-presentasjon</vt:lpstr>
      <vt:lpstr>Services and the different innovation systems - narrower perspectives</vt:lpstr>
      <vt:lpstr>Tether and Metcalfe, 2004</vt:lpstr>
      <vt:lpstr>Tether and Metcalfe, 2004</vt:lpstr>
      <vt:lpstr>Tether and Metcalfe, 2004</vt:lpstr>
      <vt:lpstr>Tether and Metcalfe, 2004</vt:lpstr>
      <vt:lpstr>PowerPoint-presentasjon</vt:lpstr>
    </vt:vector>
  </TitlesOfParts>
  <Company>Norges Handelshøyskole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s1114</dc:creator>
  <cp:lastModifiedBy>Per Egil Pedersen</cp:lastModifiedBy>
  <cp:revision>372</cp:revision>
  <dcterms:created xsi:type="dcterms:W3CDTF">2012-01-22T10:23:50Z</dcterms:created>
  <dcterms:modified xsi:type="dcterms:W3CDTF">2013-04-13T12:00:27Z</dcterms:modified>
</cp:coreProperties>
</file>