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89" r:id="rId2"/>
  </p:sldMasterIdLst>
  <p:notesMasterIdLst>
    <p:notesMasterId r:id="rId36"/>
  </p:notesMasterIdLst>
  <p:handoutMasterIdLst>
    <p:handoutMasterId r:id="rId37"/>
  </p:handoutMasterIdLst>
  <p:sldIdLst>
    <p:sldId id="352" r:id="rId3"/>
    <p:sldId id="369" r:id="rId4"/>
    <p:sldId id="552" r:id="rId5"/>
    <p:sldId id="608" r:id="rId6"/>
    <p:sldId id="609" r:id="rId7"/>
    <p:sldId id="603" r:id="rId8"/>
    <p:sldId id="604" r:id="rId9"/>
    <p:sldId id="605" r:id="rId10"/>
    <p:sldId id="606" r:id="rId11"/>
    <p:sldId id="607" r:id="rId12"/>
    <p:sldId id="600" r:id="rId13"/>
    <p:sldId id="610" r:id="rId14"/>
    <p:sldId id="611" r:id="rId15"/>
    <p:sldId id="612" r:id="rId16"/>
    <p:sldId id="613" r:id="rId17"/>
    <p:sldId id="614" r:id="rId18"/>
    <p:sldId id="615" r:id="rId19"/>
    <p:sldId id="616" r:id="rId20"/>
    <p:sldId id="601" r:id="rId21"/>
    <p:sldId id="629" r:id="rId22"/>
    <p:sldId id="617" r:id="rId23"/>
    <p:sldId id="618" r:id="rId24"/>
    <p:sldId id="619" r:id="rId25"/>
    <p:sldId id="620" r:id="rId26"/>
    <p:sldId id="621" r:id="rId27"/>
    <p:sldId id="602" r:id="rId28"/>
    <p:sldId id="622" r:id="rId29"/>
    <p:sldId id="623" r:id="rId30"/>
    <p:sldId id="624" r:id="rId31"/>
    <p:sldId id="625" r:id="rId32"/>
    <p:sldId id="626" r:id="rId33"/>
    <p:sldId id="627" r:id="rId34"/>
    <p:sldId id="628" r:id="rId35"/>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Georgia" pitchFamily="18" charset="0"/>
        <a:ea typeface="+mn-ea"/>
        <a:cs typeface="+mn-cs"/>
      </a:defRPr>
    </a:lvl1pPr>
    <a:lvl2pPr marL="457200" algn="l" rtl="0" fontAlgn="base">
      <a:spcBef>
        <a:spcPct val="0"/>
      </a:spcBef>
      <a:spcAft>
        <a:spcPct val="0"/>
      </a:spcAft>
      <a:defRPr sz="1200" kern="1200">
        <a:solidFill>
          <a:schemeClr val="tx1"/>
        </a:solidFill>
        <a:latin typeface="Georgia" pitchFamily="18" charset="0"/>
        <a:ea typeface="+mn-ea"/>
        <a:cs typeface="+mn-cs"/>
      </a:defRPr>
    </a:lvl2pPr>
    <a:lvl3pPr marL="914400" algn="l" rtl="0" fontAlgn="base">
      <a:spcBef>
        <a:spcPct val="0"/>
      </a:spcBef>
      <a:spcAft>
        <a:spcPct val="0"/>
      </a:spcAft>
      <a:defRPr sz="1200" kern="1200">
        <a:solidFill>
          <a:schemeClr val="tx1"/>
        </a:solidFill>
        <a:latin typeface="Georgia" pitchFamily="18" charset="0"/>
        <a:ea typeface="+mn-ea"/>
        <a:cs typeface="+mn-cs"/>
      </a:defRPr>
    </a:lvl3pPr>
    <a:lvl4pPr marL="1371600" algn="l" rtl="0" fontAlgn="base">
      <a:spcBef>
        <a:spcPct val="0"/>
      </a:spcBef>
      <a:spcAft>
        <a:spcPct val="0"/>
      </a:spcAft>
      <a:defRPr sz="1200" kern="1200">
        <a:solidFill>
          <a:schemeClr val="tx1"/>
        </a:solidFill>
        <a:latin typeface="Georgia" pitchFamily="18" charset="0"/>
        <a:ea typeface="+mn-ea"/>
        <a:cs typeface="+mn-cs"/>
      </a:defRPr>
    </a:lvl4pPr>
    <a:lvl5pPr marL="1828800" algn="l" rtl="0" fontAlgn="base">
      <a:spcBef>
        <a:spcPct val="0"/>
      </a:spcBef>
      <a:spcAft>
        <a:spcPct val="0"/>
      </a:spcAft>
      <a:defRPr sz="1200" kern="1200">
        <a:solidFill>
          <a:schemeClr val="tx1"/>
        </a:solidFill>
        <a:latin typeface="Georgia" pitchFamily="18" charset="0"/>
        <a:ea typeface="+mn-ea"/>
        <a:cs typeface="+mn-cs"/>
      </a:defRPr>
    </a:lvl5pPr>
    <a:lvl6pPr marL="2286000" algn="l" defTabSz="914400" rtl="0" eaLnBrk="1" latinLnBrk="0" hangingPunct="1">
      <a:defRPr sz="1200" kern="1200">
        <a:solidFill>
          <a:schemeClr val="tx1"/>
        </a:solidFill>
        <a:latin typeface="Georgia" pitchFamily="18" charset="0"/>
        <a:ea typeface="+mn-ea"/>
        <a:cs typeface="+mn-cs"/>
      </a:defRPr>
    </a:lvl6pPr>
    <a:lvl7pPr marL="2743200" algn="l" defTabSz="914400" rtl="0" eaLnBrk="1" latinLnBrk="0" hangingPunct="1">
      <a:defRPr sz="1200" kern="1200">
        <a:solidFill>
          <a:schemeClr val="tx1"/>
        </a:solidFill>
        <a:latin typeface="Georgia" pitchFamily="18" charset="0"/>
        <a:ea typeface="+mn-ea"/>
        <a:cs typeface="+mn-cs"/>
      </a:defRPr>
    </a:lvl7pPr>
    <a:lvl8pPr marL="3200400" algn="l" defTabSz="914400" rtl="0" eaLnBrk="1" latinLnBrk="0" hangingPunct="1">
      <a:defRPr sz="1200" kern="1200">
        <a:solidFill>
          <a:schemeClr val="tx1"/>
        </a:solidFill>
        <a:latin typeface="Georgia" pitchFamily="18" charset="0"/>
        <a:ea typeface="+mn-ea"/>
        <a:cs typeface="+mn-cs"/>
      </a:defRPr>
    </a:lvl8pPr>
    <a:lvl9pPr marL="3657600" algn="l" defTabSz="914400" rtl="0" eaLnBrk="1" latinLnBrk="0" hangingPunct="1">
      <a:defRPr sz="1200" kern="1200">
        <a:solidFill>
          <a:schemeClr val="tx1"/>
        </a:solidFill>
        <a:latin typeface="Georg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CDF3"/>
    <a:srgbClr val="82001E"/>
    <a:srgbClr val="9E9FA3"/>
    <a:srgbClr val="003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75" autoAdjust="0"/>
  </p:normalViewPr>
  <p:slideViewPr>
    <p:cSldViewPr>
      <p:cViewPr>
        <p:scale>
          <a:sx n="100" d="100"/>
          <a:sy n="100" d="100"/>
        </p:scale>
        <p:origin x="-1240" y="4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nb-NO"/>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charset="0"/>
              </a:defRPr>
            </a:lvl1pPr>
          </a:lstStyle>
          <a:p>
            <a:pPr>
              <a:defRPr/>
            </a:pPr>
            <a:endParaRPr lang="nb-NO"/>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atin typeface="Arial" charset="0"/>
              </a:defRPr>
            </a:lvl1pPr>
          </a:lstStyle>
          <a:p>
            <a:pPr>
              <a:defRPr/>
            </a:pPr>
            <a:endParaRPr lang="nb-NO"/>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Arial" charset="0"/>
              </a:defRPr>
            </a:lvl1pPr>
          </a:lstStyle>
          <a:p>
            <a:pPr>
              <a:defRPr/>
            </a:pPr>
            <a:fld id="{45B7294E-3E57-47F7-98FA-2ECBB733F8D1}" type="slidenum">
              <a:rPr lang="nb-NO"/>
              <a:pPr>
                <a:defRPr/>
              </a:pPr>
              <a:t>‹#›</a:t>
            </a:fld>
            <a:endParaRPr lang="nb-NO"/>
          </a:p>
        </p:txBody>
      </p:sp>
    </p:spTree>
    <p:extLst>
      <p:ext uri="{BB962C8B-B14F-4D97-AF65-F5344CB8AC3E}">
        <p14:creationId xmlns:p14="http://schemas.microsoft.com/office/powerpoint/2010/main" val="702154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Klikk for å redigere tekststiler i malen</a:t>
            </a:r>
          </a:p>
          <a:p>
            <a:pPr lvl="1"/>
            <a:r>
              <a:rPr lang="en-US" noProof="0" smtClean="0"/>
              <a:t>Andre nivå</a:t>
            </a:r>
          </a:p>
          <a:p>
            <a:pPr lvl="2"/>
            <a:r>
              <a:rPr lang="en-US" noProof="0" smtClean="0"/>
              <a:t>Tredje nivå</a:t>
            </a:r>
          </a:p>
          <a:p>
            <a:pPr lvl="3"/>
            <a:r>
              <a:rPr lang="en-US" noProof="0" smtClean="0"/>
              <a:t>Fjerde nivå</a:t>
            </a:r>
          </a:p>
          <a:p>
            <a:pPr lvl="4"/>
            <a:r>
              <a:rPr lang="en-US" noProof="0" smtClean="0"/>
              <a:t>Femte nivå</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Arial" charset="0"/>
              </a:defRPr>
            </a:lvl1pPr>
          </a:lstStyle>
          <a:p>
            <a:pPr>
              <a:defRPr/>
            </a:pPr>
            <a:fld id="{55F95A31-D360-4CC9-B33B-E1439B2780A8}" type="slidenum">
              <a:rPr lang="en-US"/>
              <a:pPr>
                <a:defRPr/>
              </a:pPr>
              <a:t>‹#›</a:t>
            </a:fld>
            <a:endParaRPr lang="en-US"/>
          </a:p>
        </p:txBody>
      </p:sp>
    </p:spTree>
    <p:extLst>
      <p:ext uri="{BB962C8B-B14F-4D97-AF65-F5344CB8AC3E}">
        <p14:creationId xmlns:p14="http://schemas.microsoft.com/office/powerpoint/2010/main" val="7807121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4"/>
          <p:cNvSpPr>
            <a:spLocks noChangeShapeType="1"/>
          </p:cNvSpPr>
          <p:nvPr/>
        </p:nvSpPr>
        <p:spPr bwMode="auto">
          <a:xfrm>
            <a:off x="179388" y="836613"/>
            <a:ext cx="8785225" cy="0"/>
          </a:xfrm>
          <a:prstGeom prst="line">
            <a:avLst/>
          </a:prstGeom>
          <a:noFill/>
          <a:ln w="9525">
            <a:solidFill>
              <a:srgbClr val="00306A"/>
            </a:solidFill>
            <a:round/>
            <a:headEnd/>
            <a:tailEnd/>
          </a:ln>
          <a:effectLst/>
        </p:spPr>
        <p:txBody>
          <a:bodyPr/>
          <a:lstStyle/>
          <a:p>
            <a:pPr>
              <a:defRPr/>
            </a:pPr>
            <a:endParaRPr lang="en-GB"/>
          </a:p>
        </p:txBody>
      </p:sp>
      <p:pic>
        <p:nvPicPr>
          <p:cNvPr id="5" name="Picture 11" descr="cems-logorams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6275388"/>
            <a:ext cx="25923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500938" y="6334125"/>
            <a:ext cx="1477962" cy="307975"/>
          </a:xfrm>
          <a:prstGeom prst="rect">
            <a:avLst/>
          </a:prstGeom>
          <a:noFill/>
        </p:spPr>
        <p:txBody>
          <a:bodyPr wrap="none">
            <a:spAutoFit/>
          </a:bodyPr>
          <a:lstStyle/>
          <a:p>
            <a:pPr>
              <a:defRPr/>
            </a:pPr>
            <a:r>
              <a:rPr lang="en-GB" sz="1400" b="1" dirty="0">
                <a:solidFill>
                  <a:srgbClr val="00306A"/>
                </a:solidFill>
                <a:latin typeface="+mj-lt"/>
                <a:ea typeface="+mj-ea"/>
                <a:cs typeface="+mj-cs"/>
              </a:rPr>
              <a:t>www.nhh.no</a:t>
            </a:r>
          </a:p>
        </p:txBody>
      </p:sp>
      <p:pic>
        <p:nvPicPr>
          <p:cNvPr id="7" name="Picture 16" descr="NHH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392113"/>
            <a:ext cx="15351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7"/>
          <p:cNvSpPr>
            <a:spLocks noGrp="1" noChangeArrowheads="1"/>
          </p:cNvSpPr>
          <p:nvPr>
            <p:ph type="ctrTitle"/>
          </p:nvPr>
        </p:nvSpPr>
        <p:spPr>
          <a:xfrm>
            <a:off x="1403350" y="1196975"/>
            <a:ext cx="6769100" cy="1470025"/>
          </a:xfrm>
        </p:spPr>
        <p:txBody>
          <a:bodyPr/>
          <a:lstStyle>
            <a:lvl1pPr>
              <a:defRPr sz="2800">
                <a:solidFill>
                  <a:srgbClr val="00306A"/>
                </a:solidFill>
              </a:defRPr>
            </a:lvl1pPr>
          </a:lstStyle>
          <a:p>
            <a:r>
              <a:rPr lang="en-US" smtClean="0"/>
              <a:t>Click to edit Master title style</a:t>
            </a:r>
            <a:endParaRPr lang="nb-NO" dirty="0"/>
          </a:p>
        </p:txBody>
      </p:sp>
      <p:sp>
        <p:nvSpPr>
          <p:cNvPr id="26632" name="Rectangle 8"/>
          <p:cNvSpPr>
            <a:spLocks noGrp="1" noChangeArrowheads="1"/>
          </p:cNvSpPr>
          <p:nvPr>
            <p:ph type="subTitle" idx="1"/>
          </p:nvPr>
        </p:nvSpPr>
        <p:spPr>
          <a:xfrm>
            <a:off x="1403350" y="2708275"/>
            <a:ext cx="6769100" cy="792163"/>
          </a:xfrm>
        </p:spPr>
        <p:txBody>
          <a:bodyPr/>
          <a:lstStyle>
            <a:lvl1pPr marL="0" indent="0">
              <a:buFontTx/>
              <a:buNone/>
              <a:defRPr b="1">
                <a:solidFill>
                  <a:srgbClr val="9E9FA3"/>
                </a:solidFill>
              </a:defRPr>
            </a:lvl1pPr>
          </a:lstStyle>
          <a:p>
            <a:r>
              <a:rPr lang="en-US" smtClean="0"/>
              <a:t>Click to edit Master subtitle style</a:t>
            </a:r>
            <a:endParaRPr lang="nb-NO"/>
          </a:p>
        </p:txBody>
      </p:sp>
      <p:sp>
        <p:nvSpPr>
          <p:cNvPr id="8" name="Rectangle 9"/>
          <p:cNvSpPr>
            <a:spLocks noGrp="1" noChangeArrowheads="1"/>
          </p:cNvSpPr>
          <p:nvPr>
            <p:ph type="dt" sz="half" idx="10"/>
          </p:nvPr>
        </p:nvSpPr>
        <p:spPr>
          <a:xfrm>
            <a:off x="1403350" y="3717925"/>
            <a:ext cx="2592388" cy="215900"/>
          </a:xfrm>
        </p:spPr>
        <p:txBody>
          <a:bodyPr/>
          <a:lstStyle>
            <a:lvl1pPr algn="l">
              <a:defRPr sz="1200"/>
            </a:lvl1pPr>
          </a:lstStyle>
          <a:p>
            <a:pPr>
              <a:defRPr/>
            </a:pPr>
            <a:fld id="{12535D4A-F271-4102-899D-F4F80F84F099}" type="datetime1">
              <a:rPr lang="nb-NO"/>
              <a:pPr>
                <a:defRPr/>
              </a:pPr>
              <a:t>14.04.13</a:t>
            </a:fld>
            <a:endParaRPr lang="nb-NO"/>
          </a:p>
        </p:txBody>
      </p:sp>
      <p:sp>
        <p:nvSpPr>
          <p:cNvPr id="9" name="Rectangle 10"/>
          <p:cNvSpPr>
            <a:spLocks noGrp="1" noChangeArrowheads="1"/>
          </p:cNvSpPr>
          <p:nvPr>
            <p:ph type="ftr" sz="quarter" idx="11"/>
          </p:nvPr>
        </p:nvSpPr>
        <p:spPr>
          <a:xfrm>
            <a:off x="1403350" y="3500438"/>
            <a:ext cx="6769100" cy="217487"/>
          </a:xfrm>
        </p:spPr>
        <p:txBody>
          <a:bodyPr/>
          <a:lstStyle>
            <a:lvl1pPr>
              <a:defRPr sz="1200"/>
            </a:lvl1pPr>
          </a:lstStyle>
          <a:p>
            <a:pPr>
              <a:defRPr/>
            </a:pPr>
            <a:r>
              <a:rPr lang="nb-NO"/>
              <a:t>Fornavn Etternavn, navn@nhh.no</a:t>
            </a:r>
          </a:p>
        </p:txBody>
      </p:sp>
    </p:spTree>
    <p:extLst>
      <p:ext uri="{BB962C8B-B14F-4D97-AF65-F5344CB8AC3E}">
        <p14:creationId xmlns:p14="http://schemas.microsoft.com/office/powerpoint/2010/main" val="2939909164"/>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7DB0F78-5994-4151-862D-084D7C3AE703}" type="datetime1">
              <a:rPr lang="nb-NO"/>
              <a:pPr>
                <a:defRPr/>
              </a:pPr>
              <a:t>14.04.13</a:t>
            </a:fld>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6" name="Rectangle 6"/>
          <p:cNvSpPr>
            <a:spLocks noGrp="1" noChangeArrowheads="1"/>
          </p:cNvSpPr>
          <p:nvPr>
            <p:ph type="sldNum" sz="quarter" idx="12"/>
          </p:nvPr>
        </p:nvSpPr>
        <p:spPr>
          <a:ln/>
        </p:spPr>
        <p:txBody>
          <a:bodyPr/>
          <a:lstStyle>
            <a:lvl1pPr>
              <a:defRPr/>
            </a:lvl1pPr>
          </a:lstStyle>
          <a:p>
            <a:pPr>
              <a:defRPr/>
            </a:pPr>
            <a:fld id="{AC9AADFB-3B38-4066-AA98-7BF260114C34}" type="slidenum">
              <a:rPr lang="nb-NO"/>
              <a:pPr>
                <a:defRPr/>
              </a:pPr>
              <a:t>‹#›</a:t>
            </a:fld>
            <a:endParaRPr lang="nb-NO"/>
          </a:p>
        </p:txBody>
      </p:sp>
    </p:spTree>
    <p:extLst>
      <p:ext uri="{BB962C8B-B14F-4D97-AF65-F5344CB8AC3E}">
        <p14:creationId xmlns:p14="http://schemas.microsoft.com/office/powerpoint/2010/main" val="365751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850900"/>
            <a:ext cx="2036762" cy="5673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50900"/>
            <a:ext cx="5957888" cy="5673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89B9940-E155-4EA0-B4D7-9CDCAA8FB3D2}" type="datetime1">
              <a:rPr lang="nb-NO"/>
              <a:pPr>
                <a:defRPr/>
              </a:pPr>
              <a:t>14.04.13</a:t>
            </a:fld>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6" name="Rectangle 6"/>
          <p:cNvSpPr>
            <a:spLocks noGrp="1" noChangeArrowheads="1"/>
          </p:cNvSpPr>
          <p:nvPr>
            <p:ph type="sldNum" sz="quarter" idx="12"/>
          </p:nvPr>
        </p:nvSpPr>
        <p:spPr>
          <a:ln/>
        </p:spPr>
        <p:txBody>
          <a:bodyPr/>
          <a:lstStyle>
            <a:lvl1pPr>
              <a:defRPr/>
            </a:lvl1pPr>
          </a:lstStyle>
          <a:p>
            <a:pPr>
              <a:defRPr/>
            </a:pPr>
            <a:fld id="{AD0FC0AE-BF04-48A8-8187-1BFDB0B28268}" type="slidenum">
              <a:rPr lang="nb-NO"/>
              <a:pPr>
                <a:defRPr/>
              </a:pPr>
              <a:t>‹#›</a:t>
            </a:fld>
            <a:endParaRPr lang="nb-NO"/>
          </a:p>
        </p:txBody>
      </p:sp>
    </p:spTree>
    <p:extLst>
      <p:ext uri="{BB962C8B-B14F-4D97-AF65-F5344CB8AC3E}">
        <p14:creationId xmlns:p14="http://schemas.microsoft.com/office/powerpoint/2010/main" val="3150008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tellysbilde">
    <p:spTree>
      <p:nvGrpSpPr>
        <p:cNvPr id="1" name=""/>
        <p:cNvGrpSpPr/>
        <p:nvPr/>
      </p:nvGrpSpPr>
      <p:grpSpPr>
        <a:xfrm>
          <a:off x="0" y="0"/>
          <a:ext cx="0" cy="0"/>
          <a:chOff x="0" y="0"/>
          <a:chExt cx="0" cy="0"/>
        </a:xfrm>
      </p:grpSpPr>
      <p:pic>
        <p:nvPicPr>
          <p:cNvPr id="3" name="Bil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6648" y="5814672"/>
            <a:ext cx="3717359" cy="1061573"/>
          </a:xfrm>
          <a:prstGeom prst="rect">
            <a:avLst/>
          </a:prstGeom>
        </p:spPr>
      </p:pic>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8723" y="610587"/>
            <a:ext cx="712842" cy="1412667"/>
          </a:xfrm>
          <a:prstGeom prst="rect">
            <a:avLst/>
          </a:prstGeom>
        </p:spPr>
      </p:pic>
      <p:sp>
        <p:nvSpPr>
          <p:cNvPr id="5" name="Tittel 1"/>
          <p:cNvSpPr>
            <a:spLocks noGrp="1"/>
          </p:cNvSpPr>
          <p:nvPr>
            <p:ph type="ctrTitle" hasCustomPrompt="1"/>
          </p:nvPr>
        </p:nvSpPr>
        <p:spPr>
          <a:xfrm>
            <a:off x="1019682" y="1364977"/>
            <a:ext cx="6533363" cy="2880942"/>
          </a:xfrm>
        </p:spPr>
        <p:txBody>
          <a:bodyPr anchor="b">
            <a:noAutofit/>
          </a:bodyPr>
          <a:lstStyle>
            <a:lvl1pPr>
              <a:defRPr sz="3600" b="0" cap="all" baseline="0">
                <a:solidFill>
                  <a:srgbClr val="003A54"/>
                </a:solidFill>
              </a:defRPr>
            </a:lvl1pPr>
          </a:lstStyle>
          <a:p>
            <a:r>
              <a:rPr lang="nb-NO" dirty="0" smtClean="0"/>
              <a:t>Tittel</a:t>
            </a:r>
            <a:endParaRPr lang="nb-NO" dirty="0"/>
          </a:p>
        </p:txBody>
      </p:sp>
      <p:sp>
        <p:nvSpPr>
          <p:cNvPr id="6" name="Plassholder for tekst 8"/>
          <p:cNvSpPr>
            <a:spLocks noGrp="1"/>
          </p:cNvSpPr>
          <p:nvPr>
            <p:ph type="body" sz="quarter" idx="10" hasCustomPrompt="1"/>
          </p:nvPr>
        </p:nvSpPr>
        <p:spPr>
          <a:xfrm>
            <a:off x="1019544" y="4243481"/>
            <a:ext cx="6534882" cy="829353"/>
          </a:xfrm>
        </p:spPr>
        <p:txBody>
          <a:bodyPr>
            <a:normAutofit/>
          </a:bodyPr>
          <a:lstStyle>
            <a:lvl1pPr marL="0" indent="0">
              <a:buNone/>
              <a:defRPr sz="1800" cap="none" normalizeH="0" baseline="0">
                <a:solidFill>
                  <a:srgbClr val="A89449"/>
                </a:solidFill>
              </a:defRPr>
            </a:lvl1pPr>
          </a:lstStyle>
          <a:p>
            <a:pPr lvl="0"/>
            <a:r>
              <a:rPr lang="nb-NO" dirty="0" smtClean="0"/>
              <a:t>Undertittel</a:t>
            </a:r>
            <a:endParaRPr lang="nb-NO" dirty="0"/>
          </a:p>
        </p:txBody>
      </p:sp>
    </p:spTree>
    <p:extLst>
      <p:ext uri="{BB962C8B-B14F-4D97-AF65-F5344CB8AC3E}">
        <p14:creationId xmlns:p14="http://schemas.microsoft.com/office/powerpoint/2010/main" val="101521005"/>
      </p:ext>
    </p:extLst>
  </p:cSld>
  <p:clrMapOvr>
    <a:masterClrMapping/>
  </p:clrMapOvr>
  <p:timing>
    <p:tnLst>
      <p:par>
        <p:cTn xmlns:p14="http://schemas.microsoft.com/office/powerpoint/2010/main" id="1" dur="indefinite" restart="never" nodeType="tmRoot"/>
      </p:par>
    </p:tnLst>
  </p:timing>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Tree>
    <p:extLst>
      <p:ext uri="{BB962C8B-B14F-4D97-AF65-F5344CB8AC3E}">
        <p14:creationId xmlns:p14="http://schemas.microsoft.com/office/powerpoint/2010/main" val="2595784755"/>
      </p:ext>
    </p:extLst>
  </p:cSld>
  <p:clrMapOvr>
    <a:masterClrMapping/>
  </p:clrMapOvr>
  <p:timing>
    <p:tnLst>
      <p:par>
        <p:cTn xmlns:p14="http://schemas.microsoft.com/office/powerpoint/2010/main" id="1" dur="indefinite" restart="never" nodeType="tmRoot"/>
      </p:par>
    </p:tnLst>
  </p:timing>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tellysbilde #2">
    <p:spTree>
      <p:nvGrpSpPr>
        <p:cNvPr id="1" name=""/>
        <p:cNvGrpSpPr/>
        <p:nvPr/>
      </p:nvGrpSpPr>
      <p:grpSpPr>
        <a:xfrm>
          <a:off x="0" y="0"/>
          <a:ext cx="0" cy="0"/>
          <a:chOff x="0" y="0"/>
          <a:chExt cx="0" cy="0"/>
        </a:xfrm>
      </p:grpSpPr>
      <p:sp>
        <p:nvSpPr>
          <p:cNvPr id="10" name="Plassholder for bilde 7"/>
          <p:cNvSpPr>
            <a:spLocks noGrp="1"/>
          </p:cNvSpPr>
          <p:nvPr>
            <p:ph type="pic" sz="quarter" idx="14" hasCustomPrompt="1"/>
          </p:nvPr>
        </p:nvSpPr>
        <p:spPr>
          <a:xfrm>
            <a:off x="736695" y="2275823"/>
            <a:ext cx="3824896" cy="3849634"/>
          </a:xfrm>
          <a:blipFill dpi="0" rotWithShape="1">
            <a:blip r:embed="rId2"/>
            <a:srcRect/>
            <a:tile tx="0" ty="0" sx="100000" sy="100000" flip="none" algn="tl"/>
          </a:blipFill>
        </p:spPr>
        <p:txBody>
          <a:bodyPr tIns="1393371"/>
          <a:lstStyle>
            <a:lvl1pPr marL="0" indent="0" algn="ctr">
              <a:buNone/>
              <a:defRPr baseline="0">
                <a:solidFill>
                  <a:schemeClr val="bg1"/>
                </a:solidFill>
              </a:defRPr>
            </a:lvl1pPr>
          </a:lstStyle>
          <a:p>
            <a:r>
              <a:rPr lang="nb-NO" dirty="0" smtClean="0"/>
              <a:t>Sett inn bilde</a:t>
            </a:r>
            <a:endParaRPr lang="nb-NO" dirty="0"/>
          </a:p>
        </p:txBody>
      </p:sp>
      <p:pic>
        <p:nvPicPr>
          <p:cNvPr id="11" name="Bil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95" y="604057"/>
            <a:ext cx="651186" cy="1290481"/>
          </a:xfrm>
          <a:prstGeom prst="rect">
            <a:avLst/>
          </a:prstGeom>
        </p:spPr>
      </p:pic>
      <p:sp>
        <p:nvSpPr>
          <p:cNvPr id="14" name="Rektangel 13"/>
          <p:cNvSpPr/>
          <p:nvPr/>
        </p:nvSpPr>
        <p:spPr>
          <a:xfrm>
            <a:off x="4627367" y="2275823"/>
            <a:ext cx="3834762" cy="3849634"/>
          </a:xfrm>
          <a:prstGeom prst="rect">
            <a:avLst/>
          </a:prstGeom>
          <a:solidFill>
            <a:srgbClr val="2F718E"/>
          </a:solidFill>
          <a:ln>
            <a:noFill/>
          </a:ln>
        </p:spPr>
        <p:style>
          <a:lnRef idx="2">
            <a:schemeClr val="accent1">
              <a:shade val="50000"/>
            </a:schemeClr>
          </a:lnRef>
          <a:fillRef idx="1">
            <a:schemeClr val="accent1"/>
          </a:fillRef>
          <a:effectRef idx="0">
            <a:schemeClr val="accent1"/>
          </a:effectRef>
          <a:fontRef idx="minor">
            <a:schemeClr val="lt1"/>
          </a:fontRef>
        </p:style>
        <p:txBody>
          <a:bodyPr lIns="83274" tIns="41637" rIns="83274" bIns="41637" rtlCol="0" anchor="ctr"/>
          <a:lstStyle/>
          <a:p>
            <a:pPr algn="ctr"/>
            <a:endParaRPr lang="nb-NO" dirty="0" err="1" smtClean="0">
              <a:solidFill>
                <a:srgbClr val="00314A"/>
              </a:solidFill>
            </a:endParaRPr>
          </a:p>
        </p:txBody>
      </p:sp>
      <p:sp>
        <p:nvSpPr>
          <p:cNvPr id="2" name="Tittel 1"/>
          <p:cNvSpPr>
            <a:spLocks noGrp="1"/>
          </p:cNvSpPr>
          <p:nvPr>
            <p:ph type="title"/>
          </p:nvPr>
        </p:nvSpPr>
        <p:spPr>
          <a:xfrm>
            <a:off x="4872933" y="2528127"/>
            <a:ext cx="3382953" cy="1358047"/>
          </a:xfrm>
        </p:spPr>
        <p:txBody>
          <a:bodyPr anchor="t">
            <a:normAutofit/>
          </a:bodyPr>
          <a:lstStyle>
            <a:lvl1pPr>
              <a:defRPr sz="2200" b="0" cap="none" baseline="0">
                <a:solidFill>
                  <a:schemeClr val="bg1"/>
                </a:solidFill>
              </a:defRPr>
            </a:lvl1pPr>
          </a:lstStyle>
          <a:p>
            <a:r>
              <a:rPr lang="nb-NO" smtClean="0"/>
              <a:t>Klikk for å redigere tittelstil</a:t>
            </a:r>
            <a:endParaRPr lang="nb-NO" dirty="0"/>
          </a:p>
        </p:txBody>
      </p:sp>
    </p:spTree>
    <p:extLst>
      <p:ext uri="{BB962C8B-B14F-4D97-AF65-F5344CB8AC3E}">
        <p14:creationId xmlns:p14="http://schemas.microsoft.com/office/powerpoint/2010/main" val="936229821"/>
      </p:ext>
    </p:extLst>
  </p:cSld>
  <p:clrMapOvr>
    <a:masterClrMapping/>
  </p:clrMapOvr>
  <p:timing>
    <p:tnLst>
      <p:par>
        <p:cTn xmlns:p14="http://schemas.microsoft.com/office/powerpoint/2010/mai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tellysbilde #3">
    <p:spTree>
      <p:nvGrpSpPr>
        <p:cNvPr id="1" name=""/>
        <p:cNvGrpSpPr/>
        <p:nvPr/>
      </p:nvGrpSpPr>
      <p:grpSpPr>
        <a:xfrm>
          <a:off x="0" y="0"/>
          <a:ext cx="0" cy="0"/>
          <a:chOff x="0" y="0"/>
          <a:chExt cx="0" cy="0"/>
        </a:xfrm>
      </p:grpSpPr>
      <p:pic>
        <p:nvPicPr>
          <p:cNvPr id="11" name="Bild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95" y="604057"/>
            <a:ext cx="651186" cy="1290481"/>
          </a:xfrm>
          <a:prstGeom prst="rect">
            <a:avLst/>
          </a:prstGeom>
        </p:spPr>
      </p:pic>
      <p:sp>
        <p:nvSpPr>
          <p:cNvPr id="14" name="Rektangel 13"/>
          <p:cNvSpPr/>
          <p:nvPr/>
        </p:nvSpPr>
        <p:spPr>
          <a:xfrm>
            <a:off x="4627367" y="2275823"/>
            <a:ext cx="3834762" cy="3849634"/>
          </a:xfrm>
          <a:prstGeom prst="rect">
            <a:avLst/>
          </a:prstGeom>
          <a:solidFill>
            <a:srgbClr val="BCBDC0"/>
          </a:solidFill>
          <a:ln>
            <a:noFill/>
          </a:ln>
        </p:spPr>
        <p:style>
          <a:lnRef idx="2">
            <a:schemeClr val="accent1">
              <a:shade val="50000"/>
            </a:schemeClr>
          </a:lnRef>
          <a:fillRef idx="1">
            <a:schemeClr val="accent1"/>
          </a:fillRef>
          <a:effectRef idx="0">
            <a:schemeClr val="accent1"/>
          </a:effectRef>
          <a:fontRef idx="minor">
            <a:schemeClr val="lt1"/>
          </a:fontRef>
        </p:style>
        <p:txBody>
          <a:bodyPr lIns="83274" tIns="41637" rIns="83274" bIns="41637" rtlCol="0" anchor="ctr"/>
          <a:lstStyle/>
          <a:p>
            <a:pPr algn="ctr"/>
            <a:endParaRPr lang="nb-NO" dirty="0" err="1" smtClean="0">
              <a:solidFill>
                <a:srgbClr val="00314A"/>
              </a:solidFill>
            </a:endParaRPr>
          </a:p>
        </p:txBody>
      </p:sp>
      <p:sp>
        <p:nvSpPr>
          <p:cNvPr id="2" name="Tittel 1"/>
          <p:cNvSpPr>
            <a:spLocks noGrp="1"/>
          </p:cNvSpPr>
          <p:nvPr>
            <p:ph type="title"/>
          </p:nvPr>
        </p:nvSpPr>
        <p:spPr>
          <a:xfrm>
            <a:off x="4872933" y="2528127"/>
            <a:ext cx="3382953" cy="1358047"/>
          </a:xfrm>
        </p:spPr>
        <p:txBody>
          <a:bodyPr anchor="t">
            <a:normAutofit/>
          </a:bodyPr>
          <a:lstStyle>
            <a:lvl1pPr>
              <a:defRPr sz="2200" b="0" cap="none" baseline="0">
                <a:solidFill>
                  <a:srgbClr val="003A54"/>
                </a:solidFill>
              </a:defRPr>
            </a:lvl1pPr>
          </a:lstStyle>
          <a:p>
            <a:r>
              <a:rPr lang="nb-NO" smtClean="0"/>
              <a:t>Klikk for å redigere tittelstil</a:t>
            </a:r>
            <a:endParaRPr lang="nb-NO" dirty="0"/>
          </a:p>
        </p:txBody>
      </p:sp>
      <p:sp>
        <p:nvSpPr>
          <p:cNvPr id="9" name="Plassholder for bilde 7"/>
          <p:cNvSpPr>
            <a:spLocks noGrp="1"/>
          </p:cNvSpPr>
          <p:nvPr>
            <p:ph type="pic" sz="quarter" idx="14" hasCustomPrompt="1"/>
          </p:nvPr>
        </p:nvSpPr>
        <p:spPr>
          <a:xfrm>
            <a:off x="736695" y="2275823"/>
            <a:ext cx="3824896" cy="3849634"/>
          </a:xfrm>
          <a:blipFill dpi="0" rotWithShape="1">
            <a:blip r:embed="rId3"/>
            <a:srcRect/>
            <a:tile tx="0" ty="0" sx="100000" sy="100000" flip="none" algn="tl"/>
          </a:blipFill>
        </p:spPr>
        <p:txBody>
          <a:bodyPr tIns="1393371"/>
          <a:lstStyle>
            <a:lvl1pPr marL="0" indent="0" algn="ctr">
              <a:buNone/>
              <a:defRPr baseline="0">
                <a:solidFill>
                  <a:schemeClr val="bg1"/>
                </a:solidFill>
              </a:defRPr>
            </a:lvl1pPr>
          </a:lstStyle>
          <a:p>
            <a:r>
              <a:rPr lang="nb-NO" dirty="0" smtClean="0"/>
              <a:t>Sett inn bilde</a:t>
            </a:r>
            <a:endParaRPr lang="nb-NO" dirty="0"/>
          </a:p>
        </p:txBody>
      </p:sp>
    </p:spTree>
    <p:extLst>
      <p:ext uri="{BB962C8B-B14F-4D97-AF65-F5344CB8AC3E}">
        <p14:creationId xmlns:p14="http://schemas.microsoft.com/office/powerpoint/2010/main" val="2075874964"/>
      </p:ext>
    </p:extLst>
  </p:cSld>
  <p:clrMapOvr>
    <a:masterClrMapping/>
  </p:clrMapOvr>
  <p:timing>
    <p:tnLst>
      <p:par>
        <p:cTn xmlns:p14="http://schemas.microsoft.com/office/powerpoint/2010/main" id="1" dur="indefinite" restart="never" nodeType="tmRoot"/>
      </p:par>
    </p:tnLst>
  </p:timing>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2" y="4406901"/>
            <a:ext cx="7876720" cy="1362075"/>
          </a:xfrm>
        </p:spPr>
        <p:txBody>
          <a:bodyPr anchor="t"/>
          <a:lstStyle>
            <a:lvl1pPr algn="l">
              <a:defRPr sz="4000" b="1" cap="all"/>
            </a:lvl1pPr>
          </a:lstStyle>
          <a:p>
            <a:r>
              <a:rPr lang="nb-NO" smtClean="0"/>
              <a:t>Klikk for å redigere tittelstil</a:t>
            </a:r>
            <a:endParaRPr lang="nb-NO" dirty="0"/>
          </a:p>
        </p:txBody>
      </p:sp>
      <p:sp>
        <p:nvSpPr>
          <p:cNvPr id="3" name="Plassholder for tekst 2"/>
          <p:cNvSpPr>
            <a:spLocks noGrp="1"/>
          </p:cNvSpPr>
          <p:nvPr>
            <p:ph type="body" idx="1"/>
          </p:nvPr>
        </p:nvSpPr>
        <p:spPr>
          <a:xfrm>
            <a:off x="722313" y="2906713"/>
            <a:ext cx="787672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2" indent="0">
              <a:buNone/>
              <a:defRPr sz="1400">
                <a:solidFill>
                  <a:schemeClr val="tx1">
                    <a:tint val="75000"/>
                  </a:schemeClr>
                </a:solidFill>
              </a:defRPr>
            </a:lvl6pPr>
            <a:lvl7pPr marL="2743059" indent="0">
              <a:buNone/>
              <a:defRPr sz="1400">
                <a:solidFill>
                  <a:schemeClr val="tx1">
                    <a:tint val="75000"/>
                  </a:schemeClr>
                </a:solidFill>
              </a:defRPr>
            </a:lvl7pPr>
            <a:lvl8pPr marL="3200235" indent="0">
              <a:buNone/>
              <a:defRPr sz="1400">
                <a:solidFill>
                  <a:schemeClr val="tx1">
                    <a:tint val="75000"/>
                  </a:schemeClr>
                </a:solidFill>
              </a:defRPr>
            </a:lvl8pPr>
            <a:lvl9pPr marL="3657412"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Tree>
    <p:extLst>
      <p:ext uri="{BB962C8B-B14F-4D97-AF65-F5344CB8AC3E}">
        <p14:creationId xmlns:p14="http://schemas.microsoft.com/office/powerpoint/2010/main" val="2660654147"/>
      </p:ext>
    </p:extLst>
  </p:cSld>
  <p:clrMapOvr>
    <a:masterClrMapping/>
  </p:clrMapOvr>
  <p:timing>
    <p:tnLst>
      <p:par>
        <p:cTn xmlns:p14="http://schemas.microsoft.com/office/powerpoint/2010/main" id="1" dur="indefinite" restart="never" nodeType="tmRoot"/>
      </p:par>
    </p:tnLst>
  </p:timing>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5" name="Plassholder for dato 4"/>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6" name="Plassholder for bunntekst 5"/>
          <p:cNvSpPr>
            <a:spLocks noGrp="1"/>
          </p:cNvSpPr>
          <p:nvPr>
            <p:ph type="ftr" sz="quarter" idx="11"/>
          </p:nvPr>
        </p:nvSpPr>
        <p:spPr/>
        <p:txBody>
          <a:bodyPr/>
          <a:lstStyle/>
          <a:p>
            <a:pPr>
              <a:defRPr/>
            </a:pPr>
            <a:r>
              <a:rPr lang="nb-NO" smtClean="0"/>
              <a:t>Fornavn Etternavn, navn@nhh.no</a:t>
            </a:r>
            <a:endParaRPr lang="nb-NO"/>
          </a:p>
        </p:txBody>
      </p:sp>
      <p:sp>
        <p:nvSpPr>
          <p:cNvPr id="7" name="Plassholder for lysbildenummer 6"/>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
        <p:nvSpPr>
          <p:cNvPr id="8" name="Plassholder for innhold 2"/>
          <p:cNvSpPr>
            <a:spLocks noGrp="1"/>
          </p:cNvSpPr>
          <p:nvPr>
            <p:ph idx="1"/>
          </p:nvPr>
        </p:nvSpPr>
        <p:spPr>
          <a:xfrm>
            <a:off x="730117" y="2066852"/>
            <a:ext cx="3913694" cy="380744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Plassholder for innhold 2"/>
          <p:cNvSpPr>
            <a:spLocks noGrp="1"/>
          </p:cNvSpPr>
          <p:nvPr>
            <p:ph idx="13"/>
          </p:nvPr>
        </p:nvSpPr>
        <p:spPr>
          <a:xfrm>
            <a:off x="4768787" y="2066852"/>
            <a:ext cx="3828184" cy="380744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286600558"/>
      </p:ext>
    </p:extLst>
  </p:cSld>
  <p:clrMapOvr>
    <a:masterClrMapping/>
  </p:clrMapOvr>
  <p:timing>
    <p:tnLst>
      <p:par>
        <p:cTn xmlns:p14="http://schemas.microsoft.com/office/powerpoint/2010/main" id="1" dur="indefinite" restart="never" nodeType="tmRoot"/>
      </p:par>
    </p:tnLst>
  </p:timing>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5" name="Plassholder for dato 4"/>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6" name="Plassholder for bunntekst 5"/>
          <p:cNvSpPr>
            <a:spLocks noGrp="1"/>
          </p:cNvSpPr>
          <p:nvPr>
            <p:ph type="ftr" sz="quarter" idx="11"/>
          </p:nvPr>
        </p:nvSpPr>
        <p:spPr/>
        <p:txBody>
          <a:bodyPr/>
          <a:lstStyle/>
          <a:p>
            <a:pPr>
              <a:defRPr/>
            </a:pPr>
            <a:r>
              <a:rPr lang="nb-NO" smtClean="0"/>
              <a:t>Fornavn Etternavn, navn@nhh.no</a:t>
            </a:r>
            <a:endParaRPr lang="nb-NO"/>
          </a:p>
        </p:txBody>
      </p:sp>
      <p:sp>
        <p:nvSpPr>
          <p:cNvPr id="7" name="Plassholder for lysbildenummer 6"/>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
        <p:nvSpPr>
          <p:cNvPr id="12" name="Plassholder for innhold 2"/>
          <p:cNvSpPr>
            <a:spLocks noGrp="1"/>
          </p:cNvSpPr>
          <p:nvPr>
            <p:ph idx="1"/>
          </p:nvPr>
        </p:nvSpPr>
        <p:spPr>
          <a:xfrm>
            <a:off x="730117" y="2066852"/>
            <a:ext cx="3870939" cy="3843104"/>
          </a:xfrm>
          <a:solidFill>
            <a:schemeClr val="accent5"/>
          </a:solidFill>
        </p:spPr>
        <p:txBody>
          <a:bodyPr lIns="163926" tIns="163926" rIns="163926" bIns="163926"/>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innhold 2"/>
          <p:cNvSpPr>
            <a:spLocks noGrp="1"/>
          </p:cNvSpPr>
          <p:nvPr>
            <p:ph idx="13"/>
          </p:nvPr>
        </p:nvSpPr>
        <p:spPr>
          <a:xfrm>
            <a:off x="4713865" y="2066852"/>
            <a:ext cx="3870939" cy="3843104"/>
          </a:xfrm>
          <a:solidFill>
            <a:srgbClr val="BCBDC0"/>
          </a:solidFill>
        </p:spPr>
        <p:txBody>
          <a:bodyPr lIns="163926" tIns="163926" rIns="163926" bIns="163926"/>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936229821"/>
      </p:ext>
    </p:extLst>
  </p:cSld>
  <p:clrMapOvr>
    <a:masterClrMapping/>
  </p:clrMapOvr>
  <p:timing>
    <p:tnLst>
      <p:par>
        <p:cTn xmlns:p14="http://schemas.microsoft.com/office/powerpoint/2010/main" id="1" dur="indefinite" restart="never" nodeType="tmRoot"/>
      </p:par>
    </p:tnLst>
  </p:timing>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730118" y="2066852"/>
            <a:ext cx="3870939" cy="70507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2" indent="0">
              <a:buNone/>
              <a:defRPr sz="1600" b="1"/>
            </a:lvl6pPr>
            <a:lvl7pPr marL="2743059" indent="0">
              <a:buNone/>
              <a:defRPr sz="1600" b="1"/>
            </a:lvl7pPr>
            <a:lvl8pPr marL="3200235" indent="0">
              <a:buNone/>
              <a:defRPr sz="1600" b="1"/>
            </a:lvl8pPr>
            <a:lvl9pPr marL="3657412" indent="0">
              <a:buNone/>
              <a:defRPr sz="1600" b="1"/>
            </a:lvl9pPr>
          </a:lstStyle>
          <a:p>
            <a:pPr lvl="0"/>
            <a:r>
              <a:rPr lang="nb-NO" smtClean="0"/>
              <a:t>Klikk for å redigere tekststiler i malen</a:t>
            </a:r>
          </a:p>
        </p:txBody>
      </p:sp>
      <p:sp>
        <p:nvSpPr>
          <p:cNvPr id="5" name="Plassholder for tekst 4"/>
          <p:cNvSpPr>
            <a:spLocks noGrp="1"/>
          </p:cNvSpPr>
          <p:nvPr>
            <p:ph type="body" sz="quarter" idx="3"/>
          </p:nvPr>
        </p:nvSpPr>
        <p:spPr>
          <a:xfrm>
            <a:off x="4712877" y="2066852"/>
            <a:ext cx="3870939" cy="70507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2" indent="0">
              <a:buNone/>
              <a:defRPr sz="1600" b="1"/>
            </a:lvl6pPr>
            <a:lvl7pPr marL="2743059" indent="0">
              <a:buNone/>
              <a:defRPr sz="1600" b="1"/>
            </a:lvl7pPr>
            <a:lvl8pPr marL="3200235" indent="0">
              <a:buNone/>
              <a:defRPr sz="1600" b="1"/>
            </a:lvl8pPr>
            <a:lvl9pPr marL="3657412" indent="0">
              <a:buNone/>
              <a:defRPr sz="1600" b="1"/>
            </a:lvl9pPr>
          </a:lstStyle>
          <a:p>
            <a:pPr lvl="0"/>
            <a:r>
              <a:rPr lang="nb-NO" smtClean="0"/>
              <a:t>Klikk for å redigere tekststiler i malen</a:t>
            </a:r>
          </a:p>
        </p:txBody>
      </p:sp>
      <p:sp>
        <p:nvSpPr>
          <p:cNvPr id="7" name="Plassholder for dato 6"/>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8" name="Plassholder for bunntekst 7"/>
          <p:cNvSpPr>
            <a:spLocks noGrp="1"/>
          </p:cNvSpPr>
          <p:nvPr>
            <p:ph type="ftr" sz="quarter" idx="11"/>
          </p:nvPr>
        </p:nvSpPr>
        <p:spPr/>
        <p:txBody>
          <a:bodyPr/>
          <a:lstStyle/>
          <a:p>
            <a:pPr>
              <a:defRPr/>
            </a:pPr>
            <a:r>
              <a:rPr lang="nb-NO" smtClean="0"/>
              <a:t>Fornavn Etternavn, navn@nhh.no</a:t>
            </a:r>
            <a:endParaRPr lang="nb-NO"/>
          </a:p>
        </p:txBody>
      </p:sp>
      <p:sp>
        <p:nvSpPr>
          <p:cNvPr id="9" name="Plassholder for lysbildenummer 8"/>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
        <p:nvSpPr>
          <p:cNvPr id="12" name="Plassholder for innhold 2"/>
          <p:cNvSpPr>
            <a:spLocks noGrp="1"/>
          </p:cNvSpPr>
          <p:nvPr>
            <p:ph idx="13"/>
          </p:nvPr>
        </p:nvSpPr>
        <p:spPr>
          <a:xfrm>
            <a:off x="730117" y="2775893"/>
            <a:ext cx="3870939" cy="3472006"/>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innhold 2"/>
          <p:cNvSpPr>
            <a:spLocks noGrp="1"/>
          </p:cNvSpPr>
          <p:nvPr>
            <p:ph idx="14"/>
          </p:nvPr>
        </p:nvSpPr>
        <p:spPr>
          <a:xfrm>
            <a:off x="4712877" y="2775893"/>
            <a:ext cx="3870939" cy="3472006"/>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483200189"/>
      </p:ext>
    </p:extLst>
  </p:cSld>
  <p:clrMapOvr>
    <a:masterClrMapping/>
  </p:clrMapOvr>
  <p:timing>
    <p:tnLst>
      <p:par>
        <p:cTn xmlns:p14="http://schemas.microsoft.com/office/powerpoint/2010/mai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BB219F5-C22A-40C3-B361-780D0506E27D}" type="datetime1">
              <a:rPr lang="nb-NO"/>
              <a:pPr>
                <a:defRPr/>
              </a:pPr>
              <a:t>14.04.13</a:t>
            </a:fld>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6" name="Rectangle 6"/>
          <p:cNvSpPr>
            <a:spLocks noGrp="1" noChangeArrowheads="1"/>
          </p:cNvSpPr>
          <p:nvPr>
            <p:ph type="sldNum" sz="quarter" idx="12"/>
          </p:nvPr>
        </p:nvSpPr>
        <p:spPr>
          <a:ln/>
        </p:spPr>
        <p:txBody>
          <a:bodyPr/>
          <a:lstStyle>
            <a:lvl1pPr>
              <a:defRPr/>
            </a:lvl1pPr>
          </a:lstStyle>
          <a:p>
            <a:pPr>
              <a:defRPr/>
            </a:pPr>
            <a:fld id="{FA3D1193-D3DD-493A-8E71-0BD9EADA2FAE}" type="slidenum">
              <a:rPr lang="nb-NO"/>
              <a:pPr>
                <a:defRPr/>
              </a:pPr>
              <a:t>‹#›</a:t>
            </a:fld>
            <a:endParaRPr lang="nb-NO"/>
          </a:p>
        </p:txBody>
      </p:sp>
    </p:spTree>
    <p:extLst>
      <p:ext uri="{BB962C8B-B14F-4D97-AF65-F5344CB8AC3E}">
        <p14:creationId xmlns:p14="http://schemas.microsoft.com/office/powerpoint/2010/main" val="3242492301"/>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ort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nb-NO" smtClean="0"/>
              <a:t>Klikk for å redigere tittelstil</a:t>
            </a:r>
            <a:endParaRPr lang="nb-NO"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
        <p:nvSpPr>
          <p:cNvPr id="8" name="Plassholder for bilde 7"/>
          <p:cNvSpPr>
            <a:spLocks noGrp="1"/>
          </p:cNvSpPr>
          <p:nvPr>
            <p:ph type="pic" sz="quarter" idx="13" hasCustomPrompt="1"/>
          </p:nvPr>
        </p:nvSpPr>
        <p:spPr>
          <a:xfrm>
            <a:off x="576599" y="2066852"/>
            <a:ext cx="8018139" cy="3957385"/>
          </a:xfrm>
          <a:solidFill>
            <a:schemeClr val="accent2"/>
          </a:solidFill>
        </p:spPr>
        <p:txBody>
          <a:bodyPr tIns="1475334"/>
          <a:lstStyle>
            <a:lvl1pPr marL="0" indent="0" algn="ctr">
              <a:buNone/>
              <a:defRPr baseline="0"/>
            </a:lvl1pPr>
          </a:lstStyle>
          <a:p>
            <a:r>
              <a:rPr lang="nb-NO" dirty="0" smtClean="0"/>
              <a:t>Sett inn bilde</a:t>
            </a:r>
            <a:endParaRPr lang="nb-NO" dirty="0"/>
          </a:p>
        </p:txBody>
      </p:sp>
    </p:spTree>
    <p:extLst>
      <p:ext uri="{BB962C8B-B14F-4D97-AF65-F5344CB8AC3E}">
        <p14:creationId xmlns:p14="http://schemas.microsoft.com/office/powerpoint/2010/main" val="3165234332"/>
      </p:ext>
    </p:extLst>
  </p:cSld>
  <p:clrMapOvr>
    <a:masterClrMapping/>
  </p:clrMapOvr>
  <p:timing>
    <p:tnLst>
      <p:par>
        <p:cTn xmlns:p14="http://schemas.microsoft.com/office/powerpoint/2010/main" id="1" dur="indefinite" restart="never" nodeType="tmRoot"/>
      </p:par>
    </p:tnLst>
  </p:timing>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bild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nb-NO" smtClean="0"/>
              <a:t>Klikk for å redigere tittelstil</a:t>
            </a:r>
            <a:endParaRPr lang="nb-NO"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
        <p:nvSpPr>
          <p:cNvPr id="8" name="Plassholder for bilde 7"/>
          <p:cNvSpPr>
            <a:spLocks noGrp="1"/>
          </p:cNvSpPr>
          <p:nvPr>
            <p:ph type="pic" sz="quarter" idx="13" hasCustomPrompt="1"/>
          </p:nvPr>
        </p:nvSpPr>
        <p:spPr>
          <a:xfrm>
            <a:off x="576599" y="2066852"/>
            <a:ext cx="3946582" cy="3957385"/>
          </a:xfrm>
          <a:solidFill>
            <a:schemeClr val="accent2"/>
          </a:solidFill>
        </p:spPr>
        <p:txBody>
          <a:bodyPr tIns="1475334"/>
          <a:lstStyle>
            <a:lvl1pPr marL="0" indent="0" algn="ctr">
              <a:buNone/>
              <a:defRPr baseline="0"/>
            </a:lvl1pPr>
          </a:lstStyle>
          <a:p>
            <a:r>
              <a:rPr lang="nb-NO" dirty="0" smtClean="0"/>
              <a:t>Sett inn bilde</a:t>
            </a:r>
            <a:endParaRPr lang="nb-NO" dirty="0"/>
          </a:p>
        </p:txBody>
      </p:sp>
      <p:sp>
        <p:nvSpPr>
          <p:cNvPr id="7" name="Plassholder for bilde 7"/>
          <p:cNvSpPr>
            <a:spLocks noGrp="1"/>
          </p:cNvSpPr>
          <p:nvPr>
            <p:ph type="pic" sz="quarter" idx="14" hasCustomPrompt="1"/>
          </p:nvPr>
        </p:nvSpPr>
        <p:spPr>
          <a:xfrm>
            <a:off x="4643056" y="2066852"/>
            <a:ext cx="3946582" cy="3957385"/>
          </a:xfrm>
          <a:solidFill>
            <a:schemeClr val="accent2"/>
          </a:solidFill>
        </p:spPr>
        <p:txBody>
          <a:bodyPr tIns="1475334"/>
          <a:lstStyle>
            <a:lvl1pPr marL="0" indent="0" algn="ctr">
              <a:buNone/>
              <a:defRPr baseline="0"/>
            </a:lvl1pPr>
          </a:lstStyle>
          <a:p>
            <a:r>
              <a:rPr lang="nb-NO" dirty="0" smtClean="0"/>
              <a:t>Sett inn bilde</a:t>
            </a:r>
            <a:endParaRPr lang="nb-NO" dirty="0"/>
          </a:p>
        </p:txBody>
      </p:sp>
    </p:spTree>
    <p:extLst>
      <p:ext uri="{BB962C8B-B14F-4D97-AF65-F5344CB8AC3E}">
        <p14:creationId xmlns:p14="http://schemas.microsoft.com/office/powerpoint/2010/main" val="3285146292"/>
      </p:ext>
    </p:extLst>
  </p:cSld>
  <p:clrMapOvr>
    <a:masterClrMapping/>
  </p:clrMapOvr>
  <p:timing>
    <p:tnLst>
      <p:par>
        <p:cTn xmlns:p14="http://schemas.microsoft.com/office/powerpoint/2010/main" id="1" dur="indefinite" restart="never" nodeType="tmRoot"/>
      </p:par>
    </p:tnLst>
  </p:timing>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 bilde - t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nb-NO" smtClean="0"/>
              <a:t>Klikk for å redigere tittelstil</a:t>
            </a:r>
            <a:endParaRPr lang="nb-NO"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
        <p:nvSpPr>
          <p:cNvPr id="8" name="Plassholder for bilde 7"/>
          <p:cNvSpPr>
            <a:spLocks noGrp="1"/>
          </p:cNvSpPr>
          <p:nvPr>
            <p:ph type="pic" sz="quarter" idx="13" hasCustomPrompt="1"/>
          </p:nvPr>
        </p:nvSpPr>
        <p:spPr>
          <a:xfrm>
            <a:off x="576599" y="2066852"/>
            <a:ext cx="4002492" cy="3957385"/>
          </a:xfrm>
          <a:solidFill>
            <a:schemeClr val="accent2"/>
          </a:solidFill>
        </p:spPr>
        <p:txBody>
          <a:bodyPr tIns="1475334"/>
          <a:lstStyle>
            <a:lvl1pPr marL="0" indent="0" algn="ctr">
              <a:buNone/>
              <a:defRPr baseline="0"/>
            </a:lvl1pPr>
          </a:lstStyle>
          <a:p>
            <a:r>
              <a:rPr lang="nb-NO" dirty="0" smtClean="0"/>
              <a:t>Sett inn bilde</a:t>
            </a:r>
            <a:endParaRPr lang="nb-NO" dirty="0"/>
          </a:p>
        </p:txBody>
      </p:sp>
      <p:sp>
        <p:nvSpPr>
          <p:cNvPr id="7" name="Plassholder for bilde 7"/>
          <p:cNvSpPr>
            <a:spLocks noGrp="1"/>
          </p:cNvSpPr>
          <p:nvPr>
            <p:ph type="pic" sz="quarter" idx="14" hasCustomPrompt="1"/>
          </p:nvPr>
        </p:nvSpPr>
        <p:spPr>
          <a:xfrm>
            <a:off x="4585574" y="2066852"/>
            <a:ext cx="4002492" cy="3957385"/>
          </a:xfrm>
          <a:solidFill>
            <a:schemeClr val="accent2"/>
          </a:solidFill>
        </p:spPr>
        <p:txBody>
          <a:bodyPr tIns="1475334"/>
          <a:lstStyle>
            <a:lvl1pPr marL="0" indent="0" algn="ctr">
              <a:buNone/>
              <a:defRPr baseline="0"/>
            </a:lvl1pPr>
          </a:lstStyle>
          <a:p>
            <a:r>
              <a:rPr lang="nb-NO" dirty="0" smtClean="0"/>
              <a:t>Sett inn bilde</a:t>
            </a:r>
            <a:endParaRPr lang="nb-NO" dirty="0"/>
          </a:p>
        </p:txBody>
      </p:sp>
    </p:spTree>
    <p:extLst>
      <p:ext uri="{BB962C8B-B14F-4D97-AF65-F5344CB8AC3E}">
        <p14:creationId xmlns:p14="http://schemas.microsoft.com/office/powerpoint/2010/main" val="1294425165"/>
      </p:ext>
    </p:extLst>
  </p:cSld>
  <p:clrMapOvr>
    <a:masterClrMapping/>
  </p:clrMapOvr>
  <p:timing>
    <p:tnLst>
      <p:par>
        <p:cTn xmlns:p14="http://schemas.microsoft.com/office/powerpoint/2010/main" id="1" dur="indefinite" restart="never" nodeType="tmRoot"/>
      </p:par>
    </p:tnLst>
  </p:timing>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4" name="Plassholder for bunntekst 3"/>
          <p:cNvSpPr>
            <a:spLocks noGrp="1"/>
          </p:cNvSpPr>
          <p:nvPr>
            <p:ph type="ftr" sz="quarter" idx="11"/>
          </p:nvPr>
        </p:nvSpPr>
        <p:spPr/>
        <p:txBody>
          <a:bodyPr/>
          <a:lstStyle/>
          <a:p>
            <a:pPr>
              <a:defRPr/>
            </a:pPr>
            <a:r>
              <a:rPr lang="nb-NO" smtClean="0"/>
              <a:t>Fornavn Etternavn, navn@nhh.no</a:t>
            </a:r>
            <a:endParaRPr lang="nb-NO"/>
          </a:p>
        </p:txBody>
      </p:sp>
      <p:sp>
        <p:nvSpPr>
          <p:cNvPr id="5" name="Plassholder for lysbildenummer 4"/>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Tree>
    <p:extLst>
      <p:ext uri="{BB962C8B-B14F-4D97-AF65-F5344CB8AC3E}">
        <p14:creationId xmlns:p14="http://schemas.microsoft.com/office/powerpoint/2010/main" val="1762821291"/>
      </p:ext>
    </p:extLst>
  </p:cSld>
  <p:clrMapOvr>
    <a:masterClrMapping/>
  </p:clrMapOvr>
  <p:timing>
    <p:tnLst>
      <p:par>
        <p:cTn xmlns:p14="http://schemas.microsoft.com/office/powerpoint/2010/main" id="1" dur="indefinite" restart="never" nodeType="tmRoot"/>
      </p:par>
    </p:tnLst>
  </p:timing>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3" name="Plassholder for bunntekst 2"/>
          <p:cNvSpPr>
            <a:spLocks noGrp="1"/>
          </p:cNvSpPr>
          <p:nvPr>
            <p:ph type="ftr" sz="quarter" idx="11"/>
          </p:nvPr>
        </p:nvSpPr>
        <p:spPr/>
        <p:txBody>
          <a:bodyPr/>
          <a:lstStyle/>
          <a:p>
            <a:pPr>
              <a:defRPr/>
            </a:pPr>
            <a:r>
              <a:rPr lang="nb-NO" smtClean="0"/>
              <a:t>Fornavn Etternavn, navn@nhh.no</a:t>
            </a:r>
            <a:endParaRPr lang="nb-NO"/>
          </a:p>
        </p:txBody>
      </p:sp>
      <p:sp>
        <p:nvSpPr>
          <p:cNvPr id="4" name="Plassholder for lysbildenummer 3"/>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Tree>
    <p:extLst>
      <p:ext uri="{BB962C8B-B14F-4D97-AF65-F5344CB8AC3E}">
        <p14:creationId xmlns:p14="http://schemas.microsoft.com/office/powerpoint/2010/main" val="326557939"/>
      </p:ext>
    </p:extLst>
  </p:cSld>
  <p:clrMapOvr>
    <a:masterClrMapping/>
  </p:clrMapOvr>
  <p:timing>
    <p:tnLst>
      <p:par>
        <p:cTn xmlns:p14="http://schemas.microsoft.com/office/powerpoint/2010/mai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8F6CAA0-BC1C-4F71-87AA-E6C43395072A}" type="datetime1">
              <a:rPr lang="nb-NO"/>
              <a:pPr>
                <a:defRPr/>
              </a:pPr>
              <a:t>14.04.13</a:t>
            </a:fld>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6" name="Rectangle 6"/>
          <p:cNvSpPr>
            <a:spLocks noGrp="1" noChangeArrowheads="1"/>
          </p:cNvSpPr>
          <p:nvPr>
            <p:ph type="sldNum" sz="quarter" idx="12"/>
          </p:nvPr>
        </p:nvSpPr>
        <p:spPr>
          <a:ln/>
        </p:spPr>
        <p:txBody>
          <a:bodyPr/>
          <a:lstStyle>
            <a:lvl1pPr>
              <a:defRPr/>
            </a:lvl1pPr>
          </a:lstStyle>
          <a:p>
            <a:pPr>
              <a:defRPr/>
            </a:pPr>
            <a:fld id="{BB8E3E8B-57BF-40B4-B300-75B987BB7872}" type="slidenum">
              <a:rPr lang="nb-NO"/>
              <a:pPr>
                <a:defRPr/>
              </a:pPr>
              <a:t>‹#›</a:t>
            </a:fld>
            <a:endParaRPr lang="nb-NO"/>
          </a:p>
        </p:txBody>
      </p:sp>
    </p:spTree>
    <p:extLst>
      <p:ext uri="{BB962C8B-B14F-4D97-AF65-F5344CB8AC3E}">
        <p14:creationId xmlns:p14="http://schemas.microsoft.com/office/powerpoint/2010/main" val="61803445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4675"/>
            <a:ext cx="399732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9475" y="1844675"/>
            <a:ext cx="399732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D4B7C216-689C-4238-8198-02526750A3E3}" type="datetime1">
              <a:rPr lang="nb-NO"/>
              <a:pPr>
                <a:defRPr/>
              </a:pPr>
              <a:t>14.04.13</a:t>
            </a:fld>
            <a:endParaRPr lang="nb-NO"/>
          </a:p>
        </p:txBody>
      </p:sp>
      <p:sp>
        <p:nvSpPr>
          <p:cNvPr id="6"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7" name="Rectangle 6"/>
          <p:cNvSpPr>
            <a:spLocks noGrp="1" noChangeArrowheads="1"/>
          </p:cNvSpPr>
          <p:nvPr>
            <p:ph type="sldNum" sz="quarter" idx="12"/>
          </p:nvPr>
        </p:nvSpPr>
        <p:spPr>
          <a:ln/>
        </p:spPr>
        <p:txBody>
          <a:bodyPr/>
          <a:lstStyle>
            <a:lvl1pPr>
              <a:defRPr/>
            </a:lvl1pPr>
          </a:lstStyle>
          <a:p>
            <a:pPr>
              <a:defRPr/>
            </a:pPr>
            <a:fld id="{ECB38056-4E8A-4263-9B81-4181C74FF9E5}" type="slidenum">
              <a:rPr lang="nb-NO"/>
              <a:pPr>
                <a:defRPr/>
              </a:pPr>
              <a:t>‹#›</a:t>
            </a:fld>
            <a:endParaRPr lang="nb-NO"/>
          </a:p>
        </p:txBody>
      </p:sp>
    </p:spTree>
    <p:extLst>
      <p:ext uri="{BB962C8B-B14F-4D97-AF65-F5344CB8AC3E}">
        <p14:creationId xmlns:p14="http://schemas.microsoft.com/office/powerpoint/2010/main" val="8909011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41E9ACAC-7F5E-4D21-82A7-4822716216A8}" type="datetime1">
              <a:rPr lang="nb-NO"/>
              <a:pPr>
                <a:defRPr/>
              </a:pPr>
              <a:t>14.04.13</a:t>
            </a:fld>
            <a:endParaRPr lang="nb-NO"/>
          </a:p>
        </p:txBody>
      </p:sp>
      <p:sp>
        <p:nvSpPr>
          <p:cNvPr id="8"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9" name="Rectangle 6"/>
          <p:cNvSpPr>
            <a:spLocks noGrp="1" noChangeArrowheads="1"/>
          </p:cNvSpPr>
          <p:nvPr>
            <p:ph type="sldNum" sz="quarter" idx="12"/>
          </p:nvPr>
        </p:nvSpPr>
        <p:spPr>
          <a:ln/>
        </p:spPr>
        <p:txBody>
          <a:bodyPr/>
          <a:lstStyle>
            <a:lvl1pPr>
              <a:defRPr/>
            </a:lvl1pPr>
          </a:lstStyle>
          <a:p>
            <a:pPr>
              <a:defRPr/>
            </a:pPr>
            <a:fld id="{652723A5-72EA-4FFF-AEB0-8E86A43A92E4}" type="slidenum">
              <a:rPr lang="nb-NO"/>
              <a:pPr>
                <a:defRPr/>
              </a:pPr>
              <a:t>‹#›</a:t>
            </a:fld>
            <a:endParaRPr lang="nb-NO"/>
          </a:p>
        </p:txBody>
      </p:sp>
    </p:spTree>
    <p:extLst>
      <p:ext uri="{BB962C8B-B14F-4D97-AF65-F5344CB8AC3E}">
        <p14:creationId xmlns:p14="http://schemas.microsoft.com/office/powerpoint/2010/main" val="198367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8FD4C52-DCD0-4BDF-B57B-A6CEFB010817}" type="datetime1">
              <a:rPr lang="nb-NO"/>
              <a:pPr>
                <a:defRPr/>
              </a:pPr>
              <a:t>14.04.13</a:t>
            </a:fld>
            <a:endParaRPr lang="nb-NO"/>
          </a:p>
        </p:txBody>
      </p:sp>
      <p:sp>
        <p:nvSpPr>
          <p:cNvPr id="4"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5" name="Rectangle 6"/>
          <p:cNvSpPr>
            <a:spLocks noGrp="1" noChangeArrowheads="1"/>
          </p:cNvSpPr>
          <p:nvPr>
            <p:ph type="sldNum" sz="quarter" idx="12"/>
          </p:nvPr>
        </p:nvSpPr>
        <p:spPr>
          <a:ln/>
        </p:spPr>
        <p:txBody>
          <a:bodyPr/>
          <a:lstStyle>
            <a:lvl1pPr>
              <a:defRPr/>
            </a:lvl1pPr>
          </a:lstStyle>
          <a:p>
            <a:pPr>
              <a:defRPr/>
            </a:pPr>
            <a:fld id="{14DBD02C-A119-4EFE-93D7-A31C8285D349}" type="slidenum">
              <a:rPr lang="nb-NO"/>
              <a:pPr>
                <a:defRPr/>
              </a:pPr>
              <a:t>‹#›</a:t>
            </a:fld>
            <a:endParaRPr lang="nb-NO"/>
          </a:p>
        </p:txBody>
      </p:sp>
    </p:spTree>
    <p:extLst>
      <p:ext uri="{BB962C8B-B14F-4D97-AF65-F5344CB8AC3E}">
        <p14:creationId xmlns:p14="http://schemas.microsoft.com/office/powerpoint/2010/main" val="41412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6A92933-18AA-486B-A7B2-A56D0EC24B41}" type="datetime1">
              <a:rPr lang="nb-NO"/>
              <a:pPr>
                <a:defRPr/>
              </a:pPr>
              <a:t>14.04.13</a:t>
            </a:fld>
            <a:endParaRPr lang="nb-NO"/>
          </a:p>
        </p:txBody>
      </p:sp>
      <p:sp>
        <p:nvSpPr>
          <p:cNvPr id="3"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4" name="Rectangle 6"/>
          <p:cNvSpPr>
            <a:spLocks noGrp="1" noChangeArrowheads="1"/>
          </p:cNvSpPr>
          <p:nvPr>
            <p:ph type="sldNum" sz="quarter" idx="12"/>
          </p:nvPr>
        </p:nvSpPr>
        <p:spPr>
          <a:ln/>
        </p:spPr>
        <p:txBody>
          <a:bodyPr/>
          <a:lstStyle>
            <a:lvl1pPr>
              <a:defRPr/>
            </a:lvl1pPr>
          </a:lstStyle>
          <a:p>
            <a:pPr>
              <a:defRPr/>
            </a:pPr>
            <a:fld id="{16CD10F3-DE39-49E9-8D2F-70CC405A373E}" type="slidenum">
              <a:rPr lang="nb-NO"/>
              <a:pPr>
                <a:defRPr/>
              </a:pPr>
              <a:t>‹#›</a:t>
            </a:fld>
            <a:endParaRPr lang="nb-NO"/>
          </a:p>
        </p:txBody>
      </p:sp>
    </p:spTree>
    <p:extLst>
      <p:ext uri="{BB962C8B-B14F-4D97-AF65-F5344CB8AC3E}">
        <p14:creationId xmlns:p14="http://schemas.microsoft.com/office/powerpoint/2010/main" val="101938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F867251-C769-4F65-8176-CCDC747207C5}" type="datetime1">
              <a:rPr lang="nb-NO"/>
              <a:pPr>
                <a:defRPr/>
              </a:pPr>
              <a:t>14.04.13</a:t>
            </a:fld>
            <a:endParaRPr lang="nb-NO"/>
          </a:p>
        </p:txBody>
      </p:sp>
      <p:sp>
        <p:nvSpPr>
          <p:cNvPr id="6"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7" name="Rectangle 6"/>
          <p:cNvSpPr>
            <a:spLocks noGrp="1" noChangeArrowheads="1"/>
          </p:cNvSpPr>
          <p:nvPr>
            <p:ph type="sldNum" sz="quarter" idx="12"/>
          </p:nvPr>
        </p:nvSpPr>
        <p:spPr>
          <a:ln/>
        </p:spPr>
        <p:txBody>
          <a:bodyPr/>
          <a:lstStyle>
            <a:lvl1pPr>
              <a:defRPr/>
            </a:lvl1pPr>
          </a:lstStyle>
          <a:p>
            <a:pPr>
              <a:defRPr/>
            </a:pPr>
            <a:fld id="{6E45646E-F3E0-4442-AE2E-933C4248404E}" type="slidenum">
              <a:rPr lang="nb-NO"/>
              <a:pPr>
                <a:defRPr/>
              </a:pPr>
              <a:t>‹#›</a:t>
            </a:fld>
            <a:endParaRPr lang="nb-NO"/>
          </a:p>
        </p:txBody>
      </p:sp>
    </p:spTree>
    <p:extLst>
      <p:ext uri="{BB962C8B-B14F-4D97-AF65-F5344CB8AC3E}">
        <p14:creationId xmlns:p14="http://schemas.microsoft.com/office/powerpoint/2010/main" val="1340516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E4F55E-65ED-489E-966C-E422E8128B19}" type="datetime1">
              <a:rPr lang="nb-NO"/>
              <a:pPr>
                <a:defRPr/>
              </a:pPr>
              <a:t>14.04.13</a:t>
            </a:fld>
            <a:endParaRPr lang="nb-NO"/>
          </a:p>
        </p:txBody>
      </p:sp>
      <p:sp>
        <p:nvSpPr>
          <p:cNvPr id="6"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7" name="Rectangle 6"/>
          <p:cNvSpPr>
            <a:spLocks noGrp="1" noChangeArrowheads="1"/>
          </p:cNvSpPr>
          <p:nvPr>
            <p:ph type="sldNum" sz="quarter" idx="12"/>
          </p:nvPr>
        </p:nvSpPr>
        <p:spPr>
          <a:ln/>
        </p:spPr>
        <p:txBody>
          <a:bodyPr/>
          <a:lstStyle>
            <a:lvl1pPr>
              <a:defRPr/>
            </a:lvl1pPr>
          </a:lstStyle>
          <a:p>
            <a:pPr>
              <a:defRPr/>
            </a:pPr>
            <a:fld id="{DBBB3CBB-B96A-4C97-88EE-CF3100F322BA}" type="slidenum">
              <a:rPr lang="nb-NO"/>
              <a:pPr>
                <a:defRPr/>
              </a:pPr>
              <a:t>‹#›</a:t>
            </a:fld>
            <a:endParaRPr lang="nb-NO"/>
          </a:p>
        </p:txBody>
      </p:sp>
    </p:spTree>
    <p:extLst>
      <p:ext uri="{BB962C8B-B14F-4D97-AF65-F5344CB8AC3E}">
        <p14:creationId xmlns:p14="http://schemas.microsoft.com/office/powerpoint/2010/main" val="2541843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50900"/>
            <a:ext cx="81359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539750" y="1844675"/>
            <a:ext cx="81470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25604" name="Rectangle 4"/>
          <p:cNvSpPr>
            <a:spLocks noGrp="1" noChangeArrowheads="1"/>
          </p:cNvSpPr>
          <p:nvPr>
            <p:ph type="dt" sz="half" idx="2"/>
          </p:nvPr>
        </p:nvSpPr>
        <p:spPr bwMode="auto">
          <a:xfrm>
            <a:off x="3276600" y="6562725"/>
            <a:ext cx="1655763" cy="207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1">
                <a:solidFill>
                  <a:srgbClr val="9E9FA3"/>
                </a:solidFill>
                <a:latin typeface="+mn-lt"/>
              </a:defRPr>
            </a:lvl1pPr>
          </a:lstStyle>
          <a:p>
            <a:pPr>
              <a:defRPr/>
            </a:pPr>
            <a:fld id="{7D2B5ADC-5046-430C-8E68-927C7DF3D6DA}" type="datetime1">
              <a:rPr lang="nb-NO"/>
              <a:pPr>
                <a:defRPr/>
              </a:pPr>
              <a:t>14.04.13</a:t>
            </a:fld>
            <a:endParaRPr lang="nb-NO"/>
          </a:p>
        </p:txBody>
      </p:sp>
      <p:sp>
        <p:nvSpPr>
          <p:cNvPr id="25605" name="Rectangle 5"/>
          <p:cNvSpPr>
            <a:spLocks noGrp="1" noChangeArrowheads="1"/>
          </p:cNvSpPr>
          <p:nvPr>
            <p:ph type="ftr" sz="quarter" idx="3"/>
          </p:nvPr>
        </p:nvSpPr>
        <p:spPr bwMode="auto">
          <a:xfrm>
            <a:off x="4859338" y="6562725"/>
            <a:ext cx="3529012" cy="207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1">
                <a:solidFill>
                  <a:srgbClr val="9E9FA3"/>
                </a:solidFill>
                <a:latin typeface="+mn-lt"/>
              </a:defRPr>
            </a:lvl1pPr>
          </a:lstStyle>
          <a:p>
            <a:pPr>
              <a:defRPr/>
            </a:pPr>
            <a:r>
              <a:rPr lang="nb-NO"/>
              <a:t>Fornavn Etternavn, navn@nhh.no</a:t>
            </a:r>
          </a:p>
        </p:txBody>
      </p:sp>
      <p:sp>
        <p:nvSpPr>
          <p:cNvPr id="25606" name="Rectangle 6"/>
          <p:cNvSpPr>
            <a:spLocks noGrp="1" noChangeArrowheads="1"/>
          </p:cNvSpPr>
          <p:nvPr>
            <p:ph type="sldNum" sz="quarter" idx="4"/>
          </p:nvPr>
        </p:nvSpPr>
        <p:spPr bwMode="auto">
          <a:xfrm>
            <a:off x="8532813" y="6562725"/>
            <a:ext cx="503237" cy="207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1">
                <a:solidFill>
                  <a:srgbClr val="9E9FA3"/>
                </a:solidFill>
                <a:latin typeface="+mn-lt"/>
              </a:defRPr>
            </a:lvl1pPr>
          </a:lstStyle>
          <a:p>
            <a:pPr>
              <a:defRPr/>
            </a:pPr>
            <a:fld id="{B6A3E77D-D2A7-4B27-8896-F10B38D5F123}" type="slidenum">
              <a:rPr lang="nb-NO"/>
              <a:pPr>
                <a:defRPr/>
              </a:pPr>
              <a:t>‹#›</a:t>
            </a:fld>
            <a:endParaRPr lang="nb-NO"/>
          </a:p>
        </p:txBody>
      </p:sp>
      <p:sp>
        <p:nvSpPr>
          <p:cNvPr id="25608" name="Line 8"/>
          <p:cNvSpPr>
            <a:spLocks noChangeShapeType="1"/>
          </p:cNvSpPr>
          <p:nvPr/>
        </p:nvSpPr>
        <p:spPr bwMode="auto">
          <a:xfrm>
            <a:off x="179388" y="836613"/>
            <a:ext cx="8785225" cy="0"/>
          </a:xfrm>
          <a:prstGeom prst="line">
            <a:avLst/>
          </a:prstGeom>
          <a:noFill/>
          <a:ln w="9525">
            <a:solidFill>
              <a:srgbClr val="00306A"/>
            </a:solidFill>
            <a:round/>
            <a:headEnd/>
            <a:tailEnd/>
          </a:ln>
          <a:effectLst/>
        </p:spPr>
        <p:txBody>
          <a:bodyPr/>
          <a:lstStyle/>
          <a:p>
            <a:pPr>
              <a:defRPr/>
            </a:pPr>
            <a:endParaRPr lang="en-GB"/>
          </a:p>
        </p:txBody>
      </p:sp>
      <p:pic>
        <p:nvPicPr>
          <p:cNvPr id="1032" name="Picture 16" descr="NHH_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9388" y="392113"/>
            <a:ext cx="15351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2400" b="1">
          <a:solidFill>
            <a:srgbClr val="82001E"/>
          </a:solidFill>
          <a:latin typeface="+mj-lt"/>
          <a:ea typeface="+mj-ea"/>
          <a:cs typeface="+mj-cs"/>
        </a:defRPr>
      </a:lvl1pPr>
      <a:lvl2pPr algn="l" rtl="0" eaLnBrk="1" fontAlgn="base" hangingPunct="1">
        <a:spcBef>
          <a:spcPct val="0"/>
        </a:spcBef>
        <a:spcAft>
          <a:spcPct val="0"/>
        </a:spcAft>
        <a:defRPr sz="2400" b="1">
          <a:solidFill>
            <a:srgbClr val="82001E"/>
          </a:solidFill>
          <a:latin typeface="Verdana" pitchFamily="34" charset="0"/>
        </a:defRPr>
      </a:lvl2pPr>
      <a:lvl3pPr algn="l" rtl="0" eaLnBrk="1" fontAlgn="base" hangingPunct="1">
        <a:spcBef>
          <a:spcPct val="0"/>
        </a:spcBef>
        <a:spcAft>
          <a:spcPct val="0"/>
        </a:spcAft>
        <a:defRPr sz="2400" b="1">
          <a:solidFill>
            <a:srgbClr val="82001E"/>
          </a:solidFill>
          <a:latin typeface="Verdana" pitchFamily="34" charset="0"/>
        </a:defRPr>
      </a:lvl3pPr>
      <a:lvl4pPr algn="l" rtl="0" eaLnBrk="1" fontAlgn="base" hangingPunct="1">
        <a:spcBef>
          <a:spcPct val="0"/>
        </a:spcBef>
        <a:spcAft>
          <a:spcPct val="0"/>
        </a:spcAft>
        <a:defRPr sz="2400" b="1">
          <a:solidFill>
            <a:srgbClr val="82001E"/>
          </a:solidFill>
          <a:latin typeface="Verdana" pitchFamily="34" charset="0"/>
        </a:defRPr>
      </a:lvl4pPr>
      <a:lvl5pPr algn="l" rtl="0" eaLnBrk="1" fontAlgn="base" hangingPunct="1">
        <a:spcBef>
          <a:spcPct val="0"/>
        </a:spcBef>
        <a:spcAft>
          <a:spcPct val="0"/>
        </a:spcAft>
        <a:defRPr sz="2400" b="1">
          <a:solidFill>
            <a:srgbClr val="82001E"/>
          </a:solidFill>
          <a:latin typeface="Verdana" pitchFamily="34" charset="0"/>
        </a:defRPr>
      </a:lvl5pPr>
      <a:lvl6pPr marL="457200" algn="l" rtl="0" eaLnBrk="1" fontAlgn="base" hangingPunct="1">
        <a:spcBef>
          <a:spcPct val="0"/>
        </a:spcBef>
        <a:spcAft>
          <a:spcPct val="0"/>
        </a:spcAft>
        <a:defRPr sz="2400" b="1">
          <a:solidFill>
            <a:srgbClr val="82001E"/>
          </a:solidFill>
          <a:latin typeface="Verdana" pitchFamily="34" charset="0"/>
        </a:defRPr>
      </a:lvl6pPr>
      <a:lvl7pPr marL="914400" algn="l" rtl="0" eaLnBrk="1" fontAlgn="base" hangingPunct="1">
        <a:spcBef>
          <a:spcPct val="0"/>
        </a:spcBef>
        <a:spcAft>
          <a:spcPct val="0"/>
        </a:spcAft>
        <a:defRPr sz="2400" b="1">
          <a:solidFill>
            <a:srgbClr val="82001E"/>
          </a:solidFill>
          <a:latin typeface="Verdana" pitchFamily="34" charset="0"/>
        </a:defRPr>
      </a:lvl7pPr>
      <a:lvl8pPr marL="1371600" algn="l" rtl="0" eaLnBrk="1" fontAlgn="base" hangingPunct="1">
        <a:spcBef>
          <a:spcPct val="0"/>
        </a:spcBef>
        <a:spcAft>
          <a:spcPct val="0"/>
        </a:spcAft>
        <a:defRPr sz="2400" b="1">
          <a:solidFill>
            <a:srgbClr val="82001E"/>
          </a:solidFill>
          <a:latin typeface="Verdana" pitchFamily="34" charset="0"/>
        </a:defRPr>
      </a:lvl8pPr>
      <a:lvl9pPr marL="1828800" algn="l" rtl="0" eaLnBrk="1" fontAlgn="base" hangingPunct="1">
        <a:spcBef>
          <a:spcPct val="0"/>
        </a:spcBef>
        <a:spcAft>
          <a:spcPct val="0"/>
        </a:spcAft>
        <a:defRPr sz="2400" b="1">
          <a:solidFill>
            <a:srgbClr val="82001E"/>
          </a:solidFill>
          <a:latin typeface="Verdana" pitchFamily="34" charset="0"/>
        </a:defRPr>
      </a:lvl9pPr>
    </p:titleStyle>
    <p:bodyStyle>
      <a:lvl1pPr marL="176213" indent="-176213" algn="l" rtl="0" eaLnBrk="1" fontAlgn="base" hangingPunct="1">
        <a:spcBef>
          <a:spcPct val="20000"/>
        </a:spcBef>
        <a:spcAft>
          <a:spcPct val="0"/>
        </a:spcAft>
        <a:buChar char="•"/>
        <a:defRPr>
          <a:solidFill>
            <a:schemeClr val="tx1"/>
          </a:solidFill>
          <a:latin typeface="+mn-lt"/>
          <a:ea typeface="+mn-ea"/>
          <a:cs typeface="+mn-cs"/>
        </a:defRPr>
      </a:lvl1pPr>
      <a:lvl2pPr marL="534988" indent="-176213" algn="l" rtl="0" eaLnBrk="1" fontAlgn="base" hangingPunct="1">
        <a:spcBef>
          <a:spcPct val="20000"/>
        </a:spcBef>
        <a:spcAft>
          <a:spcPct val="0"/>
        </a:spcAft>
        <a:buChar char="–"/>
        <a:defRPr sz="1700">
          <a:solidFill>
            <a:schemeClr val="tx1"/>
          </a:solidFill>
          <a:latin typeface="+mn-lt"/>
        </a:defRPr>
      </a:lvl2pPr>
      <a:lvl3pPr marL="890588" indent="-176213" algn="l" rtl="0" eaLnBrk="1" fontAlgn="base" hangingPunct="1">
        <a:spcBef>
          <a:spcPct val="20000"/>
        </a:spcBef>
        <a:spcAft>
          <a:spcPct val="0"/>
        </a:spcAft>
        <a:buChar char="•"/>
        <a:defRPr sz="1600">
          <a:solidFill>
            <a:schemeClr val="tx1"/>
          </a:solidFill>
          <a:latin typeface="+mn-lt"/>
        </a:defRPr>
      </a:lvl3pPr>
      <a:lvl4pPr marL="1255713" indent="-185738" algn="l" rtl="0" eaLnBrk="1" fontAlgn="base" hangingPunct="1">
        <a:spcBef>
          <a:spcPct val="20000"/>
        </a:spcBef>
        <a:spcAft>
          <a:spcPct val="0"/>
        </a:spcAft>
        <a:buChar char="–"/>
        <a:defRPr sz="1400">
          <a:solidFill>
            <a:schemeClr val="tx1"/>
          </a:solidFill>
          <a:latin typeface="+mn-lt"/>
        </a:defRPr>
      </a:lvl4pPr>
      <a:lvl5pPr marL="1611313" indent="-176213" algn="l" rtl="0" eaLnBrk="1" fontAlgn="base" hangingPunct="1">
        <a:spcBef>
          <a:spcPct val="20000"/>
        </a:spcBef>
        <a:spcAft>
          <a:spcPct val="0"/>
        </a:spcAft>
        <a:buChar char="»"/>
        <a:defRPr sz="1400">
          <a:solidFill>
            <a:schemeClr val="tx1"/>
          </a:solidFill>
          <a:latin typeface="+mn-lt"/>
        </a:defRPr>
      </a:lvl5pPr>
      <a:lvl6pPr marL="2068513" indent="-176213" algn="l" rtl="0" eaLnBrk="1" fontAlgn="base" hangingPunct="1">
        <a:spcBef>
          <a:spcPct val="20000"/>
        </a:spcBef>
        <a:spcAft>
          <a:spcPct val="0"/>
        </a:spcAft>
        <a:buChar char="»"/>
        <a:defRPr sz="1400">
          <a:solidFill>
            <a:schemeClr val="tx1"/>
          </a:solidFill>
          <a:latin typeface="+mn-lt"/>
        </a:defRPr>
      </a:lvl6pPr>
      <a:lvl7pPr marL="2525713" indent="-176213" algn="l" rtl="0" eaLnBrk="1" fontAlgn="base" hangingPunct="1">
        <a:spcBef>
          <a:spcPct val="20000"/>
        </a:spcBef>
        <a:spcAft>
          <a:spcPct val="0"/>
        </a:spcAft>
        <a:buChar char="»"/>
        <a:defRPr sz="1400">
          <a:solidFill>
            <a:schemeClr val="tx1"/>
          </a:solidFill>
          <a:latin typeface="+mn-lt"/>
        </a:defRPr>
      </a:lvl7pPr>
      <a:lvl8pPr marL="2982913" indent="-176213" algn="l" rtl="0" eaLnBrk="1" fontAlgn="base" hangingPunct="1">
        <a:spcBef>
          <a:spcPct val="20000"/>
        </a:spcBef>
        <a:spcAft>
          <a:spcPct val="0"/>
        </a:spcAft>
        <a:buChar char="»"/>
        <a:defRPr sz="1400">
          <a:solidFill>
            <a:schemeClr val="tx1"/>
          </a:solidFill>
          <a:latin typeface="+mn-lt"/>
        </a:defRPr>
      </a:lvl8pPr>
      <a:lvl9pPr marL="3440113" indent="-176213" algn="l" rtl="0" eaLnBrk="1" fontAlgn="base" hangingPunct="1">
        <a:spcBef>
          <a:spcPct val="20000"/>
        </a:spcBef>
        <a:spcAft>
          <a:spcPct val="0"/>
        </a:spcAft>
        <a:buChar char="»"/>
        <a:defRPr sz="14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30941" y="382229"/>
            <a:ext cx="7064459" cy="831760"/>
          </a:xfrm>
          <a:prstGeom prst="rect">
            <a:avLst/>
          </a:prstGeom>
        </p:spPr>
        <p:txBody>
          <a:bodyPr vert="horz" lIns="0" tIns="0" rIns="0" bIns="0" rtlCol="0" anchor="b">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730118" y="2066852"/>
            <a:ext cx="7840425" cy="4334069"/>
          </a:xfrm>
          <a:prstGeom prst="rect">
            <a:avLst/>
          </a:prstGeom>
        </p:spPr>
        <p:txBody>
          <a:bodyPr vert="horz" lIns="0" tIns="0" rIns="0" bIns="0" rtlCol="0" anchor="t">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0" y="0"/>
            <a:ext cx="0" cy="0"/>
          </a:xfrm>
          <a:prstGeom prst="rect">
            <a:avLst/>
          </a:prstGeom>
        </p:spPr>
        <p:txBody>
          <a:bodyPr vert="horz" lIns="0" tIns="0" rIns="0" bIns="0" rtlCol="0" anchor="t"/>
          <a:lstStyle>
            <a:lvl1pPr algn="l">
              <a:defRPr sz="100">
                <a:solidFill>
                  <a:schemeClr val="bg1"/>
                </a:solidFill>
              </a:defRPr>
            </a:lvl1p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chemeClr val="bg1"/>
                </a:solidFill>
              </a:defRPr>
            </a:lvl1pPr>
          </a:lstStyle>
          <a:p>
            <a:pPr>
              <a:defRPr/>
            </a:pPr>
            <a:r>
              <a:rPr lang="nb-NO" smtClean="0"/>
              <a:t>Fornavn Etternavn, navn@nhh.no</a:t>
            </a:r>
            <a:endParaRPr lang="nb-NO"/>
          </a:p>
        </p:txBody>
      </p:sp>
      <p:sp>
        <p:nvSpPr>
          <p:cNvPr id="6" name="Plassholder for lysbildenummer 5"/>
          <p:cNvSpPr>
            <a:spLocks noGrp="1"/>
          </p:cNvSpPr>
          <p:nvPr>
            <p:ph type="sldNum" sz="quarter" idx="4"/>
          </p:nvPr>
        </p:nvSpPr>
        <p:spPr>
          <a:xfrm>
            <a:off x="7944371" y="6380140"/>
            <a:ext cx="628266" cy="365125"/>
          </a:xfrm>
          <a:prstGeom prst="rect">
            <a:avLst/>
          </a:prstGeom>
        </p:spPr>
        <p:txBody>
          <a:bodyPr vert="horz" lIns="0" tIns="0" rIns="0" bIns="0" rtlCol="0" anchor="t"/>
          <a:lstStyle>
            <a:lvl1pPr algn="r">
              <a:defRPr sz="1000">
                <a:solidFill>
                  <a:srgbClr val="D0D1D3"/>
                </a:solidFill>
                <a:latin typeface="Times New Roman" pitchFamily="18" charset="0"/>
                <a:cs typeface="Times New Roman" pitchFamily="18" charset="0"/>
              </a:defRPr>
            </a:lvl1pPr>
          </a:lstStyle>
          <a:p>
            <a:pPr>
              <a:defRPr/>
            </a:pPr>
            <a:fld id="{B6A3E77D-D2A7-4B27-8896-F10B38D5F123}" type="slidenum">
              <a:rPr lang="nb-NO" smtClean="0"/>
              <a:pPr>
                <a:defRPr/>
              </a:pPr>
              <a:t>‹#›</a:t>
            </a:fld>
            <a:endParaRPr lang="nb-NO"/>
          </a:p>
        </p:txBody>
      </p:sp>
      <p:pic>
        <p:nvPicPr>
          <p:cNvPr id="8" name="Bild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28623" y="401616"/>
            <a:ext cx="368348" cy="729968"/>
          </a:xfrm>
          <a:prstGeom prst="rect">
            <a:avLst/>
          </a:prstGeom>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3413" y="6243003"/>
            <a:ext cx="2993379" cy="569490"/>
          </a:xfrm>
          <a:prstGeom prst="rect">
            <a:avLst/>
          </a:prstGeom>
        </p:spPr>
      </p:pic>
    </p:spTree>
    <p:extLst>
      <p:ext uri="{BB962C8B-B14F-4D97-AF65-F5344CB8AC3E}">
        <p14:creationId xmlns:p14="http://schemas.microsoft.com/office/powerpoint/2010/main" val="25710692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iming>
    <p:tnLst>
      <p:par>
        <p:cTn xmlns:p14="http://schemas.microsoft.com/office/powerpoint/2010/main" id="1" dur="indefinite" restart="never" nodeType="tmRoot"/>
      </p:par>
    </p:tnLst>
  </p:timing>
  <p:hf hdr="0"/>
  <p:txStyles>
    <p:titleStyle>
      <a:lvl1pPr algn="l" defTabSz="914353" rtl="0" eaLnBrk="1" latinLnBrk="0" hangingPunct="1">
        <a:spcBef>
          <a:spcPct val="0"/>
        </a:spcBef>
        <a:buNone/>
        <a:defRPr sz="2700" b="0" kern="1200" cap="none" baseline="0">
          <a:solidFill>
            <a:srgbClr val="003A54"/>
          </a:solidFill>
          <a:latin typeface="+mj-lt"/>
          <a:ea typeface="+mj-ea"/>
          <a:cs typeface="+mj-cs"/>
        </a:defRPr>
      </a:lvl1pPr>
    </p:titleStyle>
    <p:bodyStyle>
      <a:lvl1pPr marL="180319" indent="-180319" algn="l" defTabSz="914353" rtl="0" eaLnBrk="1" latinLnBrk="0" hangingPunct="1">
        <a:lnSpc>
          <a:spcPct val="125000"/>
        </a:lnSpc>
        <a:spcBef>
          <a:spcPts val="0"/>
        </a:spcBef>
        <a:spcAft>
          <a:spcPts val="182"/>
        </a:spcAft>
        <a:buFont typeface="Arial" pitchFamily="34" charset="0"/>
        <a:buChar char="•"/>
        <a:defRPr sz="2500" kern="1200">
          <a:solidFill>
            <a:schemeClr val="tx1">
              <a:lumMod val="75000"/>
              <a:lumOff val="25000"/>
            </a:schemeClr>
          </a:solidFill>
          <a:latin typeface="+mn-lt"/>
          <a:ea typeface="+mn-ea"/>
          <a:cs typeface="+mn-cs"/>
        </a:defRPr>
      </a:lvl1pPr>
      <a:lvl2pPr marL="407698" indent="-164814" algn="l" defTabSz="914353" rtl="0" eaLnBrk="1" latinLnBrk="0" hangingPunct="1">
        <a:spcBef>
          <a:spcPts val="0"/>
        </a:spcBef>
        <a:buFont typeface="Georgia" pitchFamily="18" charset="0"/>
        <a:buChar char="-"/>
        <a:defRPr sz="2000" kern="1200">
          <a:solidFill>
            <a:schemeClr val="tx1">
              <a:lumMod val="75000"/>
              <a:lumOff val="25000"/>
            </a:schemeClr>
          </a:solidFill>
          <a:latin typeface="Times New Roman" pitchFamily="18" charset="0"/>
          <a:ea typeface="+mn-ea"/>
          <a:cs typeface="Times New Roman" pitchFamily="18" charset="0"/>
        </a:defRPr>
      </a:lvl2pPr>
      <a:lvl3pPr marL="572512" indent="-164814" algn="l" defTabSz="914353" rtl="0" eaLnBrk="1" latinLnBrk="0" hangingPunct="1">
        <a:spcBef>
          <a:spcPts val="0"/>
        </a:spcBef>
        <a:buFont typeface="Arial" pitchFamily="34" charset="0"/>
        <a:buChar char="•"/>
        <a:defRPr sz="2000" kern="1200">
          <a:solidFill>
            <a:schemeClr val="tx1">
              <a:lumMod val="75000"/>
              <a:lumOff val="25000"/>
            </a:schemeClr>
          </a:solidFill>
          <a:latin typeface="Times New Roman" pitchFamily="18" charset="0"/>
          <a:ea typeface="+mn-ea"/>
          <a:cs typeface="Times New Roman" pitchFamily="18" charset="0"/>
        </a:defRPr>
      </a:lvl3pPr>
      <a:lvl4pPr marL="815395" indent="-164814" algn="l" defTabSz="914353" rtl="0" eaLnBrk="1" latinLnBrk="0" hangingPunct="1">
        <a:spcBef>
          <a:spcPts val="0"/>
        </a:spcBef>
        <a:buFont typeface="Georgia" pitchFamily="18" charset="0"/>
        <a:buChar char="-"/>
        <a:defRPr sz="2000" kern="1200">
          <a:solidFill>
            <a:schemeClr val="tx1">
              <a:lumMod val="75000"/>
              <a:lumOff val="25000"/>
            </a:schemeClr>
          </a:solidFill>
          <a:latin typeface="Times New Roman" pitchFamily="18" charset="0"/>
          <a:ea typeface="+mn-ea"/>
          <a:cs typeface="Times New Roman" pitchFamily="18" charset="0"/>
        </a:defRPr>
      </a:lvl4pPr>
      <a:lvl5pPr marL="1058279" indent="-242884" algn="l" defTabSz="914353" rtl="0" eaLnBrk="1" latinLnBrk="0" hangingPunct="1">
        <a:spcBef>
          <a:spcPts val="0"/>
        </a:spcBef>
        <a:buFont typeface="Arial" pitchFamily="34" charset="0"/>
        <a:buChar char="»"/>
        <a:defRPr sz="2000" kern="1200">
          <a:solidFill>
            <a:schemeClr val="tx1">
              <a:lumMod val="75000"/>
              <a:lumOff val="25000"/>
            </a:schemeClr>
          </a:solidFill>
          <a:latin typeface="Times New Roman" pitchFamily="18" charset="0"/>
          <a:ea typeface="+mn-ea"/>
          <a:cs typeface="Times New Roman" pitchFamily="18"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7"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4"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2" algn="l" defTabSz="914353" rtl="0" eaLnBrk="1" latinLnBrk="0" hangingPunct="1">
        <a:defRPr sz="1800" kern="1200">
          <a:solidFill>
            <a:schemeClr val="tx1"/>
          </a:solidFill>
          <a:latin typeface="+mn-lt"/>
          <a:ea typeface="+mn-ea"/>
          <a:cs typeface="+mn-cs"/>
        </a:defRPr>
      </a:lvl6pPr>
      <a:lvl7pPr marL="2743059" algn="l" defTabSz="914353" rtl="0" eaLnBrk="1" latinLnBrk="0" hangingPunct="1">
        <a:defRPr sz="1800" kern="1200">
          <a:solidFill>
            <a:schemeClr val="tx1"/>
          </a:solidFill>
          <a:latin typeface="+mn-lt"/>
          <a:ea typeface="+mn-ea"/>
          <a:cs typeface="+mn-cs"/>
        </a:defRPr>
      </a:lvl7pPr>
      <a:lvl8pPr marL="3200235" algn="l" defTabSz="914353" rtl="0" eaLnBrk="1" latinLnBrk="0" hangingPunct="1">
        <a:defRPr sz="1800" kern="1200">
          <a:solidFill>
            <a:schemeClr val="tx1"/>
          </a:solidFill>
          <a:latin typeface="+mn-lt"/>
          <a:ea typeface="+mn-ea"/>
          <a:cs typeface="+mn-cs"/>
        </a:defRPr>
      </a:lvl8pPr>
      <a:lvl9pPr marL="3657412"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019546" y="1364976"/>
            <a:ext cx="6533500" cy="2881138"/>
          </a:xfrm>
        </p:spPr>
        <p:txBody>
          <a:bodyPr rtlCol="0"/>
          <a:lstStyle/>
          <a:p>
            <a:pPr>
              <a:defRPr/>
            </a:pPr>
            <a:r>
              <a:rPr lang="en-US" noProof="0" smtClean="0"/>
              <a:t>SERVICE INNOVATION</a:t>
            </a:r>
            <a:endParaRPr lang="en-US" noProof="0">
              <a:ea typeface="+mj-ea"/>
              <a:cs typeface="+mj-cs"/>
            </a:endParaRPr>
          </a:p>
        </p:txBody>
      </p:sp>
      <p:sp>
        <p:nvSpPr>
          <p:cNvPr id="9218" name="Plassholder for tekst 2"/>
          <p:cNvSpPr>
            <a:spLocks noGrp="1"/>
          </p:cNvSpPr>
          <p:nvPr>
            <p:ph type="body" sz="quarter" idx="10"/>
          </p:nvPr>
        </p:nvSpPr>
        <p:spPr>
          <a:xfrm>
            <a:off x="1019546" y="4243235"/>
            <a:ext cx="6534950" cy="829353"/>
          </a:xfrm>
        </p:spPr>
        <p:txBody>
          <a:bodyPr/>
          <a:lstStyle/>
          <a:p>
            <a:r>
              <a:rPr lang="en-US" noProof="0" smtClean="0"/>
              <a:t>NORSI</a:t>
            </a:r>
          </a:p>
          <a:p>
            <a:r>
              <a:rPr lang="en-US" noProof="0" smtClean="0"/>
              <a:t>April, 2013</a:t>
            </a:r>
          </a:p>
          <a:p>
            <a:endParaRPr lang="en-US" noProof="0">
              <a:latin typeface="Arial" charset="0"/>
            </a:endParaRPr>
          </a:p>
        </p:txBody>
      </p:sp>
    </p:spTree>
    <p:extLst>
      <p:ext uri="{BB962C8B-B14F-4D97-AF65-F5344CB8AC3E}">
        <p14:creationId xmlns:p14="http://schemas.microsoft.com/office/powerpoint/2010/main" val="36421847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10</a:t>
            </a:fld>
            <a:endParaRPr lang="nb-NO"/>
          </a:p>
        </p:txBody>
      </p:sp>
      <p:pic>
        <p:nvPicPr>
          <p:cNvPr id="8" name="Bilde 7"/>
          <p:cNvPicPr>
            <a:picLocks noChangeAspect="1"/>
          </p:cNvPicPr>
          <p:nvPr/>
        </p:nvPicPr>
        <p:blipFill>
          <a:blip r:embed="rId2"/>
          <a:stretch>
            <a:fillRect/>
          </a:stretch>
        </p:blipFill>
        <p:spPr>
          <a:xfrm>
            <a:off x="1879600" y="228600"/>
            <a:ext cx="5384800" cy="6388100"/>
          </a:xfrm>
          <a:prstGeom prst="rect">
            <a:avLst/>
          </a:prstGeom>
        </p:spPr>
      </p:pic>
      <p:sp>
        <p:nvSpPr>
          <p:cNvPr id="9" name="Venstre klammeparentes 8"/>
          <p:cNvSpPr/>
          <p:nvPr/>
        </p:nvSpPr>
        <p:spPr>
          <a:xfrm>
            <a:off x="1763688" y="2060848"/>
            <a:ext cx="72008" cy="57606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10" name="Venstre klammeparentes 9"/>
          <p:cNvSpPr/>
          <p:nvPr/>
        </p:nvSpPr>
        <p:spPr>
          <a:xfrm>
            <a:off x="1763688" y="2708920"/>
            <a:ext cx="72008" cy="36004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11" name="Venstre klammeparentes 10"/>
          <p:cNvSpPr/>
          <p:nvPr/>
        </p:nvSpPr>
        <p:spPr>
          <a:xfrm>
            <a:off x="1763688" y="3140968"/>
            <a:ext cx="72008" cy="28803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12" name="TekstSylinder 11"/>
          <p:cNvSpPr txBox="1"/>
          <p:nvPr/>
        </p:nvSpPr>
        <p:spPr>
          <a:xfrm>
            <a:off x="1043608" y="2132856"/>
            <a:ext cx="506870" cy="338554"/>
          </a:xfrm>
          <a:prstGeom prst="rect">
            <a:avLst/>
          </a:prstGeom>
          <a:noFill/>
        </p:spPr>
        <p:txBody>
          <a:bodyPr wrap="none" rtlCol="0">
            <a:spAutoFit/>
          </a:bodyPr>
          <a:lstStyle/>
          <a:p>
            <a:r>
              <a:rPr lang="nb-NO" sz="1600" dirty="0" smtClean="0">
                <a:solidFill>
                  <a:schemeClr val="tx1">
                    <a:lumMod val="75000"/>
                    <a:lumOff val="25000"/>
                  </a:schemeClr>
                </a:solidFill>
                <a:latin typeface="Verdana"/>
                <a:cs typeface="Verdana"/>
              </a:rPr>
              <a:t>I/R</a:t>
            </a:r>
          </a:p>
        </p:txBody>
      </p:sp>
      <p:sp>
        <p:nvSpPr>
          <p:cNvPr id="13" name="TekstSylinder 12"/>
          <p:cNvSpPr txBox="1"/>
          <p:nvPr/>
        </p:nvSpPr>
        <p:spPr>
          <a:xfrm>
            <a:off x="1043608" y="2708920"/>
            <a:ext cx="308398" cy="338554"/>
          </a:xfrm>
          <a:prstGeom prst="rect">
            <a:avLst/>
          </a:prstGeom>
          <a:noFill/>
        </p:spPr>
        <p:txBody>
          <a:bodyPr wrap="none" rtlCol="0">
            <a:spAutoFit/>
          </a:bodyPr>
          <a:lstStyle/>
          <a:p>
            <a:r>
              <a:rPr lang="nb-NO" sz="1600" dirty="0" smtClean="0">
                <a:solidFill>
                  <a:schemeClr val="tx1">
                    <a:lumMod val="75000"/>
                    <a:lumOff val="25000"/>
                  </a:schemeClr>
                </a:solidFill>
                <a:latin typeface="Verdana"/>
                <a:cs typeface="Verdana"/>
              </a:rPr>
              <a:t>P</a:t>
            </a:r>
          </a:p>
        </p:txBody>
      </p:sp>
      <p:sp>
        <p:nvSpPr>
          <p:cNvPr id="14" name="TekstSylinder 13"/>
          <p:cNvSpPr txBox="1"/>
          <p:nvPr/>
        </p:nvSpPr>
        <p:spPr>
          <a:xfrm>
            <a:off x="971600" y="3140968"/>
            <a:ext cx="569086" cy="338554"/>
          </a:xfrm>
          <a:prstGeom prst="rect">
            <a:avLst/>
          </a:prstGeom>
          <a:noFill/>
        </p:spPr>
        <p:txBody>
          <a:bodyPr wrap="none" rtlCol="0">
            <a:spAutoFit/>
          </a:bodyPr>
          <a:lstStyle/>
          <a:p>
            <a:r>
              <a:rPr lang="nb-NO" sz="1600" dirty="0" smtClean="0">
                <a:solidFill>
                  <a:schemeClr val="tx1">
                    <a:lumMod val="75000"/>
                    <a:lumOff val="25000"/>
                  </a:schemeClr>
                </a:solidFill>
                <a:latin typeface="Verdana"/>
                <a:cs typeface="Verdana"/>
              </a:rPr>
              <a:t>O/E</a:t>
            </a:r>
          </a:p>
        </p:txBody>
      </p:sp>
    </p:spTree>
    <p:extLst>
      <p:ext uri="{BB962C8B-B14F-4D97-AF65-F5344CB8AC3E}">
        <p14:creationId xmlns:p14="http://schemas.microsoft.com/office/powerpoint/2010/main" val="4158986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30941" y="382228"/>
            <a:ext cx="7064459" cy="1030547"/>
          </a:xfrm>
        </p:spPr>
        <p:txBody>
          <a:bodyPr>
            <a:normAutofit fontScale="90000"/>
          </a:bodyPr>
          <a:lstStyle/>
          <a:p>
            <a:r>
              <a:rPr lang="en-US" noProof="0" smtClean="0"/>
              <a:t>2. Service innovation management – types, processes and resources – dynamic capabilities</a:t>
            </a:r>
            <a:endParaRPr lang="en-US" noProof="0"/>
          </a:p>
        </p:txBody>
      </p:sp>
      <p:sp>
        <p:nvSpPr>
          <p:cNvPr id="3" name="Plassholder for innhold 2"/>
          <p:cNvSpPr>
            <a:spLocks noGrp="1"/>
          </p:cNvSpPr>
          <p:nvPr>
            <p:ph idx="1"/>
          </p:nvPr>
        </p:nvSpPr>
        <p:spPr/>
        <p:txBody>
          <a:bodyPr>
            <a:normAutofit/>
          </a:bodyPr>
          <a:lstStyle/>
          <a:p>
            <a:r>
              <a:rPr lang="en-US" noProof="0" dirty="0" smtClean="0"/>
              <a:t>The </a:t>
            </a:r>
            <a:r>
              <a:rPr lang="en-US" noProof="0" dirty="0" err="1" smtClean="0"/>
              <a:t>Frohle</a:t>
            </a:r>
            <a:r>
              <a:rPr lang="en-US" noProof="0" dirty="0" smtClean="0"/>
              <a:t> and Roth (2007) and </a:t>
            </a:r>
            <a:r>
              <a:rPr lang="en-US" noProof="0" dirty="0" err="1" smtClean="0"/>
              <a:t>Menor</a:t>
            </a:r>
            <a:r>
              <a:rPr lang="en-US" noProof="0" dirty="0" smtClean="0"/>
              <a:t> and Roth (2007) articles paved way for much more focus on both resource related (and process related) NSD management practices</a:t>
            </a:r>
          </a:p>
          <a:p>
            <a:r>
              <a:rPr lang="en-US" noProof="0" dirty="0" smtClean="0"/>
              <a:t>Examples of resource related issues in NSD/SI:</a:t>
            </a:r>
          </a:p>
          <a:p>
            <a:pPr lvl="1"/>
            <a:r>
              <a:rPr lang="en-US" noProof="0" dirty="0" smtClean="0"/>
              <a:t>Strategy (e.g. corporate and innovation strategy fit), culture (corporate and innovation culture fit, customer oriented culture), capabilities (alternative forms of capabilities for SI)</a:t>
            </a:r>
          </a:p>
          <a:p>
            <a:r>
              <a:rPr lang="en-US" noProof="0" dirty="0" smtClean="0"/>
              <a:t>Let´s take a look at one of these – dynamic capabilities…</a:t>
            </a:r>
            <a:endParaRPr lang="en-US" noProof="0"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11</a:t>
            </a:fld>
            <a:endParaRPr lang="nb-NO"/>
          </a:p>
        </p:txBody>
      </p:sp>
    </p:spTree>
    <p:extLst>
      <p:ext uri="{BB962C8B-B14F-4D97-AF65-F5344CB8AC3E}">
        <p14:creationId xmlns:p14="http://schemas.microsoft.com/office/powerpoint/2010/main" val="1159888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Den Hertog et al, 2010</a:t>
            </a:r>
            <a:endParaRPr lang="en-US" noProof="0"/>
          </a:p>
        </p:txBody>
      </p:sp>
      <p:sp>
        <p:nvSpPr>
          <p:cNvPr id="3" name="Plassholder for innhold 2"/>
          <p:cNvSpPr>
            <a:spLocks noGrp="1"/>
          </p:cNvSpPr>
          <p:nvPr>
            <p:ph idx="1"/>
          </p:nvPr>
        </p:nvSpPr>
        <p:spPr/>
        <p:txBody>
          <a:bodyPr/>
          <a:lstStyle/>
          <a:p>
            <a:r>
              <a:rPr lang="en-US" noProof="0" smtClean="0"/>
              <a:t>Den Hertog et al., 2010 – Nhien…</a:t>
            </a:r>
          </a:p>
          <a:p>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12</a:t>
            </a:fld>
            <a:endParaRPr lang="nb-NO"/>
          </a:p>
        </p:txBody>
      </p:sp>
    </p:spTree>
    <p:extLst>
      <p:ext uri="{BB962C8B-B14F-4D97-AF65-F5344CB8AC3E}">
        <p14:creationId xmlns:p14="http://schemas.microsoft.com/office/powerpoint/2010/main" val="1827652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Den Hertog et al, 2010</a:t>
            </a:r>
            <a:endParaRPr lang="en-US" noProof="0"/>
          </a:p>
        </p:txBody>
      </p:sp>
      <p:sp>
        <p:nvSpPr>
          <p:cNvPr id="3" name="Plassholder for innhold 2"/>
          <p:cNvSpPr>
            <a:spLocks noGrp="1"/>
          </p:cNvSpPr>
          <p:nvPr>
            <p:ph idx="1"/>
          </p:nvPr>
        </p:nvSpPr>
        <p:spPr>
          <a:xfrm>
            <a:off x="683568" y="1700808"/>
            <a:ext cx="7840425" cy="4334069"/>
          </a:xfrm>
        </p:spPr>
        <p:txBody>
          <a:bodyPr/>
          <a:lstStyle/>
          <a:p>
            <a:r>
              <a:rPr lang="en-US" noProof="0" smtClean="0"/>
              <a:t>Position /conceptual paper (will be much cited)</a:t>
            </a:r>
          </a:p>
          <a:p>
            <a:r>
              <a:rPr lang="en-US" noProof="0" smtClean="0"/>
              <a:t>Offers a framework for service innovation management consisting of:</a:t>
            </a:r>
          </a:p>
          <a:p>
            <a:pPr lvl="1"/>
            <a:r>
              <a:rPr lang="en-US" noProof="0" smtClean="0"/>
              <a:t>Service innovation types (termed dimensions)</a:t>
            </a:r>
          </a:p>
          <a:p>
            <a:pPr lvl="1"/>
            <a:r>
              <a:rPr lang="en-US" noProof="0" smtClean="0"/>
              <a:t>Dynamic capabilities required to manage them</a:t>
            </a:r>
          </a:p>
          <a:p>
            <a:pPr lvl="1"/>
            <a:r>
              <a:rPr lang="en-US" noProof="0" smtClean="0"/>
              <a:t>Links to firm level organizational units and procedures</a:t>
            </a:r>
          </a:p>
          <a:p>
            <a:pPr lvl="1"/>
            <a:endParaRPr lang="en-US" noProof="0" smtClean="0"/>
          </a:p>
          <a:p>
            <a:pPr lvl="1"/>
            <a:r>
              <a:rPr lang="en-US" noProof="0" smtClean="0"/>
              <a:t>(Takes away the breath of the reader at once….. but published anyway so there is hope…)</a:t>
            </a:r>
          </a:p>
          <a:p>
            <a:endParaRPr lang="en-US" noProof="0" smtClean="0"/>
          </a:p>
          <a:p>
            <a:endParaRPr lang="en-US" noProof="0" smtClean="0"/>
          </a:p>
          <a:p>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13</a:t>
            </a:fld>
            <a:endParaRPr lang="nb-NO"/>
          </a:p>
        </p:txBody>
      </p:sp>
    </p:spTree>
    <p:extLst>
      <p:ext uri="{BB962C8B-B14F-4D97-AF65-F5344CB8AC3E}">
        <p14:creationId xmlns:p14="http://schemas.microsoft.com/office/powerpoint/2010/main" val="4279145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14</a:t>
            </a:fld>
            <a:endParaRPr lang="nb-NO"/>
          </a:p>
        </p:txBody>
      </p:sp>
      <p:pic>
        <p:nvPicPr>
          <p:cNvPr id="7" name="Bilde 6"/>
          <p:cNvPicPr>
            <a:picLocks noChangeAspect="1"/>
          </p:cNvPicPr>
          <p:nvPr/>
        </p:nvPicPr>
        <p:blipFill>
          <a:blip r:embed="rId2"/>
          <a:stretch>
            <a:fillRect/>
          </a:stretch>
        </p:blipFill>
        <p:spPr>
          <a:xfrm>
            <a:off x="1079500" y="50800"/>
            <a:ext cx="6972300" cy="6743700"/>
          </a:xfrm>
          <a:prstGeom prst="rect">
            <a:avLst/>
          </a:prstGeom>
        </p:spPr>
      </p:pic>
    </p:spTree>
    <p:extLst>
      <p:ext uri="{BB962C8B-B14F-4D97-AF65-F5344CB8AC3E}">
        <p14:creationId xmlns:p14="http://schemas.microsoft.com/office/powerpoint/2010/main" val="2927593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Den Hertog et al, 2010</a:t>
            </a:r>
            <a:endParaRPr lang="en-US" noProof="0"/>
          </a:p>
        </p:txBody>
      </p:sp>
      <p:sp>
        <p:nvSpPr>
          <p:cNvPr id="3" name="Plassholder for innhold 2"/>
          <p:cNvSpPr>
            <a:spLocks noGrp="1"/>
          </p:cNvSpPr>
          <p:nvPr>
            <p:ph idx="1"/>
          </p:nvPr>
        </p:nvSpPr>
        <p:spPr>
          <a:xfrm>
            <a:off x="683568" y="1700808"/>
            <a:ext cx="7840425" cy="4334069"/>
          </a:xfrm>
        </p:spPr>
        <p:txBody>
          <a:bodyPr>
            <a:normAutofit/>
          </a:bodyPr>
          <a:lstStyle/>
          <a:p>
            <a:r>
              <a:rPr lang="en-US" noProof="0" smtClean="0"/>
              <a:t>Service innovation dimensions – types</a:t>
            </a:r>
          </a:p>
          <a:p>
            <a:pPr lvl="1"/>
            <a:r>
              <a:rPr lang="en-US" noProof="0" smtClean="0"/>
              <a:t>New service concept – e.g. bundles, brand stores, designer hotels</a:t>
            </a:r>
          </a:p>
          <a:p>
            <a:pPr lvl="1"/>
            <a:r>
              <a:rPr lang="en-US" noProof="0" smtClean="0"/>
              <a:t>New customer interaction – e.g. online or mobile banking, self services</a:t>
            </a:r>
          </a:p>
          <a:p>
            <a:pPr lvl="1"/>
            <a:r>
              <a:rPr lang="en-US" noProof="0" smtClean="0"/>
              <a:t>New value system/business partners - e.g. mobile apps platforms</a:t>
            </a:r>
          </a:p>
          <a:p>
            <a:pPr lvl="1"/>
            <a:r>
              <a:rPr lang="en-US" noProof="0" smtClean="0"/>
              <a:t>New revenue models – e.g. software as a service, freemium models, adveritising based models</a:t>
            </a:r>
          </a:p>
          <a:p>
            <a:pPr lvl="1"/>
            <a:r>
              <a:rPr lang="en-US" noProof="0" smtClean="0"/>
              <a:t>New organizational service delivery system – e.g. call centers, branded support communities</a:t>
            </a:r>
          </a:p>
          <a:p>
            <a:pPr lvl="1"/>
            <a:r>
              <a:rPr lang="en-US" noProof="0" smtClean="0"/>
              <a:t>New technological service delivery system – e.g. micro and ready made, streaming services, digital payment services</a:t>
            </a:r>
          </a:p>
          <a:p>
            <a:endParaRPr lang="en-US" noProof="0" smtClean="0"/>
          </a:p>
          <a:p>
            <a:endParaRPr lang="en-US" noProof="0" smtClean="0"/>
          </a:p>
          <a:p>
            <a:endParaRPr lang="en-US" noProof="0" smtClean="0"/>
          </a:p>
          <a:p>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15</a:t>
            </a:fld>
            <a:endParaRPr lang="nb-NO"/>
          </a:p>
        </p:txBody>
      </p:sp>
    </p:spTree>
    <p:extLst>
      <p:ext uri="{BB962C8B-B14F-4D97-AF65-F5344CB8AC3E}">
        <p14:creationId xmlns:p14="http://schemas.microsoft.com/office/powerpoint/2010/main" val="109398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Den Hertog et al, 2010</a:t>
            </a:r>
            <a:endParaRPr lang="en-US" noProof="0"/>
          </a:p>
        </p:txBody>
      </p:sp>
      <p:sp>
        <p:nvSpPr>
          <p:cNvPr id="3" name="Plassholder for innhold 2"/>
          <p:cNvSpPr>
            <a:spLocks noGrp="1"/>
          </p:cNvSpPr>
          <p:nvPr>
            <p:ph idx="1"/>
          </p:nvPr>
        </p:nvSpPr>
        <p:spPr>
          <a:xfrm>
            <a:off x="683568" y="1700808"/>
            <a:ext cx="7840425" cy="4334069"/>
          </a:xfrm>
        </p:spPr>
        <p:txBody>
          <a:bodyPr>
            <a:normAutofit lnSpcReduction="10000"/>
          </a:bodyPr>
          <a:lstStyle/>
          <a:p>
            <a:r>
              <a:rPr lang="en-US" noProof="0" smtClean="0"/>
              <a:t>Dynamic capabilities</a:t>
            </a:r>
          </a:p>
          <a:p>
            <a:r>
              <a:rPr lang="en-US" noProof="0" smtClean="0"/>
              <a:t>Introduce RBV and DCV</a:t>
            </a:r>
          </a:p>
          <a:p>
            <a:pPr lvl="1"/>
            <a:r>
              <a:rPr lang="en-US" noProof="0" smtClean="0"/>
              <a:t>RBV -  The bases for competitive advantage are essentially resources that meet the valuable, rare, inimitable and non-substitutable (VRIN) criterion and give rise to “fresh value creating strategies that cannot be easily duplicated by competing firms” (Eisenhardt and Martin, 2000, p. 1105)</a:t>
            </a:r>
          </a:p>
          <a:p>
            <a:pPr lvl="1"/>
            <a:r>
              <a:rPr lang="en-US" noProof="0" smtClean="0"/>
              <a:t>DCV -  He (Teece) proposes three categories of dynamic capabilities that he sees as most critical for sustaining evolutionary and entrepreneurial fitness [10], i.e. the capacity to sense and shape opportunities and threats, to seize opportunities and dynamic capabilities to maintain competitiveness through enhancing, combining, protecting and, when necessary reconfiguring the business enterprise’s intangible and tangible assets (Teece, 2007, p. 1319).</a:t>
            </a:r>
          </a:p>
          <a:p>
            <a:endParaRPr lang="en-US" noProof="0" smtClean="0"/>
          </a:p>
          <a:p>
            <a:endParaRPr lang="en-US" noProof="0" smtClean="0"/>
          </a:p>
          <a:p>
            <a:endParaRPr lang="en-US" noProof="0" smtClean="0"/>
          </a:p>
          <a:p>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16</a:t>
            </a:fld>
            <a:endParaRPr lang="nb-NO"/>
          </a:p>
        </p:txBody>
      </p:sp>
    </p:spTree>
    <p:extLst>
      <p:ext uri="{BB962C8B-B14F-4D97-AF65-F5344CB8AC3E}">
        <p14:creationId xmlns:p14="http://schemas.microsoft.com/office/powerpoint/2010/main" val="2119724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Den Hertog et al, 2010</a:t>
            </a:r>
            <a:endParaRPr lang="en-US" noProof="0"/>
          </a:p>
        </p:txBody>
      </p:sp>
      <p:sp>
        <p:nvSpPr>
          <p:cNvPr id="3" name="Plassholder for innhold 2"/>
          <p:cNvSpPr>
            <a:spLocks noGrp="1"/>
          </p:cNvSpPr>
          <p:nvPr>
            <p:ph idx="1"/>
          </p:nvPr>
        </p:nvSpPr>
        <p:spPr>
          <a:xfrm>
            <a:off x="683568" y="1700808"/>
            <a:ext cx="7840425" cy="4334069"/>
          </a:xfrm>
        </p:spPr>
        <p:txBody>
          <a:bodyPr>
            <a:normAutofit/>
          </a:bodyPr>
          <a:lstStyle/>
          <a:p>
            <a:r>
              <a:rPr lang="en-US" noProof="0" smtClean="0"/>
              <a:t>Applies it to SI/NSD:</a:t>
            </a:r>
          </a:p>
          <a:p>
            <a:pPr lvl="1"/>
            <a:r>
              <a:rPr lang="en-US" noProof="0" smtClean="0"/>
              <a:t>Signalling user needs and technological options (understand users/customers and utilize new technological options (signal))</a:t>
            </a:r>
          </a:p>
          <a:p>
            <a:pPr lvl="1"/>
            <a:r>
              <a:rPr lang="en-US" noProof="0" smtClean="0"/>
              <a:t>Conceptualizing (turn ideas into concepts that can be communicated and tested despite intangibility)</a:t>
            </a:r>
          </a:p>
          <a:p>
            <a:pPr lvl="1"/>
            <a:r>
              <a:rPr lang="en-US" noProof="0" smtClean="0"/>
              <a:t>(Un)-bundling capability (combining services into and unbundling services despite problems of modularization of services, growing research area)</a:t>
            </a:r>
          </a:p>
          <a:p>
            <a:pPr lvl="1"/>
            <a:r>
              <a:rPr lang="en-US" noProof="0" smtClean="0"/>
              <a:t>Co-producing and orchestrating (networking and network management)</a:t>
            </a:r>
          </a:p>
          <a:p>
            <a:pPr lvl="1"/>
            <a:r>
              <a:rPr lang="en-US" noProof="0" smtClean="0"/>
              <a:t>Scaling and stretching (scaling as diffusion, stretching as brand extensions)</a:t>
            </a:r>
          </a:p>
          <a:p>
            <a:pPr lvl="1"/>
            <a:r>
              <a:rPr lang="en-US" noProof="0" smtClean="0"/>
              <a:t>Learning and adapting (systematic framework for testing, evaluating and learning)</a:t>
            </a:r>
          </a:p>
          <a:p>
            <a:endParaRPr lang="en-US" noProof="0" smtClean="0"/>
          </a:p>
          <a:p>
            <a:endParaRPr lang="en-US" noProof="0" smtClean="0"/>
          </a:p>
          <a:p>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17</a:t>
            </a:fld>
            <a:endParaRPr lang="nb-NO"/>
          </a:p>
        </p:txBody>
      </p:sp>
    </p:spTree>
    <p:extLst>
      <p:ext uri="{BB962C8B-B14F-4D97-AF65-F5344CB8AC3E}">
        <p14:creationId xmlns:p14="http://schemas.microsoft.com/office/powerpoint/2010/main" val="4056627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Other general success factors still debated</a:t>
            </a:r>
            <a:endParaRPr lang="en-US" noProof="0"/>
          </a:p>
        </p:txBody>
      </p:sp>
      <p:sp>
        <p:nvSpPr>
          <p:cNvPr id="3" name="Plassholder for innhold 2"/>
          <p:cNvSpPr>
            <a:spLocks noGrp="1"/>
          </p:cNvSpPr>
          <p:nvPr>
            <p:ph idx="1"/>
          </p:nvPr>
        </p:nvSpPr>
        <p:spPr/>
        <p:txBody>
          <a:bodyPr>
            <a:normAutofit fontScale="85000" lnSpcReduction="10000"/>
          </a:bodyPr>
          <a:lstStyle/>
          <a:p>
            <a:r>
              <a:rPr lang="en-US" noProof="0" dirty="0" smtClean="0"/>
              <a:t>Resources:</a:t>
            </a:r>
          </a:p>
          <a:p>
            <a:pPr lvl="1"/>
            <a:r>
              <a:rPr lang="en-US" noProof="0" dirty="0" smtClean="0"/>
              <a:t>Strategy and innovation strategy, growth versus innovation, gazelles, entrepreneurs and innovators</a:t>
            </a:r>
          </a:p>
          <a:p>
            <a:pPr lvl="1"/>
            <a:r>
              <a:rPr lang="en-US" noProof="0" dirty="0" smtClean="0"/>
              <a:t>Culture, innovation oriented culture in service firms</a:t>
            </a:r>
          </a:p>
          <a:p>
            <a:r>
              <a:rPr lang="en-US" noProof="0" dirty="0" smtClean="0"/>
              <a:t>Process:</a:t>
            </a:r>
          </a:p>
          <a:p>
            <a:pPr lvl="1"/>
            <a:r>
              <a:rPr lang="en-US" noProof="0" dirty="0" smtClean="0"/>
              <a:t>Customer involvement in innovation</a:t>
            </a:r>
          </a:p>
          <a:p>
            <a:pPr lvl="1"/>
            <a:r>
              <a:rPr lang="en-US" noProof="0" dirty="0" smtClean="0"/>
              <a:t>Process formalization, portfolio management and management control</a:t>
            </a:r>
          </a:p>
          <a:p>
            <a:r>
              <a:rPr lang="en-US" noProof="0" dirty="0" smtClean="0"/>
              <a:t>Innovation types:</a:t>
            </a:r>
          </a:p>
          <a:p>
            <a:pPr lvl="1"/>
            <a:r>
              <a:rPr lang="en-US" noProof="0" dirty="0" smtClean="0"/>
              <a:t>Organizational and business model innovations still not sufficiently captured in frameworks like e.g. Den </a:t>
            </a:r>
            <a:r>
              <a:rPr lang="en-US" noProof="0" dirty="0" err="1" smtClean="0"/>
              <a:t>Hertog</a:t>
            </a:r>
            <a:r>
              <a:rPr lang="en-US" noProof="0" dirty="0" smtClean="0"/>
              <a:t> et al., 2010 (ref previous discussion on service business models </a:t>
            </a:r>
            <a:r>
              <a:rPr lang="en-US" noProof="0" dirty="0" err="1" smtClean="0"/>
              <a:t>Kindstrø</a:t>
            </a:r>
            <a:r>
              <a:rPr lang="en-US" dirty="0" smtClean="0"/>
              <a:t>m, 2011)</a:t>
            </a:r>
            <a:endParaRPr lang="en-US" noProof="0" dirty="0" smtClean="0"/>
          </a:p>
          <a:p>
            <a:r>
              <a:rPr lang="en-US" noProof="0" dirty="0" smtClean="0"/>
              <a:t>Effects</a:t>
            </a:r>
          </a:p>
          <a:p>
            <a:pPr lvl="1"/>
            <a:r>
              <a:rPr lang="en-US" noProof="0" dirty="0" smtClean="0"/>
              <a:t>Qualitative versus quantitative effects, competitive advantage versus financial effects, effects measurement and management control/incentives in service organizations</a:t>
            </a:r>
          </a:p>
          <a:p>
            <a:r>
              <a:rPr lang="en-US" noProof="0" dirty="0" smtClean="0"/>
              <a:t>Some of these issues will be discussed later and also by </a:t>
            </a:r>
            <a:r>
              <a:rPr lang="en-US" noProof="0" dirty="0" err="1" smtClean="0"/>
              <a:t>Pelle</a:t>
            </a:r>
            <a:r>
              <a:rPr lang="en-US" noProof="0" dirty="0" smtClean="0"/>
              <a:t>…</a:t>
            </a:r>
            <a:endParaRPr lang="en-US" noProof="0"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18</a:t>
            </a:fld>
            <a:endParaRPr lang="nb-NO"/>
          </a:p>
        </p:txBody>
      </p:sp>
    </p:spTree>
    <p:extLst>
      <p:ext uri="{BB962C8B-B14F-4D97-AF65-F5344CB8AC3E}">
        <p14:creationId xmlns:p14="http://schemas.microsoft.com/office/powerpoint/2010/main" val="3372222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3. Managing servitization</a:t>
            </a:r>
            <a:endParaRPr lang="en-US" noProof="0"/>
          </a:p>
        </p:txBody>
      </p:sp>
      <p:sp>
        <p:nvSpPr>
          <p:cNvPr id="3" name="Plassholder for innhold 2"/>
          <p:cNvSpPr>
            <a:spLocks noGrp="1"/>
          </p:cNvSpPr>
          <p:nvPr>
            <p:ph idx="1"/>
          </p:nvPr>
        </p:nvSpPr>
        <p:spPr/>
        <p:txBody>
          <a:bodyPr>
            <a:normAutofit fontScale="92500" lnSpcReduction="10000"/>
          </a:bodyPr>
          <a:lstStyle/>
          <a:p>
            <a:r>
              <a:rPr lang="en-US" noProof="0" smtClean="0"/>
              <a:t>Servitization excluded from the Droege et al (2009) review</a:t>
            </a:r>
          </a:p>
          <a:p>
            <a:r>
              <a:rPr lang="en-US" noProof="0" smtClean="0"/>
              <a:t>Separate field of research, but should be included in from a synthesis perspective</a:t>
            </a:r>
          </a:p>
          <a:p>
            <a:r>
              <a:rPr lang="en-US" noProof="0" smtClean="0"/>
              <a:t>Servitization as a </a:t>
            </a:r>
            <a:br>
              <a:rPr lang="en-US" noProof="0" smtClean="0"/>
            </a:br>
            <a:r>
              <a:rPr lang="en-US" noProof="0" smtClean="0"/>
              <a:t>phenomenon covered </a:t>
            </a:r>
            <a:br>
              <a:rPr lang="en-US" noProof="0" smtClean="0"/>
            </a:br>
            <a:r>
              <a:rPr lang="en-US" noProof="0" smtClean="0"/>
              <a:t>in Baines et al (2009)</a:t>
            </a:r>
          </a:p>
          <a:p>
            <a:r>
              <a:rPr lang="en-US" noProof="0" smtClean="0"/>
              <a:t>Lets look at some firm </a:t>
            </a:r>
            <a:br>
              <a:rPr lang="en-US" noProof="0" smtClean="0"/>
            </a:br>
            <a:r>
              <a:rPr lang="en-US" noProof="0" smtClean="0"/>
              <a:t>level aspects of servitization, </a:t>
            </a:r>
            <a:br>
              <a:rPr lang="en-US" noProof="0" smtClean="0"/>
            </a:br>
            <a:r>
              <a:rPr lang="en-US" noProof="0" smtClean="0"/>
              <a:t>e.g. management in terms </a:t>
            </a:r>
            <a:br>
              <a:rPr lang="en-US" noProof="0" smtClean="0"/>
            </a:br>
            <a:r>
              <a:rPr lang="en-US" noProof="0" smtClean="0"/>
              <a:t>of effects…</a:t>
            </a:r>
          </a:p>
          <a:p>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19</a:t>
            </a:fld>
            <a:endParaRPr lang="nb-NO"/>
          </a:p>
        </p:txBody>
      </p:sp>
      <p:pic>
        <p:nvPicPr>
          <p:cNvPr id="7" name="Bilde 6"/>
          <p:cNvPicPr>
            <a:picLocks noChangeAspect="1"/>
          </p:cNvPicPr>
          <p:nvPr/>
        </p:nvPicPr>
        <p:blipFill>
          <a:blip r:embed="rId2"/>
          <a:stretch>
            <a:fillRect/>
          </a:stretch>
        </p:blipFill>
        <p:spPr>
          <a:xfrm>
            <a:off x="5076056" y="3573016"/>
            <a:ext cx="3844245" cy="2668650"/>
          </a:xfrm>
          <a:prstGeom prst="rect">
            <a:avLst/>
          </a:prstGeom>
        </p:spPr>
      </p:pic>
    </p:spTree>
    <p:extLst>
      <p:ext uri="{BB962C8B-B14F-4D97-AF65-F5344CB8AC3E}">
        <p14:creationId xmlns:p14="http://schemas.microsoft.com/office/powerpoint/2010/main" val="26014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US" noProof="0" smtClean="0"/>
              <a:t>Content of my part</a:t>
            </a:r>
            <a:endParaRPr lang="en-US" noProof="0"/>
          </a:p>
        </p:txBody>
      </p:sp>
      <p:sp>
        <p:nvSpPr>
          <p:cNvPr id="6" name="Plassholder for innhold 5"/>
          <p:cNvSpPr>
            <a:spLocks noGrp="1"/>
          </p:cNvSpPr>
          <p:nvPr>
            <p:ph idx="1"/>
          </p:nvPr>
        </p:nvSpPr>
        <p:spPr/>
        <p:txBody>
          <a:bodyPr>
            <a:normAutofit lnSpcReduction="10000"/>
          </a:bodyPr>
          <a:lstStyle/>
          <a:p>
            <a:pPr marL="457200" indent="-457200">
              <a:buFont typeface="+mj-lt"/>
              <a:buAutoNum type="arabicPeriod"/>
            </a:pPr>
            <a:r>
              <a:rPr lang="en-US" noProof="0" smtClean="0"/>
              <a:t>General introduction to service innovation issues</a:t>
            </a:r>
          </a:p>
          <a:p>
            <a:pPr marL="457200" indent="-457200">
              <a:buFont typeface="+mj-lt"/>
              <a:buAutoNum type="arabicPeriod"/>
            </a:pPr>
            <a:r>
              <a:rPr lang="en-US" noProof="0" smtClean="0"/>
              <a:t>Service innovation approaches and challenges</a:t>
            </a:r>
          </a:p>
          <a:p>
            <a:pPr marL="457200" indent="-457200">
              <a:buFont typeface="+mj-lt"/>
              <a:buAutoNum type="arabicPeriod"/>
            </a:pPr>
            <a:r>
              <a:rPr lang="en-US" noProof="0" smtClean="0"/>
              <a:t>Service innovation as innovation in service industries and as servitization</a:t>
            </a:r>
          </a:p>
          <a:p>
            <a:pPr marL="457200" indent="-457200">
              <a:buFont typeface="+mj-lt"/>
              <a:buAutoNum type="arabicPeriod"/>
            </a:pPr>
            <a:r>
              <a:rPr lang="en-US" noProof="0" smtClean="0"/>
              <a:t>Service innovation and innovation systems</a:t>
            </a:r>
          </a:p>
          <a:p>
            <a:pPr marL="457200" indent="-457200">
              <a:buFont typeface="+mj-lt"/>
              <a:buAutoNum type="arabicPeriod"/>
            </a:pPr>
            <a:r>
              <a:rPr lang="en-US" noProof="0" smtClean="0"/>
              <a:t>Service innovation management</a:t>
            </a:r>
          </a:p>
          <a:p>
            <a:pPr marL="457200" indent="-457200">
              <a:buFont typeface="+mj-lt"/>
              <a:buAutoNum type="arabicPeriod"/>
            </a:pPr>
            <a:r>
              <a:rPr lang="en-US" noProof="0" smtClean="0"/>
              <a:t>Open innovation in service(s)</a:t>
            </a:r>
          </a:p>
          <a:p>
            <a:pPr marL="457200" indent="-457200">
              <a:buFont typeface="+mj-lt"/>
              <a:buAutoNum type="arabicPeriod"/>
            </a:pPr>
            <a:r>
              <a:rPr lang="en-US" noProof="0" smtClean="0"/>
              <a:t>From services to service – towards a service dominant logic</a:t>
            </a:r>
          </a:p>
          <a:p>
            <a:pPr marL="457200" indent="-457200">
              <a:buFont typeface="+mj-lt"/>
              <a:buAutoNum type="arabicPeriod"/>
            </a:pPr>
            <a:endParaRPr lang="en-US" noProof="0" smtClean="0"/>
          </a:p>
          <a:p>
            <a:endParaRPr lang="en-US" noProof="0"/>
          </a:p>
        </p:txBody>
      </p:sp>
      <p:sp>
        <p:nvSpPr>
          <p:cNvPr id="5" name="Slide Number Placeholder 4"/>
          <p:cNvSpPr>
            <a:spLocks noGrp="1"/>
          </p:cNvSpPr>
          <p:nvPr>
            <p:ph type="sldNum" sz="quarter" idx="12"/>
          </p:nvPr>
        </p:nvSpPr>
        <p:spPr/>
        <p:txBody>
          <a:bodyPr/>
          <a:lstStyle/>
          <a:p>
            <a:fld id="{3FA4DDC8-1D0B-4B83-8CF0-4F24D54506BB}" type="slidenum">
              <a:rPr lang="nb-NO" smtClean="0"/>
              <a:pPr/>
              <a:t>2</a:t>
            </a:fld>
            <a:endParaRPr lang="nb-NO"/>
          </a:p>
        </p:txBody>
      </p:sp>
    </p:spTree>
    <p:extLst>
      <p:ext uri="{BB962C8B-B14F-4D97-AF65-F5344CB8AC3E}">
        <p14:creationId xmlns:p14="http://schemas.microsoft.com/office/powerpoint/2010/main" val="3475398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Kurtmollaiev</a:t>
            </a:r>
            <a:r>
              <a:rPr lang="nb-NO" dirty="0" smtClean="0"/>
              <a:t> and Pedersen, </a:t>
            </a:r>
            <a:r>
              <a:rPr lang="nb-NO" dirty="0" err="1" smtClean="0"/>
              <a:t>inPress</a:t>
            </a:r>
            <a:endParaRPr lang="nb-NO"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20</a:t>
            </a:fld>
            <a:endParaRPr lang="nb-NO"/>
          </a:p>
        </p:txBody>
      </p:sp>
      <p:pic>
        <p:nvPicPr>
          <p:cNvPr id="7" name="Bilde 6"/>
          <p:cNvPicPr>
            <a:picLocks noChangeAspect="1"/>
          </p:cNvPicPr>
          <p:nvPr/>
        </p:nvPicPr>
        <p:blipFill>
          <a:blip r:embed="rId2"/>
          <a:stretch>
            <a:fillRect/>
          </a:stretch>
        </p:blipFill>
        <p:spPr>
          <a:xfrm>
            <a:off x="251520" y="2132856"/>
            <a:ext cx="7024043" cy="3544540"/>
          </a:xfrm>
          <a:prstGeom prst="rect">
            <a:avLst/>
          </a:prstGeom>
        </p:spPr>
      </p:pic>
    </p:spTree>
    <p:extLst>
      <p:ext uri="{BB962C8B-B14F-4D97-AF65-F5344CB8AC3E}">
        <p14:creationId xmlns:p14="http://schemas.microsoft.com/office/powerpoint/2010/main" val="366223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Gebauer et al. (2011)</a:t>
            </a:r>
            <a:endParaRPr lang="en-US" noProof="0"/>
          </a:p>
        </p:txBody>
      </p:sp>
      <p:sp>
        <p:nvSpPr>
          <p:cNvPr id="3" name="Plassholder for innhold 2"/>
          <p:cNvSpPr>
            <a:spLocks noGrp="1"/>
          </p:cNvSpPr>
          <p:nvPr>
            <p:ph idx="1"/>
          </p:nvPr>
        </p:nvSpPr>
        <p:spPr/>
        <p:txBody>
          <a:bodyPr/>
          <a:lstStyle/>
          <a:p>
            <a:r>
              <a:rPr lang="en-US" noProof="0" smtClean="0"/>
              <a:t>Gebauer et al. (2011) - Erik</a:t>
            </a:r>
          </a:p>
          <a:p>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21</a:t>
            </a:fld>
            <a:endParaRPr lang="nb-NO"/>
          </a:p>
        </p:txBody>
      </p:sp>
    </p:spTree>
    <p:extLst>
      <p:ext uri="{BB962C8B-B14F-4D97-AF65-F5344CB8AC3E}">
        <p14:creationId xmlns:p14="http://schemas.microsoft.com/office/powerpoint/2010/main" val="2523600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Gebauer et al. (2011)</a:t>
            </a:r>
            <a:endParaRPr lang="en-US" noProof="0"/>
          </a:p>
        </p:txBody>
      </p:sp>
      <p:sp>
        <p:nvSpPr>
          <p:cNvPr id="3" name="Plassholder for innhold 2"/>
          <p:cNvSpPr>
            <a:spLocks noGrp="1"/>
          </p:cNvSpPr>
          <p:nvPr>
            <p:ph idx="1"/>
          </p:nvPr>
        </p:nvSpPr>
        <p:spPr/>
        <p:txBody>
          <a:bodyPr/>
          <a:lstStyle/>
          <a:p>
            <a:r>
              <a:rPr lang="en-US" noProof="0" dirty="0" smtClean="0"/>
              <a:t>Researchers from CTF</a:t>
            </a:r>
          </a:p>
          <a:p>
            <a:r>
              <a:rPr lang="en-US" noProof="0" dirty="0" err="1" smtClean="0"/>
              <a:t>Servitization</a:t>
            </a:r>
            <a:r>
              <a:rPr lang="en-US" noProof="0" dirty="0" smtClean="0"/>
              <a:t> as a strategy</a:t>
            </a:r>
          </a:p>
          <a:p>
            <a:r>
              <a:rPr lang="en-US" noProof="0" dirty="0" smtClean="0"/>
              <a:t>Empirical paper in JBR</a:t>
            </a:r>
          </a:p>
          <a:p>
            <a:r>
              <a:rPr lang="en-US" noProof="0" dirty="0" smtClean="0"/>
              <a:t>Traditional paper in terms of theory, hypothesis development, method, measurement and analysis</a:t>
            </a:r>
          </a:p>
          <a:p>
            <a:r>
              <a:rPr lang="en-US" noProof="0" dirty="0" smtClean="0"/>
              <a:t>Managerial in perspective and literature base</a:t>
            </a:r>
          </a:p>
          <a:p>
            <a:endParaRPr lang="en-US" noProof="0"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22</a:t>
            </a:fld>
            <a:endParaRPr lang="nb-NO"/>
          </a:p>
        </p:txBody>
      </p:sp>
    </p:spTree>
    <p:extLst>
      <p:ext uri="{BB962C8B-B14F-4D97-AF65-F5344CB8AC3E}">
        <p14:creationId xmlns:p14="http://schemas.microsoft.com/office/powerpoint/2010/main" val="3185811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Gebauer et al. (2011)</a:t>
            </a:r>
            <a:endParaRPr lang="en-US" noProof="0"/>
          </a:p>
        </p:txBody>
      </p:sp>
      <p:sp>
        <p:nvSpPr>
          <p:cNvPr id="3" name="Plassholder for innhold 2"/>
          <p:cNvSpPr>
            <a:spLocks noGrp="1"/>
          </p:cNvSpPr>
          <p:nvPr>
            <p:ph idx="1"/>
          </p:nvPr>
        </p:nvSpPr>
        <p:spPr>
          <a:xfrm>
            <a:off x="755576" y="1628800"/>
            <a:ext cx="7840425" cy="4334069"/>
          </a:xfrm>
        </p:spPr>
        <p:txBody>
          <a:bodyPr>
            <a:normAutofit/>
          </a:bodyPr>
          <a:lstStyle/>
          <a:p>
            <a:r>
              <a:rPr lang="en-US" noProof="0" smtClean="0"/>
              <a:t>Theory:</a:t>
            </a:r>
          </a:p>
          <a:p>
            <a:pPr lvl="1"/>
            <a:r>
              <a:rPr lang="en-US" noProof="0" smtClean="0"/>
              <a:t>Tradition of market orientation (Narver and Slater, 1990)</a:t>
            </a:r>
          </a:p>
          <a:p>
            <a:pPr lvl="1"/>
            <a:r>
              <a:rPr lang="en-US" noProof="0" smtClean="0"/>
              <a:t>Servitization or service differentiating strategy effects may interact with aspects of market orientation, such as customer centricity and innovativeness</a:t>
            </a:r>
          </a:p>
          <a:p>
            <a:pPr lvl="1"/>
            <a:r>
              <a:rPr lang="en-US" noProof="0" smtClean="0"/>
              <a:t>Proposed interaction is moderation</a:t>
            </a:r>
          </a:p>
          <a:p>
            <a:r>
              <a:rPr lang="en-US" noProof="0" smtClean="0"/>
              <a:t>Model:</a:t>
            </a:r>
          </a:p>
          <a:p>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23</a:t>
            </a:fld>
            <a:endParaRPr lang="nb-NO"/>
          </a:p>
        </p:txBody>
      </p:sp>
      <p:pic>
        <p:nvPicPr>
          <p:cNvPr id="7" name="Bilde 6"/>
          <p:cNvPicPr>
            <a:picLocks noChangeAspect="1"/>
          </p:cNvPicPr>
          <p:nvPr/>
        </p:nvPicPr>
        <p:blipFill>
          <a:blip r:embed="rId2"/>
          <a:stretch>
            <a:fillRect/>
          </a:stretch>
        </p:blipFill>
        <p:spPr>
          <a:xfrm>
            <a:off x="3779912" y="3861048"/>
            <a:ext cx="4356968" cy="2664753"/>
          </a:xfrm>
          <a:prstGeom prst="rect">
            <a:avLst/>
          </a:prstGeom>
        </p:spPr>
      </p:pic>
    </p:spTree>
    <p:extLst>
      <p:ext uri="{BB962C8B-B14F-4D97-AF65-F5344CB8AC3E}">
        <p14:creationId xmlns:p14="http://schemas.microsoft.com/office/powerpoint/2010/main" val="1727351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Gebauer et al. (2011)</a:t>
            </a:r>
            <a:endParaRPr lang="en-US" noProof="0"/>
          </a:p>
        </p:txBody>
      </p:sp>
      <p:sp>
        <p:nvSpPr>
          <p:cNvPr id="3" name="Plassholder for innhold 2"/>
          <p:cNvSpPr>
            <a:spLocks noGrp="1"/>
          </p:cNvSpPr>
          <p:nvPr>
            <p:ph idx="1"/>
          </p:nvPr>
        </p:nvSpPr>
        <p:spPr/>
        <p:txBody>
          <a:bodyPr>
            <a:normAutofit fontScale="85000" lnSpcReduction="20000"/>
          </a:bodyPr>
          <a:lstStyle/>
          <a:p>
            <a:r>
              <a:rPr lang="en-US" noProof="0" smtClean="0"/>
              <a:t>Hypotheses:</a:t>
            </a:r>
          </a:p>
          <a:p>
            <a:pPr lvl="1"/>
            <a:r>
              <a:rPr lang="en-US" noProof="0" smtClean="0"/>
              <a:t>Main hypoteses of direct effects of customer needs on centricity and innovativeness and centroicity and innovativeness on performance</a:t>
            </a:r>
          </a:p>
          <a:p>
            <a:pPr lvl="1"/>
            <a:r>
              <a:rPr lang="en-US" noProof="0" smtClean="0"/>
              <a:t>Moderating effects of service differentiation on all direct effects </a:t>
            </a:r>
          </a:p>
          <a:p>
            <a:r>
              <a:rPr lang="en-US" noProof="0" smtClean="0"/>
              <a:t>Method:</a:t>
            </a:r>
          </a:p>
          <a:p>
            <a:pPr lvl="1"/>
            <a:r>
              <a:rPr lang="en-US" noProof="0" smtClean="0"/>
              <a:t>Survey of European firms, N=332</a:t>
            </a:r>
          </a:p>
          <a:p>
            <a:pPr lvl="1"/>
            <a:r>
              <a:rPr lang="en-US" noProof="0" smtClean="0"/>
              <a:t>Questionnaire (common method partly controlled)</a:t>
            </a:r>
          </a:p>
          <a:p>
            <a:pPr lvl="1"/>
            <a:r>
              <a:rPr lang="en-US" noProof="0" smtClean="0"/>
              <a:t>Indep concepts measured by 2-4 item scales</a:t>
            </a:r>
          </a:p>
          <a:p>
            <a:pPr lvl="1"/>
            <a:r>
              <a:rPr lang="en-US" noProof="0" smtClean="0"/>
              <a:t>Dep concept measured by 2 item subjective scale</a:t>
            </a:r>
          </a:p>
          <a:p>
            <a:r>
              <a:rPr lang="en-US" noProof="0" smtClean="0"/>
              <a:t>Analysis</a:t>
            </a:r>
          </a:p>
          <a:p>
            <a:pPr lvl="1"/>
            <a:r>
              <a:rPr lang="en-US" noProof="0" smtClean="0"/>
              <a:t>Measurement model validation - confirmatory</a:t>
            </a:r>
          </a:p>
          <a:p>
            <a:pPr lvl="1"/>
            <a:r>
              <a:rPr lang="en-US" noProof="0" smtClean="0"/>
              <a:t>SEM modeling, test for </a:t>
            </a:r>
            <a:br>
              <a:rPr lang="en-US" noProof="0" smtClean="0"/>
            </a:br>
            <a:r>
              <a:rPr lang="en-US" noProof="0" smtClean="0"/>
              <a:t>mediation model (what do you think?)</a:t>
            </a:r>
          </a:p>
          <a:p>
            <a:pPr lvl="1"/>
            <a:r>
              <a:rPr lang="en-US" noProof="0" smtClean="0"/>
              <a:t>Moderation – three moderator hypotheses</a:t>
            </a:r>
            <a:br>
              <a:rPr lang="en-US" noProof="0" smtClean="0"/>
            </a:br>
            <a:r>
              <a:rPr lang="en-US" noProof="0" smtClean="0"/>
              <a:t>sign, performance effects of service diff</a:t>
            </a:r>
          </a:p>
          <a:p>
            <a:r>
              <a:rPr lang="en-US" noProof="0" smtClean="0"/>
              <a:t>Implications</a:t>
            </a:r>
          </a:p>
          <a:p>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24</a:t>
            </a:fld>
            <a:endParaRPr lang="nb-NO"/>
          </a:p>
        </p:txBody>
      </p:sp>
      <p:pic>
        <p:nvPicPr>
          <p:cNvPr id="7" name="Bilde 6"/>
          <p:cNvPicPr>
            <a:picLocks noChangeAspect="1"/>
          </p:cNvPicPr>
          <p:nvPr/>
        </p:nvPicPr>
        <p:blipFill>
          <a:blip r:embed="rId2"/>
          <a:stretch>
            <a:fillRect/>
          </a:stretch>
        </p:blipFill>
        <p:spPr>
          <a:xfrm>
            <a:off x="5386115" y="4901952"/>
            <a:ext cx="3757885" cy="1956048"/>
          </a:xfrm>
          <a:prstGeom prst="rect">
            <a:avLst/>
          </a:prstGeom>
        </p:spPr>
      </p:pic>
    </p:spTree>
    <p:extLst>
      <p:ext uri="{BB962C8B-B14F-4D97-AF65-F5344CB8AC3E}">
        <p14:creationId xmlns:p14="http://schemas.microsoft.com/office/powerpoint/2010/main" val="1316985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Gebauer et al. (2011)</a:t>
            </a:r>
            <a:endParaRPr lang="en-US" noProof="0"/>
          </a:p>
        </p:txBody>
      </p:sp>
      <p:sp>
        <p:nvSpPr>
          <p:cNvPr id="3" name="Plassholder for innhold 2"/>
          <p:cNvSpPr>
            <a:spLocks noGrp="1"/>
          </p:cNvSpPr>
          <p:nvPr>
            <p:ph idx="1"/>
          </p:nvPr>
        </p:nvSpPr>
        <p:spPr/>
        <p:txBody>
          <a:bodyPr>
            <a:normAutofit lnSpcReduction="10000"/>
          </a:bodyPr>
          <a:lstStyle/>
          <a:p>
            <a:r>
              <a:rPr lang="en-US" noProof="0" smtClean="0"/>
              <a:t>Findings (performance):</a:t>
            </a:r>
          </a:p>
          <a:p>
            <a:pPr lvl="1"/>
            <a:r>
              <a:rPr lang="en-US" noProof="0" smtClean="0"/>
              <a:t>Customer centricity positively affects business perfomance</a:t>
            </a:r>
          </a:p>
          <a:p>
            <a:pPr lvl="1"/>
            <a:r>
              <a:rPr lang="en-US" noProof="0" smtClean="0"/>
              <a:t>This relationship is stronger for servitization companies, thus their performance depends more on customer centricity</a:t>
            </a:r>
          </a:p>
          <a:p>
            <a:pPr lvl="1"/>
            <a:endParaRPr lang="en-US" noProof="0" smtClean="0"/>
          </a:p>
          <a:p>
            <a:pPr lvl="1"/>
            <a:r>
              <a:rPr lang="en-US" noProof="0" smtClean="0"/>
              <a:t>Innovativeness affects business </a:t>
            </a:r>
            <a:br>
              <a:rPr lang="en-US" noProof="0" smtClean="0"/>
            </a:br>
            <a:r>
              <a:rPr lang="en-US" noProof="0" smtClean="0"/>
              <a:t>performance</a:t>
            </a:r>
          </a:p>
          <a:p>
            <a:pPr lvl="1"/>
            <a:r>
              <a:rPr lang="en-US" noProof="0" smtClean="0"/>
              <a:t>Servitization does not seem</a:t>
            </a:r>
            <a:br>
              <a:rPr lang="en-US" noProof="0" smtClean="0"/>
            </a:br>
            <a:r>
              <a:rPr lang="en-US" noProof="0" smtClean="0"/>
              <a:t>to moderate the effect, but</a:t>
            </a:r>
            <a:br>
              <a:rPr lang="en-US" noProof="0" smtClean="0"/>
            </a:br>
            <a:r>
              <a:rPr lang="en-US" noProof="0" smtClean="0"/>
              <a:t>multigroup analysis shows </a:t>
            </a:r>
            <a:br>
              <a:rPr lang="en-US" noProof="0" smtClean="0"/>
            </a:br>
            <a:r>
              <a:rPr lang="en-US" noProof="0" smtClean="0"/>
              <a:t>positive moderation of </a:t>
            </a:r>
            <a:br>
              <a:rPr lang="en-US" noProof="0" smtClean="0"/>
            </a:br>
            <a:r>
              <a:rPr lang="en-US" noProof="0" smtClean="0"/>
              <a:t>high/low servitization and</a:t>
            </a:r>
            <a:br>
              <a:rPr lang="en-US" noProof="0" smtClean="0"/>
            </a:br>
            <a:r>
              <a:rPr lang="en-US" noProof="0" smtClean="0"/>
              <a:t>no effects of medium</a:t>
            </a:r>
          </a:p>
          <a:p>
            <a:pPr lvl="1"/>
            <a:r>
              <a:rPr lang="en-US" noProof="0" smtClean="0"/>
              <a:t>”Stuck in the middle” finding..</a:t>
            </a:r>
          </a:p>
          <a:p>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25</a:t>
            </a:fld>
            <a:endParaRPr lang="nb-NO"/>
          </a:p>
        </p:txBody>
      </p:sp>
      <p:pic>
        <p:nvPicPr>
          <p:cNvPr id="8" name="Bilde 7"/>
          <p:cNvPicPr>
            <a:picLocks noChangeAspect="1"/>
          </p:cNvPicPr>
          <p:nvPr/>
        </p:nvPicPr>
        <p:blipFill>
          <a:blip r:embed="rId2"/>
          <a:stretch>
            <a:fillRect/>
          </a:stretch>
        </p:blipFill>
        <p:spPr>
          <a:xfrm>
            <a:off x="4499992" y="3861048"/>
            <a:ext cx="4356968" cy="2664753"/>
          </a:xfrm>
          <a:prstGeom prst="rect">
            <a:avLst/>
          </a:prstGeom>
        </p:spPr>
      </p:pic>
    </p:spTree>
    <p:extLst>
      <p:ext uri="{BB962C8B-B14F-4D97-AF65-F5344CB8AC3E}">
        <p14:creationId xmlns:p14="http://schemas.microsoft.com/office/powerpoint/2010/main" val="2136778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US" noProof="0" smtClean="0"/>
              <a:t>4. Managing innovation in experiential services</a:t>
            </a:r>
            <a:endParaRPr lang="en-US" noProof="0"/>
          </a:p>
        </p:txBody>
      </p:sp>
      <p:sp>
        <p:nvSpPr>
          <p:cNvPr id="3" name="Plassholder for innhold 2"/>
          <p:cNvSpPr>
            <a:spLocks noGrp="1"/>
          </p:cNvSpPr>
          <p:nvPr>
            <p:ph idx="1"/>
          </p:nvPr>
        </p:nvSpPr>
        <p:spPr>
          <a:xfrm>
            <a:off x="730118" y="1628800"/>
            <a:ext cx="7840425" cy="4772121"/>
          </a:xfrm>
        </p:spPr>
        <p:txBody>
          <a:bodyPr>
            <a:normAutofit fontScale="92500" lnSpcReduction="20000"/>
          </a:bodyPr>
          <a:lstStyle/>
          <a:p>
            <a:r>
              <a:rPr lang="en-US" noProof="0" smtClean="0"/>
              <a:t>Some services are believed to differ significantly in their source of innovation – experiential services</a:t>
            </a:r>
          </a:p>
          <a:p>
            <a:r>
              <a:rPr lang="en-US" noProof="0" smtClean="0"/>
              <a:t>A wave of focus on experience – i.e. The customer experience in marketing literature:</a:t>
            </a:r>
          </a:p>
          <a:p>
            <a:endParaRPr lang="en-US" noProof="0" smtClean="0"/>
          </a:p>
          <a:p>
            <a:pPr lvl="1"/>
            <a:r>
              <a:rPr lang="en-US" noProof="0" smtClean="0"/>
              <a:t>Consumer experience</a:t>
            </a:r>
          </a:p>
          <a:p>
            <a:pPr lvl="1"/>
            <a:r>
              <a:rPr lang="en-US" noProof="0" smtClean="0"/>
              <a:t>Consumer brand experience</a:t>
            </a:r>
          </a:p>
          <a:p>
            <a:pPr lvl="1"/>
            <a:r>
              <a:rPr lang="en-US" noProof="0" smtClean="0"/>
              <a:t>Customer experience</a:t>
            </a:r>
          </a:p>
          <a:p>
            <a:pPr lvl="1"/>
            <a:r>
              <a:rPr lang="en-US" noProof="0" smtClean="0"/>
              <a:t>Brand experience</a:t>
            </a:r>
          </a:p>
          <a:p>
            <a:endParaRPr lang="en-US" noProof="0" smtClean="0"/>
          </a:p>
          <a:p>
            <a:r>
              <a:rPr lang="en-US" noProof="0" smtClean="0"/>
              <a:t>Innovations in the customer experience as a source of differentiation – CSI research topic</a:t>
            </a:r>
          </a:p>
          <a:p>
            <a:r>
              <a:rPr lang="en-US" noProof="0" smtClean="0"/>
              <a:t>Innovation management – What can we learn from the innovation management of experiential services?</a:t>
            </a:r>
          </a:p>
          <a:p>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26</a:t>
            </a:fld>
            <a:endParaRPr lang="nb-NO"/>
          </a:p>
        </p:txBody>
      </p:sp>
      <p:sp>
        <p:nvSpPr>
          <p:cNvPr id="7" name="TextBox 16"/>
          <p:cNvSpPr txBox="1">
            <a:spLocks noChangeArrowheads="1"/>
          </p:cNvSpPr>
          <p:nvPr/>
        </p:nvSpPr>
        <p:spPr bwMode="auto">
          <a:xfrm>
            <a:off x="5796533" y="3141216"/>
            <a:ext cx="995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orgia" charset="0"/>
                <a:ea typeface="ＭＳ Ｐゴシック" charset="0"/>
                <a:cs typeface="Arial" charset="0"/>
              </a:defRPr>
            </a:lvl1pPr>
            <a:lvl2pPr marL="742950" indent="-285750" eaLnBrk="0" hangingPunct="0">
              <a:defRPr sz="1200">
                <a:solidFill>
                  <a:schemeClr val="tx1"/>
                </a:solidFill>
                <a:latin typeface="Georgia" charset="0"/>
                <a:ea typeface="Arial" charset="0"/>
                <a:cs typeface="Arial" charset="0"/>
              </a:defRPr>
            </a:lvl2pPr>
            <a:lvl3pPr marL="1143000" indent="-228600" eaLnBrk="0" hangingPunct="0">
              <a:defRPr sz="1200">
                <a:solidFill>
                  <a:schemeClr val="tx1"/>
                </a:solidFill>
                <a:latin typeface="Georgia" charset="0"/>
                <a:ea typeface="Arial" charset="0"/>
                <a:cs typeface="Arial" charset="0"/>
              </a:defRPr>
            </a:lvl3pPr>
            <a:lvl4pPr marL="1600200" indent="-228600" eaLnBrk="0" hangingPunct="0">
              <a:defRPr sz="1200">
                <a:solidFill>
                  <a:schemeClr val="tx1"/>
                </a:solidFill>
                <a:latin typeface="Georgia" charset="0"/>
                <a:ea typeface="Arial" charset="0"/>
                <a:cs typeface="Arial" charset="0"/>
              </a:defRPr>
            </a:lvl4pPr>
            <a:lvl5pPr marL="2057400" indent="-228600" eaLnBrk="0" hangingPunct="0">
              <a:defRPr sz="12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12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12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12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1200">
                <a:solidFill>
                  <a:schemeClr val="tx1"/>
                </a:solidFill>
                <a:latin typeface="Georgia" charset="0"/>
                <a:ea typeface="Arial" charset="0"/>
                <a:cs typeface="Arial" charset="0"/>
              </a:defRPr>
            </a:lvl9pPr>
          </a:lstStyle>
          <a:p>
            <a:pPr eaLnBrk="1" hangingPunct="1"/>
            <a:r>
              <a:rPr lang="nb-NO" dirty="0" err="1"/>
              <a:t>Managed</a:t>
            </a:r>
            <a:r>
              <a:rPr lang="nb-NO" dirty="0"/>
              <a:t/>
            </a:r>
            <a:br>
              <a:rPr lang="nb-NO" dirty="0"/>
            </a:br>
            <a:r>
              <a:rPr lang="nb-NO" dirty="0" err="1"/>
              <a:t>touchpoints</a:t>
            </a:r>
            <a:endParaRPr lang="nb-NO" dirty="0"/>
          </a:p>
        </p:txBody>
      </p:sp>
      <p:sp>
        <p:nvSpPr>
          <p:cNvPr id="8" name="TextBox 7"/>
          <p:cNvSpPr txBox="1">
            <a:spLocks noChangeArrowheads="1"/>
          </p:cNvSpPr>
          <p:nvPr/>
        </p:nvSpPr>
        <p:spPr bwMode="auto">
          <a:xfrm>
            <a:off x="4644008" y="3861941"/>
            <a:ext cx="1265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orgia" charset="0"/>
                <a:ea typeface="ＭＳ Ｐゴシック" charset="0"/>
                <a:cs typeface="Arial" charset="0"/>
              </a:defRPr>
            </a:lvl1pPr>
            <a:lvl2pPr marL="742950" indent="-285750" eaLnBrk="0" hangingPunct="0">
              <a:defRPr sz="1200">
                <a:solidFill>
                  <a:schemeClr val="tx1"/>
                </a:solidFill>
                <a:latin typeface="Georgia" charset="0"/>
                <a:ea typeface="Arial" charset="0"/>
                <a:cs typeface="Arial" charset="0"/>
              </a:defRPr>
            </a:lvl2pPr>
            <a:lvl3pPr marL="1143000" indent="-228600" eaLnBrk="0" hangingPunct="0">
              <a:defRPr sz="1200">
                <a:solidFill>
                  <a:schemeClr val="tx1"/>
                </a:solidFill>
                <a:latin typeface="Georgia" charset="0"/>
                <a:ea typeface="Arial" charset="0"/>
                <a:cs typeface="Arial" charset="0"/>
              </a:defRPr>
            </a:lvl3pPr>
            <a:lvl4pPr marL="1600200" indent="-228600" eaLnBrk="0" hangingPunct="0">
              <a:defRPr sz="1200">
                <a:solidFill>
                  <a:schemeClr val="tx1"/>
                </a:solidFill>
                <a:latin typeface="Georgia" charset="0"/>
                <a:ea typeface="Arial" charset="0"/>
                <a:cs typeface="Arial" charset="0"/>
              </a:defRPr>
            </a:lvl4pPr>
            <a:lvl5pPr marL="2057400" indent="-228600" eaLnBrk="0" hangingPunct="0">
              <a:defRPr sz="12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12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12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12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1200">
                <a:solidFill>
                  <a:schemeClr val="tx1"/>
                </a:solidFill>
                <a:latin typeface="Georgia" charset="0"/>
                <a:ea typeface="Arial" charset="0"/>
                <a:cs typeface="Arial" charset="0"/>
              </a:defRPr>
            </a:lvl9pPr>
          </a:lstStyle>
          <a:p>
            <a:pPr eaLnBrk="1" hangingPunct="1"/>
            <a:r>
              <a:rPr lang="nb-NO"/>
              <a:t>Product/service</a:t>
            </a:r>
            <a:br>
              <a:rPr lang="nb-NO"/>
            </a:br>
            <a:r>
              <a:rPr lang="nb-NO"/>
              <a:t>experience</a:t>
            </a:r>
          </a:p>
        </p:txBody>
      </p:sp>
      <p:grpSp>
        <p:nvGrpSpPr>
          <p:cNvPr id="9" name="Group 14"/>
          <p:cNvGrpSpPr>
            <a:grpSpLocks/>
          </p:cNvGrpSpPr>
          <p:nvPr/>
        </p:nvGrpSpPr>
        <p:grpSpPr bwMode="auto">
          <a:xfrm>
            <a:off x="4644008" y="3573016"/>
            <a:ext cx="3455988" cy="1008063"/>
            <a:chOff x="4067944" y="2636912"/>
            <a:chExt cx="3456384" cy="1008112"/>
          </a:xfrm>
        </p:grpSpPr>
        <p:sp>
          <p:nvSpPr>
            <p:cNvPr id="10" name="TextBox 8"/>
            <p:cNvSpPr txBox="1">
              <a:spLocks noChangeArrowheads="1"/>
            </p:cNvSpPr>
            <p:nvPr/>
          </p:nvSpPr>
          <p:spPr bwMode="auto">
            <a:xfrm>
              <a:off x="5292080" y="2924944"/>
              <a:ext cx="914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orgia" charset="0"/>
                  <a:ea typeface="ＭＳ Ｐゴシック" charset="0"/>
                  <a:cs typeface="Arial" charset="0"/>
                </a:defRPr>
              </a:lvl1pPr>
              <a:lvl2pPr marL="742950" indent="-285750" eaLnBrk="0" hangingPunct="0">
                <a:defRPr sz="1200">
                  <a:solidFill>
                    <a:schemeClr val="tx1"/>
                  </a:solidFill>
                  <a:latin typeface="Georgia" charset="0"/>
                  <a:ea typeface="Arial" charset="0"/>
                  <a:cs typeface="Arial" charset="0"/>
                </a:defRPr>
              </a:lvl2pPr>
              <a:lvl3pPr marL="1143000" indent="-228600" eaLnBrk="0" hangingPunct="0">
                <a:defRPr sz="1200">
                  <a:solidFill>
                    <a:schemeClr val="tx1"/>
                  </a:solidFill>
                  <a:latin typeface="Georgia" charset="0"/>
                  <a:ea typeface="Arial" charset="0"/>
                  <a:cs typeface="Arial" charset="0"/>
                </a:defRPr>
              </a:lvl3pPr>
              <a:lvl4pPr marL="1600200" indent="-228600" eaLnBrk="0" hangingPunct="0">
                <a:defRPr sz="1200">
                  <a:solidFill>
                    <a:schemeClr val="tx1"/>
                  </a:solidFill>
                  <a:latin typeface="Georgia" charset="0"/>
                  <a:ea typeface="Arial" charset="0"/>
                  <a:cs typeface="Arial" charset="0"/>
                </a:defRPr>
              </a:lvl4pPr>
              <a:lvl5pPr marL="2057400" indent="-228600" eaLnBrk="0" hangingPunct="0">
                <a:defRPr sz="12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12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12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12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1200">
                  <a:solidFill>
                    <a:schemeClr val="tx1"/>
                  </a:solidFill>
                  <a:latin typeface="Georgia" charset="0"/>
                  <a:ea typeface="Arial" charset="0"/>
                  <a:cs typeface="Arial" charset="0"/>
                </a:defRPr>
              </a:lvl9pPr>
            </a:lstStyle>
            <a:p>
              <a:pPr eaLnBrk="1" hangingPunct="1"/>
              <a:r>
                <a:rPr lang="nb-NO"/>
                <a:t>Customer</a:t>
              </a:r>
              <a:br>
                <a:rPr lang="nb-NO"/>
              </a:br>
              <a:r>
                <a:rPr lang="nb-NO"/>
                <a:t>experience</a:t>
              </a:r>
            </a:p>
          </p:txBody>
        </p:sp>
        <p:sp>
          <p:nvSpPr>
            <p:cNvPr id="11" name="TextBox 9"/>
            <p:cNvSpPr txBox="1">
              <a:spLocks noChangeArrowheads="1"/>
            </p:cNvSpPr>
            <p:nvPr/>
          </p:nvSpPr>
          <p:spPr bwMode="auto">
            <a:xfrm>
              <a:off x="6444208" y="2924944"/>
              <a:ext cx="914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orgia" charset="0"/>
                  <a:ea typeface="ＭＳ Ｐゴシック" charset="0"/>
                  <a:cs typeface="Arial" charset="0"/>
                </a:defRPr>
              </a:lvl1pPr>
              <a:lvl2pPr marL="742950" indent="-285750" eaLnBrk="0" hangingPunct="0">
                <a:defRPr sz="1200">
                  <a:solidFill>
                    <a:schemeClr val="tx1"/>
                  </a:solidFill>
                  <a:latin typeface="Georgia" charset="0"/>
                  <a:ea typeface="Arial" charset="0"/>
                  <a:cs typeface="Arial" charset="0"/>
                </a:defRPr>
              </a:lvl2pPr>
              <a:lvl3pPr marL="1143000" indent="-228600" eaLnBrk="0" hangingPunct="0">
                <a:defRPr sz="1200">
                  <a:solidFill>
                    <a:schemeClr val="tx1"/>
                  </a:solidFill>
                  <a:latin typeface="Georgia" charset="0"/>
                  <a:ea typeface="Arial" charset="0"/>
                  <a:cs typeface="Arial" charset="0"/>
                </a:defRPr>
              </a:lvl3pPr>
              <a:lvl4pPr marL="1600200" indent="-228600" eaLnBrk="0" hangingPunct="0">
                <a:defRPr sz="1200">
                  <a:solidFill>
                    <a:schemeClr val="tx1"/>
                  </a:solidFill>
                  <a:latin typeface="Georgia" charset="0"/>
                  <a:ea typeface="Arial" charset="0"/>
                  <a:cs typeface="Arial" charset="0"/>
                </a:defRPr>
              </a:lvl4pPr>
              <a:lvl5pPr marL="2057400" indent="-228600" eaLnBrk="0" hangingPunct="0">
                <a:defRPr sz="12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12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12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12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1200">
                  <a:solidFill>
                    <a:schemeClr val="tx1"/>
                  </a:solidFill>
                  <a:latin typeface="Georgia" charset="0"/>
                  <a:ea typeface="Arial" charset="0"/>
                  <a:cs typeface="Arial" charset="0"/>
                </a:defRPr>
              </a:lvl9pPr>
            </a:lstStyle>
            <a:p>
              <a:pPr eaLnBrk="1" hangingPunct="1"/>
              <a:r>
                <a:rPr lang="nb-NO"/>
                <a:t>Brand</a:t>
              </a:r>
              <a:br>
                <a:rPr lang="nb-NO"/>
              </a:br>
              <a:r>
                <a:rPr lang="nb-NO"/>
                <a:t>experience</a:t>
              </a:r>
            </a:p>
          </p:txBody>
        </p:sp>
        <p:sp>
          <p:nvSpPr>
            <p:cNvPr id="12" name="Oval 10"/>
            <p:cNvSpPr/>
            <p:nvPr/>
          </p:nvSpPr>
          <p:spPr>
            <a:xfrm>
              <a:off x="4067944" y="2781382"/>
              <a:ext cx="1224103" cy="719172"/>
            </a:xfrm>
            <a:prstGeom prst="ellipse">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3" name="Oval 11"/>
            <p:cNvSpPr/>
            <p:nvPr/>
          </p:nvSpPr>
          <p:spPr>
            <a:xfrm>
              <a:off x="4067944" y="2708353"/>
              <a:ext cx="2303727" cy="865229"/>
            </a:xfrm>
            <a:prstGeom prst="ellipse">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4" name="Oval 12"/>
            <p:cNvSpPr/>
            <p:nvPr/>
          </p:nvSpPr>
          <p:spPr>
            <a:xfrm>
              <a:off x="4067944" y="2636912"/>
              <a:ext cx="3456384" cy="1008112"/>
            </a:xfrm>
            <a:prstGeom prst="ellipse">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grpSp>
      <p:sp>
        <p:nvSpPr>
          <p:cNvPr id="15" name="TextBox 15"/>
          <p:cNvSpPr txBox="1">
            <a:spLocks noChangeArrowheads="1"/>
          </p:cNvSpPr>
          <p:nvPr/>
        </p:nvSpPr>
        <p:spPr bwMode="auto">
          <a:xfrm>
            <a:off x="4715446" y="3285679"/>
            <a:ext cx="796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orgia" charset="0"/>
                <a:ea typeface="ＭＳ Ｐゴシック" charset="0"/>
                <a:cs typeface="Arial" charset="0"/>
              </a:defRPr>
            </a:lvl1pPr>
            <a:lvl2pPr marL="742950" indent="-285750" eaLnBrk="0" hangingPunct="0">
              <a:defRPr sz="1200">
                <a:solidFill>
                  <a:schemeClr val="tx1"/>
                </a:solidFill>
                <a:latin typeface="Georgia" charset="0"/>
                <a:ea typeface="Arial" charset="0"/>
                <a:cs typeface="Arial" charset="0"/>
              </a:defRPr>
            </a:lvl2pPr>
            <a:lvl3pPr marL="1143000" indent="-228600" eaLnBrk="0" hangingPunct="0">
              <a:defRPr sz="1200">
                <a:solidFill>
                  <a:schemeClr val="tx1"/>
                </a:solidFill>
                <a:latin typeface="Georgia" charset="0"/>
                <a:ea typeface="Arial" charset="0"/>
                <a:cs typeface="Arial" charset="0"/>
              </a:defRPr>
            </a:lvl3pPr>
            <a:lvl4pPr marL="1600200" indent="-228600" eaLnBrk="0" hangingPunct="0">
              <a:defRPr sz="1200">
                <a:solidFill>
                  <a:schemeClr val="tx1"/>
                </a:solidFill>
                <a:latin typeface="Georgia" charset="0"/>
                <a:ea typeface="Arial" charset="0"/>
                <a:cs typeface="Arial" charset="0"/>
              </a:defRPr>
            </a:lvl4pPr>
            <a:lvl5pPr marL="2057400" indent="-228600" eaLnBrk="0" hangingPunct="0">
              <a:defRPr sz="12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12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12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12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1200">
                <a:solidFill>
                  <a:schemeClr val="tx1"/>
                </a:solidFill>
                <a:latin typeface="Georgia" charset="0"/>
                <a:ea typeface="Arial" charset="0"/>
                <a:cs typeface="Arial" charset="0"/>
              </a:defRPr>
            </a:lvl9pPr>
          </a:lstStyle>
          <a:p>
            <a:pPr eaLnBrk="1" hangingPunct="1"/>
            <a:r>
              <a:rPr lang="nb-NO"/>
              <a:t>Product/</a:t>
            </a:r>
            <a:br>
              <a:rPr lang="nb-NO"/>
            </a:br>
            <a:r>
              <a:rPr lang="nb-NO"/>
              <a:t>service</a:t>
            </a:r>
          </a:p>
        </p:txBody>
      </p:sp>
      <p:sp>
        <p:nvSpPr>
          <p:cNvPr id="16" name="TextBox 17"/>
          <p:cNvSpPr txBox="1">
            <a:spLocks noChangeArrowheads="1"/>
          </p:cNvSpPr>
          <p:nvPr/>
        </p:nvSpPr>
        <p:spPr bwMode="auto">
          <a:xfrm>
            <a:off x="7091933" y="3214241"/>
            <a:ext cx="979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orgia" charset="0"/>
                <a:ea typeface="ＭＳ Ｐゴシック" charset="0"/>
                <a:cs typeface="Arial" charset="0"/>
              </a:defRPr>
            </a:lvl1pPr>
            <a:lvl2pPr marL="742950" indent="-285750" eaLnBrk="0" hangingPunct="0">
              <a:defRPr sz="1200">
                <a:solidFill>
                  <a:schemeClr val="tx1"/>
                </a:solidFill>
                <a:latin typeface="Georgia" charset="0"/>
                <a:ea typeface="Arial" charset="0"/>
                <a:cs typeface="Arial" charset="0"/>
              </a:defRPr>
            </a:lvl2pPr>
            <a:lvl3pPr marL="1143000" indent="-228600" eaLnBrk="0" hangingPunct="0">
              <a:defRPr sz="1200">
                <a:solidFill>
                  <a:schemeClr val="tx1"/>
                </a:solidFill>
                <a:latin typeface="Georgia" charset="0"/>
                <a:ea typeface="Arial" charset="0"/>
                <a:cs typeface="Arial" charset="0"/>
              </a:defRPr>
            </a:lvl3pPr>
            <a:lvl4pPr marL="1600200" indent="-228600" eaLnBrk="0" hangingPunct="0">
              <a:defRPr sz="1200">
                <a:solidFill>
                  <a:schemeClr val="tx1"/>
                </a:solidFill>
                <a:latin typeface="Georgia" charset="0"/>
                <a:ea typeface="Arial" charset="0"/>
                <a:cs typeface="Arial" charset="0"/>
              </a:defRPr>
            </a:lvl4pPr>
            <a:lvl5pPr marL="2057400" indent="-228600" eaLnBrk="0" hangingPunct="0">
              <a:defRPr sz="12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12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12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12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1200">
                <a:solidFill>
                  <a:schemeClr val="tx1"/>
                </a:solidFill>
                <a:latin typeface="Georgia" charset="0"/>
                <a:ea typeface="Arial" charset="0"/>
                <a:cs typeface="Arial" charset="0"/>
              </a:defRPr>
            </a:lvl9pPr>
          </a:lstStyle>
          <a:p>
            <a:pPr eaLnBrk="1" hangingPunct="1"/>
            <a:r>
              <a:rPr lang="nb-NO"/>
              <a:t>Indirect</a:t>
            </a:r>
            <a:br>
              <a:rPr lang="nb-NO"/>
            </a:br>
            <a:r>
              <a:rPr lang="nb-NO"/>
              <a:t>experiences</a:t>
            </a:r>
          </a:p>
        </p:txBody>
      </p:sp>
    </p:spTree>
    <p:extLst>
      <p:ext uri="{BB962C8B-B14F-4D97-AF65-F5344CB8AC3E}">
        <p14:creationId xmlns:p14="http://schemas.microsoft.com/office/powerpoint/2010/main" val="1131949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Experiential services</a:t>
            </a:r>
            <a:endParaRPr lang="en-US" noProof="0"/>
          </a:p>
        </p:txBody>
      </p:sp>
      <p:sp>
        <p:nvSpPr>
          <p:cNvPr id="3" name="Plassholder for innhold 2"/>
          <p:cNvSpPr>
            <a:spLocks noGrp="1"/>
          </p:cNvSpPr>
          <p:nvPr>
            <p:ph idx="1"/>
          </p:nvPr>
        </p:nvSpPr>
        <p:spPr>
          <a:xfrm>
            <a:off x="730118" y="1484784"/>
            <a:ext cx="7840425" cy="4916137"/>
          </a:xfrm>
        </p:spPr>
        <p:txBody>
          <a:bodyPr>
            <a:normAutofit/>
          </a:bodyPr>
          <a:lstStyle/>
          <a:p>
            <a:r>
              <a:rPr lang="en-US" sz="2000" noProof="0" smtClean="0"/>
              <a:t>What is a brand experience (Brakus et al., 2010, Nysveen et al, 2012)</a:t>
            </a:r>
          </a:p>
          <a:p>
            <a:r>
              <a:rPr lang="en-US" sz="2000" noProof="0" smtClean="0"/>
              <a:t>5-dimensional concept</a:t>
            </a:r>
          </a:p>
          <a:p>
            <a:r>
              <a:rPr lang="en-US" sz="2000" noProof="0" smtClean="0"/>
              <a:t>A model test:</a:t>
            </a:r>
          </a:p>
          <a:p>
            <a:pPr lvl="1"/>
            <a:r>
              <a:rPr lang="en-US" sz="1600" noProof="0" smtClean="0"/>
              <a:t>Relationship dimension</a:t>
            </a:r>
            <a:br>
              <a:rPr lang="en-US" sz="1600" noProof="0" smtClean="0"/>
            </a:br>
            <a:r>
              <a:rPr lang="en-US" sz="1600" noProof="0" smtClean="0"/>
              <a:t>only dimension that adds </a:t>
            </a:r>
            <a:br>
              <a:rPr lang="en-US" sz="1600" noProof="0" smtClean="0"/>
            </a:br>
            <a:r>
              <a:rPr lang="en-US" sz="1600" noProof="0" smtClean="0"/>
              <a:t>to brand loyalty beyond </a:t>
            </a:r>
            <a:br>
              <a:rPr lang="en-US" sz="1600" noProof="0" smtClean="0"/>
            </a:br>
            <a:r>
              <a:rPr lang="en-US" sz="1600" noProof="0" smtClean="0"/>
              <a:t>brand satisfaction</a:t>
            </a:r>
          </a:p>
          <a:p>
            <a:r>
              <a:rPr lang="en-US" sz="2000" noProof="0" smtClean="0"/>
              <a:t>Examples, Starbucks,</a:t>
            </a:r>
            <a:br>
              <a:rPr lang="en-US" sz="2000" noProof="0" smtClean="0"/>
            </a:br>
            <a:r>
              <a:rPr lang="en-US" sz="2000" noProof="0" smtClean="0"/>
              <a:t>Nike, Disney, Apple,</a:t>
            </a:r>
            <a:br>
              <a:rPr lang="en-US" sz="2000" noProof="0" smtClean="0"/>
            </a:br>
            <a:r>
              <a:rPr lang="en-US" sz="2000" noProof="0" smtClean="0"/>
              <a:t>CocaCola…</a:t>
            </a:r>
          </a:p>
          <a:p>
            <a:r>
              <a:rPr lang="en-US" sz="2000" noProof="0" smtClean="0"/>
              <a:t>But innovation ?</a:t>
            </a:r>
          </a:p>
          <a:p>
            <a:endParaRPr lang="en-US" sz="2000" noProof="0" smtClean="0"/>
          </a:p>
          <a:p>
            <a:endParaRPr lang="en-US" sz="2000" noProof="0" smtClean="0"/>
          </a:p>
          <a:p>
            <a:endParaRPr lang="en-US" sz="2000" noProof="0" smtClean="0"/>
          </a:p>
          <a:p>
            <a:endParaRPr lang="en-US" sz="2000" noProof="0" smtClean="0"/>
          </a:p>
          <a:p>
            <a:endParaRPr lang="en-US" sz="2000" noProof="0" smtClean="0"/>
          </a:p>
          <a:p>
            <a:endParaRPr lang="en-US" sz="2000" noProof="0" smtClean="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27</a:t>
            </a:fld>
            <a:endParaRPr lang="nb-NO"/>
          </a:p>
        </p:txBody>
      </p:sp>
      <p:pic>
        <p:nvPicPr>
          <p:cNvPr id="7" name="Bilde 6"/>
          <p:cNvPicPr>
            <a:picLocks noChangeAspect="1"/>
          </p:cNvPicPr>
          <p:nvPr/>
        </p:nvPicPr>
        <p:blipFill>
          <a:blip r:embed="rId2"/>
          <a:stretch>
            <a:fillRect/>
          </a:stretch>
        </p:blipFill>
        <p:spPr>
          <a:xfrm>
            <a:off x="4211960" y="1988840"/>
            <a:ext cx="4567707" cy="1584176"/>
          </a:xfrm>
          <a:prstGeom prst="rect">
            <a:avLst/>
          </a:prstGeom>
        </p:spPr>
      </p:pic>
      <p:pic>
        <p:nvPicPr>
          <p:cNvPr id="8" name="Bilde 7"/>
          <p:cNvPicPr>
            <a:picLocks noChangeAspect="1"/>
          </p:cNvPicPr>
          <p:nvPr/>
        </p:nvPicPr>
        <p:blipFill>
          <a:blip r:embed="rId3"/>
          <a:stretch>
            <a:fillRect/>
          </a:stretch>
        </p:blipFill>
        <p:spPr>
          <a:xfrm>
            <a:off x="4283968" y="3552800"/>
            <a:ext cx="3952712" cy="3284984"/>
          </a:xfrm>
          <a:prstGeom prst="rect">
            <a:avLst/>
          </a:prstGeom>
        </p:spPr>
      </p:pic>
    </p:spTree>
    <p:extLst>
      <p:ext uri="{BB962C8B-B14F-4D97-AF65-F5344CB8AC3E}">
        <p14:creationId xmlns:p14="http://schemas.microsoft.com/office/powerpoint/2010/main" val="3100252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Zomerdijk and Voss, 2011</a:t>
            </a:r>
            <a:endParaRPr lang="en-US" noProof="0"/>
          </a:p>
        </p:txBody>
      </p:sp>
      <p:sp>
        <p:nvSpPr>
          <p:cNvPr id="3" name="Plassholder for innhold 2"/>
          <p:cNvSpPr>
            <a:spLocks noGrp="1"/>
          </p:cNvSpPr>
          <p:nvPr>
            <p:ph idx="1"/>
          </p:nvPr>
        </p:nvSpPr>
        <p:spPr/>
        <p:txBody>
          <a:bodyPr/>
          <a:lstStyle/>
          <a:p>
            <a:r>
              <a:rPr lang="en-US" noProof="0" smtClean="0"/>
              <a:t>Qualitative study of experiential service providers innovation management practices</a:t>
            </a:r>
          </a:p>
          <a:p>
            <a:r>
              <a:rPr lang="en-US" noProof="0" smtClean="0"/>
              <a:t>Zomerdijk’s PhD with Chris Voss supervising</a:t>
            </a:r>
          </a:p>
          <a:p>
            <a:r>
              <a:rPr lang="en-US" noProof="0" smtClean="0"/>
              <a:t>Published in JPIM and JSR</a:t>
            </a:r>
          </a:p>
          <a:p>
            <a:r>
              <a:rPr lang="en-US" noProof="0" smtClean="0"/>
              <a:t>Characteristics of experiential services:</a:t>
            </a:r>
          </a:p>
          <a:p>
            <a:pPr lvl="1"/>
            <a:r>
              <a:rPr lang="en-US" noProof="0" smtClean="0"/>
              <a:t>High experiential content (attributes, evaluation)</a:t>
            </a:r>
          </a:p>
          <a:p>
            <a:pPr lvl="1"/>
            <a:r>
              <a:rPr lang="en-US" noProof="0" smtClean="0"/>
              <a:t>Experiential interaction rather than functional benefits</a:t>
            </a:r>
          </a:p>
          <a:p>
            <a:pPr lvl="1"/>
            <a:r>
              <a:rPr lang="en-US" noProof="0" smtClean="0"/>
              <a:t>Ref brand experience measurement</a:t>
            </a:r>
          </a:p>
          <a:p>
            <a:r>
              <a:rPr lang="en-US" noProof="0" smtClean="0"/>
              <a:t>Zomerdijk and Voss, 2011 - Trond</a:t>
            </a:r>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28</a:t>
            </a:fld>
            <a:endParaRPr lang="nb-NO"/>
          </a:p>
        </p:txBody>
      </p:sp>
    </p:spTree>
    <p:extLst>
      <p:ext uri="{BB962C8B-B14F-4D97-AF65-F5344CB8AC3E}">
        <p14:creationId xmlns:p14="http://schemas.microsoft.com/office/powerpoint/2010/main" val="3953368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Zomerdijk and Voss, 2011</a:t>
            </a:r>
            <a:endParaRPr lang="en-US" noProof="0"/>
          </a:p>
        </p:txBody>
      </p:sp>
      <p:sp>
        <p:nvSpPr>
          <p:cNvPr id="3" name="Plassholder for innhold 2"/>
          <p:cNvSpPr>
            <a:spLocks noGrp="1"/>
          </p:cNvSpPr>
          <p:nvPr>
            <p:ph idx="1"/>
          </p:nvPr>
        </p:nvSpPr>
        <p:spPr>
          <a:xfrm>
            <a:off x="683568" y="2132856"/>
            <a:ext cx="7840425" cy="4334069"/>
          </a:xfrm>
        </p:spPr>
        <p:txBody>
          <a:bodyPr>
            <a:normAutofit fontScale="92500" lnSpcReduction="20000"/>
          </a:bodyPr>
          <a:lstStyle/>
          <a:p>
            <a:r>
              <a:rPr lang="en-US" noProof="0" smtClean="0"/>
              <a:t>RQ’s</a:t>
            </a:r>
          </a:p>
          <a:p>
            <a:r>
              <a:rPr lang="en-US" noProof="0" smtClean="0"/>
              <a:t>Theory:</a:t>
            </a:r>
          </a:p>
          <a:p>
            <a:pPr lvl="1"/>
            <a:r>
              <a:rPr lang="en-US" noProof="0" smtClean="0"/>
              <a:t>Applies the framework og Frohle and Roth (2007) to focus 5 dimensions: process, market research, design tools, metrics/measurement and organization</a:t>
            </a:r>
          </a:p>
          <a:p>
            <a:pPr lvl="1"/>
            <a:r>
              <a:rPr lang="en-US" noProof="0" smtClean="0"/>
              <a:t>Propositions:</a:t>
            </a:r>
          </a:p>
          <a:p>
            <a:pPr lvl="2"/>
            <a:r>
              <a:rPr lang="en-US" noProof="0" smtClean="0"/>
              <a:t>NSD processes in experiential services need to be both systematic and flexible.</a:t>
            </a:r>
          </a:p>
          <a:p>
            <a:pPr lvl="2"/>
            <a:r>
              <a:rPr lang="en-US" noProof="0" smtClean="0"/>
              <a:t>Market research for the development of experiential services requires empathic and ethnographic approaches</a:t>
            </a:r>
          </a:p>
          <a:p>
            <a:pPr lvl="2"/>
            <a:r>
              <a:rPr lang="en-US" noProof="0" smtClean="0"/>
              <a:t>Experiential service design employs tools that focus on the experiential and emotional aspects of service delivery</a:t>
            </a:r>
          </a:p>
          <a:p>
            <a:pPr lvl="2"/>
            <a:r>
              <a:rPr lang="en-US" noProof="0" smtClean="0"/>
              <a:t>The development of experiential services requires metrics to assess the emotional components of the customer experience</a:t>
            </a:r>
          </a:p>
          <a:p>
            <a:pPr lvl="2"/>
            <a:r>
              <a:rPr lang="en-US" noProof="0" smtClean="0"/>
              <a:t>The development of experiential services requires cross-functional teams and involvement of frontline employees</a:t>
            </a:r>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29</a:t>
            </a:fld>
            <a:endParaRPr lang="nb-NO"/>
          </a:p>
        </p:txBody>
      </p:sp>
      <p:pic>
        <p:nvPicPr>
          <p:cNvPr id="7" name="Bilde 6"/>
          <p:cNvPicPr>
            <a:picLocks noChangeAspect="1"/>
          </p:cNvPicPr>
          <p:nvPr/>
        </p:nvPicPr>
        <p:blipFill>
          <a:blip r:embed="rId2"/>
          <a:stretch>
            <a:fillRect/>
          </a:stretch>
        </p:blipFill>
        <p:spPr>
          <a:xfrm>
            <a:off x="5384800" y="1412776"/>
            <a:ext cx="3759200" cy="1387324"/>
          </a:xfrm>
          <a:prstGeom prst="rect">
            <a:avLst/>
          </a:prstGeom>
        </p:spPr>
      </p:pic>
    </p:spTree>
    <p:extLst>
      <p:ext uri="{BB962C8B-B14F-4D97-AF65-F5344CB8AC3E}">
        <p14:creationId xmlns:p14="http://schemas.microsoft.com/office/powerpoint/2010/main" val="1226276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Purpose</a:t>
            </a:r>
            <a:endParaRPr lang="en-US" noProof="0"/>
          </a:p>
        </p:txBody>
      </p:sp>
      <p:sp>
        <p:nvSpPr>
          <p:cNvPr id="3" name="Plassholder for innhold 2"/>
          <p:cNvSpPr>
            <a:spLocks noGrp="1"/>
          </p:cNvSpPr>
          <p:nvPr>
            <p:ph idx="1"/>
          </p:nvPr>
        </p:nvSpPr>
        <p:spPr/>
        <p:txBody>
          <a:bodyPr>
            <a:normAutofit fontScale="92500"/>
          </a:bodyPr>
          <a:lstStyle/>
          <a:p>
            <a:r>
              <a:rPr lang="en-US" noProof="0" smtClean="0"/>
              <a:t>Give an overview of research issues of relevance to service innovation through examples of how research is conducted in the area</a:t>
            </a:r>
          </a:p>
          <a:p>
            <a:r>
              <a:rPr lang="en-US" noProof="0" smtClean="0"/>
              <a:t>Give a deeper understanding of a selected set of research issues in service innovation, including approaches, service innovation definitions, methodologies, service characteristics, productivity, innovation systems, firm level service innovation management, open service innovation and service systems</a:t>
            </a:r>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3</a:t>
            </a:fld>
            <a:endParaRPr lang="nb-NO"/>
          </a:p>
        </p:txBody>
      </p:sp>
    </p:spTree>
    <p:extLst>
      <p:ext uri="{BB962C8B-B14F-4D97-AF65-F5344CB8AC3E}">
        <p14:creationId xmlns:p14="http://schemas.microsoft.com/office/powerpoint/2010/main" val="71213192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Zomerdijk and Voss, 2011</a:t>
            </a:r>
            <a:endParaRPr lang="en-US" noProof="0"/>
          </a:p>
        </p:txBody>
      </p:sp>
      <p:sp>
        <p:nvSpPr>
          <p:cNvPr id="3" name="Plassholder for innhold 2"/>
          <p:cNvSpPr>
            <a:spLocks noGrp="1"/>
          </p:cNvSpPr>
          <p:nvPr>
            <p:ph idx="1"/>
          </p:nvPr>
        </p:nvSpPr>
        <p:spPr/>
        <p:txBody>
          <a:bodyPr>
            <a:normAutofit fontScale="92500" lnSpcReduction="20000"/>
          </a:bodyPr>
          <a:lstStyle/>
          <a:p>
            <a:r>
              <a:rPr lang="en-US" noProof="0" dirty="0" smtClean="0"/>
              <a:t>Method:</a:t>
            </a:r>
          </a:p>
          <a:p>
            <a:pPr lvl="1"/>
            <a:r>
              <a:rPr lang="en-US" noProof="0" dirty="0" smtClean="0"/>
              <a:t>Sampling, experiential services (9) and design </a:t>
            </a:r>
            <a:r>
              <a:rPr lang="en-US" noProof="0" dirty="0" err="1" smtClean="0"/>
              <a:t>agenies</a:t>
            </a:r>
            <a:r>
              <a:rPr lang="en-US" noProof="0" dirty="0" smtClean="0"/>
              <a:t>/consultants (8), N=17</a:t>
            </a:r>
          </a:p>
          <a:p>
            <a:pPr lvl="1"/>
            <a:r>
              <a:rPr lang="en-US" noProof="0" dirty="0" smtClean="0"/>
              <a:t>Case study with 40 interviews in the 17 companies, 1 to 1.5 hours, recorded and transcribed. Software used for coding</a:t>
            </a:r>
          </a:p>
          <a:p>
            <a:r>
              <a:rPr lang="en-US" noProof="0" dirty="0" smtClean="0"/>
              <a:t>Findings:</a:t>
            </a:r>
          </a:p>
          <a:p>
            <a:pPr lvl="1"/>
            <a:r>
              <a:rPr lang="en-US" noProof="0" dirty="0" smtClean="0"/>
              <a:t>Designers – front end and structured process, same for SP’s but much less documentation, differences in tightness of process, but very passionate of their process</a:t>
            </a:r>
          </a:p>
          <a:p>
            <a:pPr lvl="1"/>
            <a:r>
              <a:rPr lang="en-US" noProof="0" dirty="0" smtClean="0"/>
              <a:t>Use traditional market research, but designers more empathic research. Learning from others and trend analysis not </a:t>
            </a:r>
            <a:r>
              <a:rPr lang="en-US" noProof="0" dirty="0" smtClean="0"/>
              <a:t>expected, new prop.</a:t>
            </a:r>
            <a:endParaRPr lang="en-US" noProof="0" dirty="0" smtClean="0"/>
          </a:p>
          <a:p>
            <a:pPr lvl="1"/>
            <a:r>
              <a:rPr lang="en-US" noProof="0" dirty="0" smtClean="0"/>
              <a:t>Customer journey mapping widely applied, to some degree storytelling and metaphors, to a lesser degree prototyping</a:t>
            </a:r>
          </a:p>
          <a:p>
            <a:pPr lvl="1"/>
            <a:r>
              <a:rPr lang="en-US" noProof="0" dirty="0" smtClean="0"/>
              <a:t>Little evidence to support experiential metrics being applied – lack of metrics?</a:t>
            </a:r>
          </a:p>
          <a:p>
            <a:pPr lvl="1"/>
            <a:r>
              <a:rPr lang="en-US" noProof="0" dirty="0" smtClean="0"/>
              <a:t>Innovation responsibility </a:t>
            </a:r>
            <a:r>
              <a:rPr lang="en-US" noProof="0" dirty="0" err="1" smtClean="0"/>
              <a:t>desentralized</a:t>
            </a:r>
            <a:r>
              <a:rPr lang="en-US" noProof="0" dirty="0" smtClean="0"/>
              <a:t>, cross functional and frontline, but even broader engagement </a:t>
            </a:r>
            <a:r>
              <a:rPr lang="en-US" noProof="0" dirty="0" smtClean="0"/>
              <a:t>typical, new prop.</a:t>
            </a:r>
            <a:endParaRPr lang="en-US" noProof="0" dirty="0" smtClean="0"/>
          </a:p>
          <a:p>
            <a:pPr lvl="1"/>
            <a:endParaRPr lang="en-US" noProof="0" dirty="0" smtClean="0"/>
          </a:p>
          <a:p>
            <a:pPr lvl="1"/>
            <a:endParaRPr lang="en-US" noProof="0" dirty="0" smtClean="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30</a:t>
            </a:fld>
            <a:endParaRPr lang="nb-NO"/>
          </a:p>
        </p:txBody>
      </p:sp>
    </p:spTree>
    <p:extLst>
      <p:ext uri="{BB962C8B-B14F-4D97-AF65-F5344CB8AC3E}">
        <p14:creationId xmlns:p14="http://schemas.microsoft.com/office/powerpoint/2010/main" val="2636439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31</a:t>
            </a:fld>
            <a:endParaRPr lang="nb-NO"/>
          </a:p>
        </p:txBody>
      </p:sp>
      <p:pic>
        <p:nvPicPr>
          <p:cNvPr id="7" name="Bilde 6"/>
          <p:cNvPicPr>
            <a:picLocks noChangeAspect="1"/>
          </p:cNvPicPr>
          <p:nvPr/>
        </p:nvPicPr>
        <p:blipFill>
          <a:blip r:embed="rId2"/>
          <a:stretch>
            <a:fillRect/>
          </a:stretch>
        </p:blipFill>
        <p:spPr>
          <a:xfrm>
            <a:off x="251520" y="1484784"/>
            <a:ext cx="8460432" cy="4225325"/>
          </a:xfrm>
          <a:prstGeom prst="rect">
            <a:avLst/>
          </a:prstGeom>
        </p:spPr>
      </p:pic>
    </p:spTree>
    <p:extLst>
      <p:ext uri="{BB962C8B-B14F-4D97-AF65-F5344CB8AC3E}">
        <p14:creationId xmlns:p14="http://schemas.microsoft.com/office/powerpoint/2010/main" val="370548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Zomerdijk and Voss, 2011</a:t>
            </a:r>
            <a:endParaRPr lang="en-US" noProof="0"/>
          </a:p>
        </p:txBody>
      </p:sp>
      <p:sp>
        <p:nvSpPr>
          <p:cNvPr id="3" name="Plassholder for innhold 2"/>
          <p:cNvSpPr>
            <a:spLocks noGrp="1"/>
          </p:cNvSpPr>
          <p:nvPr>
            <p:ph idx="1"/>
          </p:nvPr>
        </p:nvSpPr>
        <p:spPr/>
        <p:txBody>
          <a:bodyPr>
            <a:normAutofit/>
          </a:bodyPr>
          <a:lstStyle/>
          <a:p>
            <a:r>
              <a:rPr lang="en-US" noProof="0" dirty="0" smtClean="0"/>
              <a:t>Conclusions and implications:</a:t>
            </a:r>
          </a:p>
          <a:p>
            <a:pPr lvl="1"/>
            <a:r>
              <a:rPr lang="en-US" noProof="0" dirty="0" smtClean="0"/>
              <a:t>Not all that different from </a:t>
            </a:r>
            <a:r>
              <a:rPr lang="en-US" noProof="0" dirty="0" smtClean="0"/>
              <a:t>non</a:t>
            </a:r>
            <a:r>
              <a:rPr lang="en-US" noProof="0" dirty="0" smtClean="0"/>
              <a:t>-experiential NSD</a:t>
            </a:r>
          </a:p>
          <a:p>
            <a:pPr lvl="1"/>
            <a:r>
              <a:rPr lang="en-US" noProof="0" dirty="0" smtClean="0"/>
              <a:t>Some due to the characteristics of ”intangible, personal, emotional, and spanning many different </a:t>
            </a:r>
            <a:r>
              <a:rPr lang="en-US" noProof="0" dirty="0" err="1" smtClean="0"/>
              <a:t>touchpoints</a:t>
            </a:r>
            <a:r>
              <a:rPr lang="en-US" noProof="0" dirty="0" smtClean="0"/>
              <a:t> across organizational functions”, but relevant also for other SP’s</a:t>
            </a:r>
          </a:p>
          <a:p>
            <a:pPr lvl="1"/>
            <a:r>
              <a:rPr lang="en-US" noProof="0" dirty="0" smtClean="0"/>
              <a:t>Propositions refined, but requires further validation before normative implications</a:t>
            </a:r>
          </a:p>
          <a:p>
            <a:r>
              <a:rPr lang="en-US" noProof="0" dirty="0" smtClean="0"/>
              <a:t>Experiential NSD versus NPD/</a:t>
            </a:r>
            <a:r>
              <a:rPr lang="en-US" noProof="0" dirty="0" err="1" smtClean="0"/>
              <a:t>nonexp</a:t>
            </a:r>
            <a:r>
              <a:rPr lang="en-US" noProof="0" dirty="0" smtClean="0"/>
              <a:t> NSD:</a:t>
            </a:r>
          </a:p>
          <a:p>
            <a:pPr lvl="1"/>
            <a:r>
              <a:rPr lang="en-US" noProof="0" dirty="0" smtClean="0"/>
              <a:t>More focus on service process than product</a:t>
            </a:r>
          </a:p>
          <a:p>
            <a:pPr lvl="1"/>
            <a:r>
              <a:rPr lang="en-US" noProof="0" dirty="0" smtClean="0"/>
              <a:t>Conflict between formalization and ad hoc nature of NSD</a:t>
            </a:r>
          </a:p>
          <a:p>
            <a:pPr lvl="1"/>
            <a:r>
              <a:rPr lang="en-US" noProof="0" dirty="0" smtClean="0"/>
              <a:t>Incremental innovations dominate</a:t>
            </a:r>
          </a:p>
          <a:p>
            <a:endParaRPr lang="en-US" noProof="0" dirty="0" smtClean="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32</a:t>
            </a:fld>
            <a:endParaRPr lang="nb-NO"/>
          </a:p>
        </p:txBody>
      </p:sp>
    </p:spTree>
    <p:extLst>
      <p:ext uri="{BB962C8B-B14F-4D97-AF65-F5344CB8AC3E}">
        <p14:creationId xmlns:p14="http://schemas.microsoft.com/office/powerpoint/2010/main" val="1785791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Summary – innovation management</a:t>
            </a:r>
            <a:endParaRPr lang="en-US" noProof="0"/>
          </a:p>
        </p:txBody>
      </p:sp>
      <p:sp>
        <p:nvSpPr>
          <p:cNvPr id="3" name="Plassholder for innhold 2"/>
          <p:cNvSpPr>
            <a:spLocks noGrp="1"/>
          </p:cNvSpPr>
          <p:nvPr>
            <p:ph idx="1"/>
          </p:nvPr>
        </p:nvSpPr>
        <p:spPr/>
        <p:txBody>
          <a:bodyPr>
            <a:normAutofit lnSpcReduction="10000"/>
          </a:bodyPr>
          <a:lstStyle/>
          <a:p>
            <a:r>
              <a:rPr lang="en-US" noProof="0" dirty="0" smtClean="0"/>
              <a:t>Review of issues</a:t>
            </a:r>
          </a:p>
          <a:p>
            <a:r>
              <a:rPr lang="en-US" noProof="0" dirty="0" smtClean="0"/>
              <a:t>Examples of research representative of recent areas of interest and methodological approaches:</a:t>
            </a:r>
          </a:p>
          <a:p>
            <a:r>
              <a:rPr lang="en-US" noProof="0" dirty="0" smtClean="0"/>
              <a:t>Dynamic capabilities and resources rather than processes</a:t>
            </a:r>
          </a:p>
          <a:p>
            <a:r>
              <a:rPr lang="en-US" noProof="0" dirty="0" err="1" smtClean="0"/>
              <a:t>Servitization</a:t>
            </a:r>
            <a:r>
              <a:rPr lang="en-US" noProof="0" dirty="0" smtClean="0"/>
              <a:t> and the challenges and effects of SI in manufacturing firms</a:t>
            </a:r>
          </a:p>
          <a:p>
            <a:r>
              <a:rPr lang="en-US" noProof="0" dirty="0" smtClean="0"/>
              <a:t>Experiential services and using customer experience as the source of innovations</a:t>
            </a:r>
            <a:endParaRPr lang="en-US" noProof="0"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33</a:t>
            </a:fld>
            <a:endParaRPr lang="nb-NO"/>
          </a:p>
        </p:txBody>
      </p:sp>
    </p:spTree>
    <p:extLst>
      <p:ext uri="{BB962C8B-B14F-4D97-AF65-F5344CB8AC3E}">
        <p14:creationId xmlns:p14="http://schemas.microsoft.com/office/powerpoint/2010/main" val="3179808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US" noProof="0" smtClean="0"/>
              <a:t>5. Service innovation management</a:t>
            </a:r>
            <a:endParaRPr lang="en-US" noProof="0"/>
          </a:p>
        </p:txBody>
      </p:sp>
      <p:sp>
        <p:nvSpPr>
          <p:cNvPr id="3" name="Plassholder for innhold 2"/>
          <p:cNvSpPr>
            <a:spLocks noGrp="1"/>
          </p:cNvSpPr>
          <p:nvPr>
            <p:ph idx="1"/>
          </p:nvPr>
        </p:nvSpPr>
        <p:spPr/>
        <p:txBody>
          <a:bodyPr/>
          <a:lstStyle/>
          <a:p>
            <a:pPr marL="457200" indent="-457200">
              <a:buFont typeface="+mj-lt"/>
              <a:buAutoNum type="arabicPeriod"/>
            </a:pPr>
            <a:r>
              <a:rPr lang="en-US" noProof="0" smtClean="0"/>
              <a:t>Service innovation and new service development</a:t>
            </a:r>
          </a:p>
          <a:p>
            <a:pPr marL="457200" indent="-457200">
              <a:buFont typeface="+mj-lt"/>
              <a:buAutoNum type="arabicPeriod"/>
            </a:pPr>
            <a:r>
              <a:rPr lang="en-US" noProof="0" smtClean="0"/>
              <a:t>Service innovation management – types, processes and resources – dynamic capabilities</a:t>
            </a:r>
          </a:p>
          <a:p>
            <a:pPr marL="457200" indent="-457200">
              <a:buFont typeface="+mj-lt"/>
              <a:buAutoNum type="arabicPeriod"/>
            </a:pPr>
            <a:r>
              <a:rPr lang="en-US" noProof="0" smtClean="0"/>
              <a:t>Managing servitization</a:t>
            </a:r>
          </a:p>
          <a:p>
            <a:pPr marL="457200" indent="-457200">
              <a:buFont typeface="+mj-lt"/>
              <a:buAutoNum type="arabicPeriod"/>
            </a:pPr>
            <a:r>
              <a:rPr lang="en-US" noProof="0" smtClean="0"/>
              <a:t>Managing innovation in experiential services</a:t>
            </a:r>
          </a:p>
          <a:p>
            <a:pPr marL="457200" indent="-457200">
              <a:buFont typeface="+mj-lt"/>
              <a:buAutoNum type="arabicPeriod"/>
            </a:pPr>
            <a:r>
              <a:rPr lang="en-US" noProof="0" smtClean="0"/>
              <a:t>Open innovation in services … next section</a:t>
            </a:r>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4</a:t>
            </a:fld>
            <a:endParaRPr lang="nb-NO"/>
          </a:p>
        </p:txBody>
      </p:sp>
    </p:spTree>
    <p:extLst>
      <p:ext uri="{BB962C8B-B14F-4D97-AF65-F5344CB8AC3E}">
        <p14:creationId xmlns:p14="http://schemas.microsoft.com/office/powerpoint/2010/main" val="2422896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US" noProof="0" smtClean="0"/>
              <a:t>1. Service innovation and new service development</a:t>
            </a:r>
            <a:endParaRPr lang="en-US" noProof="0"/>
          </a:p>
        </p:txBody>
      </p:sp>
      <p:sp>
        <p:nvSpPr>
          <p:cNvPr id="3" name="Plassholder for innhold 2"/>
          <p:cNvSpPr>
            <a:spLocks noGrp="1"/>
          </p:cNvSpPr>
          <p:nvPr>
            <p:ph idx="1"/>
          </p:nvPr>
        </p:nvSpPr>
        <p:spPr/>
        <p:txBody>
          <a:bodyPr/>
          <a:lstStyle/>
          <a:p>
            <a:r>
              <a:rPr lang="en-US" noProof="0" smtClean="0"/>
              <a:t>Service innovation management (practices) often studied under the term ”new service development” (NSD) (corr. NPD)</a:t>
            </a:r>
          </a:p>
          <a:p>
            <a:r>
              <a:rPr lang="en-US" noProof="0" smtClean="0"/>
              <a:t>Reviews of SI management must cover both terms</a:t>
            </a:r>
          </a:p>
          <a:p>
            <a:r>
              <a:rPr lang="en-US" noProof="0" smtClean="0"/>
              <a:t>Research streams and issues – let’s look at a recent review (Droege et al., 2009)</a:t>
            </a:r>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5</a:t>
            </a:fld>
            <a:endParaRPr lang="nb-NO"/>
          </a:p>
        </p:txBody>
      </p:sp>
    </p:spTree>
    <p:extLst>
      <p:ext uri="{BB962C8B-B14F-4D97-AF65-F5344CB8AC3E}">
        <p14:creationId xmlns:p14="http://schemas.microsoft.com/office/powerpoint/2010/main" val="360548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Droege et al., 2009</a:t>
            </a:r>
            <a:endParaRPr lang="en-US" noProof="0"/>
          </a:p>
        </p:txBody>
      </p:sp>
      <p:sp>
        <p:nvSpPr>
          <p:cNvPr id="3" name="Plassholder for innhold 2"/>
          <p:cNvSpPr>
            <a:spLocks noGrp="1"/>
          </p:cNvSpPr>
          <p:nvPr>
            <p:ph idx="1"/>
          </p:nvPr>
        </p:nvSpPr>
        <p:spPr>
          <a:xfrm>
            <a:off x="755576" y="1484784"/>
            <a:ext cx="7840425" cy="4334069"/>
          </a:xfrm>
        </p:spPr>
        <p:txBody>
          <a:bodyPr>
            <a:normAutofit/>
          </a:bodyPr>
          <a:lstStyle/>
          <a:p>
            <a:r>
              <a:rPr lang="en-US" sz="1800" noProof="0" dirty="0" smtClean="0"/>
              <a:t>Classic review</a:t>
            </a:r>
          </a:p>
          <a:p>
            <a:r>
              <a:rPr lang="en-US" sz="1800" noProof="0" dirty="0" smtClean="0"/>
              <a:t>Search terms ”service innovation” </a:t>
            </a:r>
            <a:br>
              <a:rPr lang="en-US" sz="1800" noProof="0" dirty="0" smtClean="0"/>
            </a:br>
            <a:r>
              <a:rPr lang="en-US" sz="1800" noProof="0" dirty="0" smtClean="0"/>
              <a:t>and NSD</a:t>
            </a:r>
          </a:p>
          <a:p>
            <a:r>
              <a:rPr lang="en-US" sz="1800" noProof="0" dirty="0" smtClean="0"/>
              <a:t>ISI </a:t>
            </a:r>
            <a:r>
              <a:rPr lang="en-US" sz="1800" noProof="0" dirty="0" err="1" smtClean="0"/>
              <a:t>WoS</a:t>
            </a:r>
            <a:r>
              <a:rPr lang="en-US" sz="1800" noProof="0" dirty="0" smtClean="0"/>
              <a:t> as source</a:t>
            </a:r>
          </a:p>
          <a:p>
            <a:r>
              <a:rPr lang="en-US" sz="1800" noProof="0" dirty="0" smtClean="0"/>
              <a:t>Unclear reporting of articles, </a:t>
            </a:r>
            <a:br>
              <a:rPr lang="en-US" sz="1800" noProof="0" dirty="0" smtClean="0"/>
            </a:br>
            <a:r>
              <a:rPr lang="en-US" sz="1800" noProof="0" dirty="0" smtClean="0"/>
              <a:t>but </a:t>
            </a:r>
            <a:r>
              <a:rPr lang="en-US" sz="1800" noProof="0" dirty="0" err="1" smtClean="0"/>
              <a:t>Kurtmollaiev</a:t>
            </a:r>
            <a:r>
              <a:rPr lang="en-US" sz="1800" noProof="0" dirty="0" smtClean="0"/>
              <a:t> and Pedersen </a:t>
            </a:r>
            <a:br>
              <a:rPr lang="en-US" sz="1800" noProof="0" dirty="0" smtClean="0"/>
            </a:br>
            <a:r>
              <a:rPr lang="en-US" sz="1800" noProof="0" dirty="0" smtClean="0"/>
              <a:t>(in press):</a:t>
            </a:r>
            <a:endParaRPr lang="en-US" sz="1800" noProof="0"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6</a:t>
            </a:fld>
            <a:endParaRPr lang="nb-NO"/>
          </a:p>
        </p:txBody>
      </p:sp>
      <p:pic>
        <p:nvPicPr>
          <p:cNvPr id="7" name="Bilde 6"/>
          <p:cNvPicPr>
            <a:picLocks noChangeAspect="1"/>
          </p:cNvPicPr>
          <p:nvPr/>
        </p:nvPicPr>
        <p:blipFill>
          <a:blip r:embed="rId2"/>
          <a:stretch>
            <a:fillRect/>
          </a:stretch>
        </p:blipFill>
        <p:spPr>
          <a:xfrm>
            <a:off x="0" y="4077072"/>
            <a:ext cx="4263628" cy="2136604"/>
          </a:xfrm>
          <a:prstGeom prst="rect">
            <a:avLst/>
          </a:prstGeom>
        </p:spPr>
      </p:pic>
      <p:pic>
        <p:nvPicPr>
          <p:cNvPr id="9" name="Bilde 8"/>
          <p:cNvPicPr>
            <a:picLocks noChangeAspect="1"/>
          </p:cNvPicPr>
          <p:nvPr/>
        </p:nvPicPr>
        <p:blipFill>
          <a:blip r:embed="rId3"/>
          <a:stretch>
            <a:fillRect/>
          </a:stretch>
        </p:blipFill>
        <p:spPr>
          <a:xfrm>
            <a:off x="4572000" y="404664"/>
            <a:ext cx="4265210" cy="5059908"/>
          </a:xfrm>
          <a:prstGeom prst="rect">
            <a:avLst/>
          </a:prstGeom>
        </p:spPr>
      </p:pic>
    </p:spTree>
    <p:extLst>
      <p:ext uri="{BB962C8B-B14F-4D97-AF65-F5344CB8AC3E}">
        <p14:creationId xmlns:p14="http://schemas.microsoft.com/office/powerpoint/2010/main" val="27586586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Droege et al, 2009</a:t>
            </a:r>
            <a:endParaRPr lang="en-US" noProof="0"/>
          </a:p>
        </p:txBody>
      </p:sp>
      <p:sp>
        <p:nvSpPr>
          <p:cNvPr id="3" name="Plassholder for innhold 2"/>
          <p:cNvSpPr>
            <a:spLocks noGrp="1"/>
          </p:cNvSpPr>
          <p:nvPr>
            <p:ph idx="1"/>
          </p:nvPr>
        </p:nvSpPr>
        <p:spPr>
          <a:xfrm>
            <a:off x="755576" y="1628800"/>
            <a:ext cx="7840425" cy="4334069"/>
          </a:xfrm>
        </p:spPr>
        <p:txBody>
          <a:bodyPr/>
          <a:lstStyle/>
          <a:p>
            <a:r>
              <a:rPr lang="en-US" noProof="0" dirty="0" smtClean="0"/>
              <a:t>Approaches/schools of thought:</a:t>
            </a:r>
          </a:p>
          <a:p>
            <a:pPr lvl="1"/>
            <a:r>
              <a:rPr lang="en-US" noProof="0" dirty="0" smtClean="0"/>
              <a:t>Technologist (assimilation), demarcation and synthesis</a:t>
            </a:r>
          </a:p>
          <a:p>
            <a:r>
              <a:rPr lang="en-US" noProof="0" dirty="0" smtClean="0"/>
              <a:t>Fields of research</a:t>
            </a:r>
          </a:p>
          <a:p>
            <a:pPr lvl="1"/>
            <a:r>
              <a:rPr lang="en-US" noProof="0" dirty="0" smtClean="0"/>
              <a:t>Taxonomies of service firms</a:t>
            </a:r>
          </a:p>
          <a:p>
            <a:pPr lvl="1"/>
            <a:r>
              <a:rPr lang="en-US" noProof="0" dirty="0" smtClean="0"/>
              <a:t>Classification of innovations (types not patterns)</a:t>
            </a:r>
          </a:p>
          <a:p>
            <a:pPr lvl="1"/>
            <a:r>
              <a:rPr lang="en-US" noProof="0" dirty="0" smtClean="0"/>
              <a:t>NSD success factors (no real framework, e.g. IPO type)</a:t>
            </a:r>
          </a:p>
          <a:p>
            <a:r>
              <a:rPr lang="en-US" noProof="0" dirty="0" smtClean="0"/>
              <a:t>Let’s look at the last two fields…</a:t>
            </a:r>
          </a:p>
          <a:p>
            <a:endParaRPr lang="en-US" noProof="0"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7</a:t>
            </a:fld>
            <a:endParaRPr lang="nb-NO"/>
          </a:p>
        </p:txBody>
      </p:sp>
    </p:spTree>
    <p:extLst>
      <p:ext uri="{BB962C8B-B14F-4D97-AF65-F5344CB8AC3E}">
        <p14:creationId xmlns:p14="http://schemas.microsoft.com/office/powerpoint/2010/main" val="11383538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Classification of innovation types</a:t>
            </a:r>
            <a:endParaRPr lang="en-US" noProof="0"/>
          </a:p>
        </p:txBody>
      </p:sp>
      <p:sp>
        <p:nvSpPr>
          <p:cNvPr id="3" name="Plassholder for innhold 2"/>
          <p:cNvSpPr>
            <a:spLocks noGrp="1"/>
          </p:cNvSpPr>
          <p:nvPr>
            <p:ph idx="1"/>
          </p:nvPr>
        </p:nvSpPr>
        <p:spPr>
          <a:xfrm>
            <a:off x="683568" y="1916832"/>
            <a:ext cx="7840425" cy="4334069"/>
          </a:xfrm>
        </p:spPr>
        <p:txBody>
          <a:bodyPr>
            <a:normAutofit lnSpcReduction="10000"/>
          </a:bodyPr>
          <a:lstStyle/>
          <a:p>
            <a:r>
              <a:rPr lang="en-US" noProof="0" dirty="0" smtClean="0"/>
              <a:t>Break product/process</a:t>
            </a:r>
          </a:p>
          <a:p>
            <a:r>
              <a:rPr lang="en-US" noProof="0" dirty="0" err="1" smtClean="0"/>
              <a:t>Gallouj</a:t>
            </a:r>
            <a:r>
              <a:rPr lang="en-US" noProof="0" dirty="0" smtClean="0"/>
              <a:t> and Weinstein (1997):</a:t>
            </a:r>
          </a:p>
          <a:p>
            <a:pPr lvl="1"/>
            <a:r>
              <a:rPr lang="en-US" noProof="0" dirty="0" smtClean="0"/>
              <a:t>Radical innovations, incremental innovations, improvement innovations, combinatory (architectural) innovations, formalization innovations, and ad hoc innovations</a:t>
            </a:r>
          </a:p>
          <a:p>
            <a:pPr marL="242884" lvl="1" indent="0">
              <a:buNone/>
            </a:pPr>
            <a:r>
              <a:rPr lang="en-US" noProof="0" dirty="0" smtClean="0"/>
              <a:t>Den </a:t>
            </a:r>
            <a:r>
              <a:rPr lang="en-US" noProof="0" dirty="0" err="1" smtClean="0"/>
              <a:t>Hertog</a:t>
            </a:r>
            <a:r>
              <a:rPr lang="en-US" noProof="0" dirty="0" smtClean="0"/>
              <a:t> (2000): </a:t>
            </a:r>
          </a:p>
          <a:p>
            <a:pPr lvl="1"/>
            <a:r>
              <a:rPr lang="en-US" sz="2300" noProof="0" dirty="0" smtClean="0"/>
              <a:t>New service concept dimension, new client interface dimension, new service delivery system dimension, and technological options dimension</a:t>
            </a:r>
          </a:p>
          <a:p>
            <a:r>
              <a:rPr lang="en-US" noProof="0" dirty="0" smtClean="0"/>
              <a:t>Den </a:t>
            </a:r>
            <a:r>
              <a:rPr lang="en-US" noProof="0" dirty="0" err="1" smtClean="0"/>
              <a:t>Hertog</a:t>
            </a:r>
            <a:r>
              <a:rPr lang="en-US" noProof="0" dirty="0" smtClean="0"/>
              <a:t> most widely applied but still active research to identify and classify service innovation types</a:t>
            </a:r>
            <a:endParaRPr lang="en-US" noProof="0"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8</a:t>
            </a:fld>
            <a:endParaRPr lang="nb-NO"/>
          </a:p>
        </p:txBody>
      </p:sp>
    </p:spTree>
    <p:extLst>
      <p:ext uri="{BB962C8B-B14F-4D97-AF65-F5344CB8AC3E}">
        <p14:creationId xmlns:p14="http://schemas.microsoft.com/office/powerpoint/2010/main" val="17617395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Success factors (SI management…)</a:t>
            </a:r>
            <a:endParaRPr lang="en-US" noProof="0"/>
          </a:p>
        </p:txBody>
      </p:sp>
      <p:sp>
        <p:nvSpPr>
          <p:cNvPr id="3" name="Plassholder for innhold 2"/>
          <p:cNvSpPr>
            <a:spLocks noGrp="1"/>
          </p:cNvSpPr>
          <p:nvPr>
            <p:ph idx="1"/>
          </p:nvPr>
        </p:nvSpPr>
        <p:spPr>
          <a:xfrm>
            <a:off x="755576" y="1700808"/>
            <a:ext cx="7840425" cy="4334069"/>
          </a:xfrm>
        </p:spPr>
        <p:txBody>
          <a:bodyPr>
            <a:normAutofit lnSpcReduction="10000"/>
          </a:bodyPr>
          <a:lstStyle/>
          <a:p>
            <a:r>
              <a:rPr lang="en-US" noProof="0" dirty="0" smtClean="0"/>
              <a:t>No IPO framework (applied in K/P, in press, matured)</a:t>
            </a:r>
          </a:p>
          <a:p>
            <a:r>
              <a:rPr lang="en-US" noProof="0" dirty="0" smtClean="0"/>
              <a:t>Service dimensions (multiple):</a:t>
            </a:r>
          </a:p>
          <a:p>
            <a:pPr lvl="1"/>
            <a:r>
              <a:rPr lang="en-US" noProof="0" dirty="0" err="1" smtClean="0"/>
              <a:t>Frohle</a:t>
            </a:r>
            <a:r>
              <a:rPr lang="en-US" noProof="0" dirty="0" smtClean="0"/>
              <a:t> and Roth (2007): Resource oriented versus process oriented practices</a:t>
            </a:r>
          </a:p>
          <a:p>
            <a:pPr lvl="1"/>
            <a:r>
              <a:rPr lang="en-US" noProof="0" dirty="0" err="1" smtClean="0"/>
              <a:t>Menor</a:t>
            </a:r>
            <a:r>
              <a:rPr lang="en-US" noProof="0" dirty="0" smtClean="0"/>
              <a:t> and Roth (2007): process, market, strategy, structure, (IT) experience (knowledge)</a:t>
            </a:r>
          </a:p>
          <a:p>
            <a:pPr lvl="1"/>
            <a:r>
              <a:rPr lang="en-US" noProof="0" dirty="0" smtClean="0"/>
              <a:t>Developed into more tidy IPO frameworks (soon)</a:t>
            </a:r>
          </a:p>
          <a:p>
            <a:r>
              <a:rPr lang="en-US" noProof="0" dirty="0" smtClean="0"/>
              <a:t>Degree of radicalness (process):</a:t>
            </a:r>
          </a:p>
          <a:p>
            <a:pPr lvl="1"/>
            <a:r>
              <a:rPr lang="en-US" noProof="0" dirty="0" smtClean="0"/>
              <a:t>Still no clear knowledge status (degree rather than kind)</a:t>
            </a:r>
          </a:p>
          <a:p>
            <a:r>
              <a:rPr lang="en-US" noProof="0" dirty="0" smtClean="0"/>
              <a:t>Contrasting NSD and NPD success:</a:t>
            </a:r>
          </a:p>
          <a:p>
            <a:pPr lvl="1"/>
            <a:r>
              <a:rPr lang="en-US" noProof="0" dirty="0" err="1" smtClean="0"/>
              <a:t>Fomalization</a:t>
            </a:r>
            <a:r>
              <a:rPr lang="en-US" noProof="0" dirty="0" smtClean="0"/>
              <a:t> still important issue (descriptive and normative)</a:t>
            </a:r>
          </a:p>
          <a:p>
            <a:pPr lvl="1"/>
            <a:r>
              <a:rPr lang="en-US" noProof="0" dirty="0" smtClean="0"/>
              <a:t>Sources still an issue (R/D, customer etc.)</a:t>
            </a:r>
          </a:p>
          <a:p>
            <a:pPr lvl="1"/>
            <a:r>
              <a:rPr lang="en-US" noProof="0" dirty="0" smtClean="0"/>
              <a:t>What about resource conditions?</a:t>
            </a:r>
            <a:endParaRPr lang="en-US" noProof="0"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14.04.13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9</a:t>
            </a:fld>
            <a:endParaRPr lang="nb-NO"/>
          </a:p>
        </p:txBody>
      </p:sp>
    </p:spTree>
    <p:extLst>
      <p:ext uri="{BB962C8B-B14F-4D97-AF65-F5344CB8AC3E}">
        <p14:creationId xmlns:p14="http://schemas.microsoft.com/office/powerpoint/2010/main" val="25899152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HH_PowerPointmal_hvit">
  <a:themeElements>
    <a:clrScheme name="NHH_hvit 13">
      <a:dk1>
        <a:srgbClr val="000000"/>
      </a:dk1>
      <a:lt1>
        <a:srgbClr val="FFFFFF"/>
      </a:lt1>
      <a:dk2>
        <a:srgbClr val="000000"/>
      </a:dk2>
      <a:lt2>
        <a:srgbClr val="808080"/>
      </a:lt2>
      <a:accent1>
        <a:srgbClr val="38410F"/>
      </a:accent1>
      <a:accent2>
        <a:srgbClr val="C6C700"/>
      </a:accent2>
      <a:accent3>
        <a:srgbClr val="FFFFFF"/>
      </a:accent3>
      <a:accent4>
        <a:srgbClr val="000000"/>
      </a:accent4>
      <a:accent5>
        <a:srgbClr val="AEB0AA"/>
      </a:accent5>
      <a:accent6>
        <a:srgbClr val="B3B400"/>
      </a:accent6>
      <a:hlink>
        <a:srgbClr val="82001E"/>
      </a:hlink>
      <a:folHlink>
        <a:srgbClr val="F09F15"/>
      </a:folHlink>
    </a:clrScheme>
    <a:fontScheme name="NHH_hv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HH_hv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HH_hv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HH_hv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HH_hv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HH_hv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HH_hv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HH_hvi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HH_hv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HH_hv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HH_hv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HH_hv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HH_hv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HH_hvit 13">
        <a:dk1>
          <a:srgbClr val="000000"/>
        </a:dk1>
        <a:lt1>
          <a:srgbClr val="FFFFFF"/>
        </a:lt1>
        <a:dk2>
          <a:srgbClr val="000000"/>
        </a:dk2>
        <a:lt2>
          <a:srgbClr val="808080"/>
        </a:lt2>
        <a:accent1>
          <a:srgbClr val="38410F"/>
        </a:accent1>
        <a:accent2>
          <a:srgbClr val="C6C700"/>
        </a:accent2>
        <a:accent3>
          <a:srgbClr val="FFFFFF"/>
        </a:accent3>
        <a:accent4>
          <a:srgbClr val="000000"/>
        </a:accent4>
        <a:accent5>
          <a:srgbClr val="AEB0AA"/>
        </a:accent5>
        <a:accent6>
          <a:srgbClr val="B3B400"/>
        </a:accent6>
        <a:hlink>
          <a:srgbClr val="82001E"/>
        </a:hlink>
        <a:folHlink>
          <a:srgbClr val="F09F1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HH_PPT_hvit mal">
  <a:themeElements>
    <a:clrScheme name="NHH">
      <a:dk1>
        <a:sysClr val="windowText" lastClr="000000"/>
      </a:dk1>
      <a:lt1>
        <a:sysClr val="window" lastClr="FFFFFF"/>
      </a:lt1>
      <a:dk2>
        <a:srgbClr val="003A54"/>
      </a:dk2>
      <a:lt2>
        <a:srgbClr val="C9CACC"/>
      </a:lt2>
      <a:accent1>
        <a:srgbClr val="D1520F"/>
      </a:accent1>
      <a:accent2>
        <a:srgbClr val="C9CACC"/>
      </a:accent2>
      <a:accent3>
        <a:srgbClr val="919295"/>
      </a:accent3>
      <a:accent4>
        <a:srgbClr val="C8E1E4"/>
      </a:accent4>
      <a:accent5>
        <a:srgbClr val="A1C5CA"/>
      </a:accent5>
      <a:accent6>
        <a:srgbClr val="BEB7AD"/>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err="1" smtClean="0">
            <a:solidFill>
              <a:srgbClr val="00314A"/>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800" dirty="0" err="1" smtClean="0">
            <a:solidFill>
              <a:schemeClr val="tx1">
                <a:lumMod val="75000"/>
                <a:lumOff val="25000"/>
              </a:schemeClr>
            </a:solidFill>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NHH_PowerPointmal_hvit</Template>
  <TotalTime>11642</TotalTime>
  <Words>2223</Words>
  <Application>Microsoft Macintosh PowerPoint</Application>
  <PresentationFormat>Skjermfremvisning (4:3)</PresentationFormat>
  <Paragraphs>321</Paragraphs>
  <Slides>33</Slides>
  <Notes>0</Notes>
  <HiddenSlides>0</HiddenSlides>
  <MMClips>0</MMClips>
  <ScaleCrop>false</ScaleCrop>
  <HeadingPairs>
    <vt:vector size="4" baseType="variant">
      <vt:variant>
        <vt:lpstr>Tema</vt:lpstr>
      </vt:variant>
      <vt:variant>
        <vt:i4>2</vt:i4>
      </vt:variant>
      <vt:variant>
        <vt:lpstr>Lysbildetitler</vt:lpstr>
      </vt:variant>
      <vt:variant>
        <vt:i4>33</vt:i4>
      </vt:variant>
    </vt:vector>
  </HeadingPairs>
  <TitlesOfParts>
    <vt:vector size="35" baseType="lpstr">
      <vt:lpstr>NHH_PowerPointmal_hvit</vt:lpstr>
      <vt:lpstr>NHH_PPT_hvit mal</vt:lpstr>
      <vt:lpstr>SERVICE INNOVATION</vt:lpstr>
      <vt:lpstr>Content of my part</vt:lpstr>
      <vt:lpstr>Purpose</vt:lpstr>
      <vt:lpstr>5. Service innovation management</vt:lpstr>
      <vt:lpstr>1. Service innovation and new service development</vt:lpstr>
      <vt:lpstr>Droege et al., 2009</vt:lpstr>
      <vt:lpstr>Droege et al, 2009</vt:lpstr>
      <vt:lpstr>Classification of innovation types</vt:lpstr>
      <vt:lpstr>Success factors (SI management…)</vt:lpstr>
      <vt:lpstr>PowerPoint-presentasjon</vt:lpstr>
      <vt:lpstr>2. Service innovation management – types, processes and resources – dynamic capabilities</vt:lpstr>
      <vt:lpstr>Den Hertog et al, 2010</vt:lpstr>
      <vt:lpstr>Den Hertog et al, 2010</vt:lpstr>
      <vt:lpstr>PowerPoint-presentasjon</vt:lpstr>
      <vt:lpstr>Den Hertog et al, 2010</vt:lpstr>
      <vt:lpstr>Den Hertog et al, 2010</vt:lpstr>
      <vt:lpstr>Den Hertog et al, 2010</vt:lpstr>
      <vt:lpstr>Other general success factors still debated</vt:lpstr>
      <vt:lpstr>3. Managing servitization</vt:lpstr>
      <vt:lpstr>Kurtmollaiev and Pedersen, inPress</vt:lpstr>
      <vt:lpstr>Gebauer et al. (2011)</vt:lpstr>
      <vt:lpstr>Gebauer et al. (2011)</vt:lpstr>
      <vt:lpstr>Gebauer et al. (2011)</vt:lpstr>
      <vt:lpstr>Gebauer et al. (2011)</vt:lpstr>
      <vt:lpstr>Gebauer et al. (2011)</vt:lpstr>
      <vt:lpstr>4. Managing innovation in experiential services</vt:lpstr>
      <vt:lpstr>Experiential services</vt:lpstr>
      <vt:lpstr>Zomerdijk and Voss, 2011</vt:lpstr>
      <vt:lpstr>Zomerdijk and Voss, 2011</vt:lpstr>
      <vt:lpstr>Zomerdijk and Voss, 2011</vt:lpstr>
      <vt:lpstr>PowerPoint-presentasjon</vt:lpstr>
      <vt:lpstr>Zomerdijk and Voss, 2011</vt:lpstr>
      <vt:lpstr>Summary – innovation management</vt:lpstr>
    </vt:vector>
  </TitlesOfParts>
  <Company>Norges Handelshøyskole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s1114</dc:creator>
  <cp:lastModifiedBy>Per Egil Pedersen</cp:lastModifiedBy>
  <cp:revision>396</cp:revision>
  <dcterms:created xsi:type="dcterms:W3CDTF">2012-01-22T10:23:50Z</dcterms:created>
  <dcterms:modified xsi:type="dcterms:W3CDTF">2013-04-14T06:23:18Z</dcterms:modified>
</cp:coreProperties>
</file>