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9" r:id="rId2"/>
  </p:sldMasterIdLst>
  <p:notesMasterIdLst>
    <p:notesMasterId r:id="rId32"/>
  </p:notesMasterIdLst>
  <p:handoutMasterIdLst>
    <p:handoutMasterId r:id="rId33"/>
  </p:handoutMasterIdLst>
  <p:sldIdLst>
    <p:sldId id="352" r:id="rId3"/>
    <p:sldId id="369" r:id="rId4"/>
    <p:sldId id="552" r:id="rId5"/>
    <p:sldId id="608" r:id="rId6"/>
    <p:sldId id="630" r:id="rId7"/>
    <p:sldId id="631" r:id="rId8"/>
    <p:sldId id="632" r:id="rId9"/>
    <p:sldId id="633" r:id="rId10"/>
    <p:sldId id="634" r:id="rId11"/>
    <p:sldId id="635" r:id="rId12"/>
    <p:sldId id="636" r:id="rId13"/>
    <p:sldId id="637" r:id="rId14"/>
    <p:sldId id="638" r:id="rId15"/>
    <p:sldId id="639" r:id="rId16"/>
    <p:sldId id="641" r:id="rId17"/>
    <p:sldId id="654" r:id="rId18"/>
    <p:sldId id="642" r:id="rId19"/>
    <p:sldId id="643" r:id="rId20"/>
    <p:sldId id="644" r:id="rId21"/>
    <p:sldId id="645" r:id="rId22"/>
    <p:sldId id="646" r:id="rId23"/>
    <p:sldId id="647" r:id="rId24"/>
    <p:sldId id="653" r:id="rId25"/>
    <p:sldId id="655" r:id="rId26"/>
    <p:sldId id="656" r:id="rId27"/>
    <p:sldId id="657" r:id="rId28"/>
    <p:sldId id="658" r:id="rId29"/>
    <p:sldId id="659" r:id="rId30"/>
    <p:sldId id="660" r:id="rId31"/>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Georgia" pitchFamily="18" charset="0"/>
        <a:ea typeface="+mn-ea"/>
        <a:cs typeface="+mn-cs"/>
      </a:defRPr>
    </a:lvl1pPr>
    <a:lvl2pPr marL="457200" algn="l" rtl="0" fontAlgn="base">
      <a:spcBef>
        <a:spcPct val="0"/>
      </a:spcBef>
      <a:spcAft>
        <a:spcPct val="0"/>
      </a:spcAft>
      <a:defRPr sz="1200" kern="1200">
        <a:solidFill>
          <a:schemeClr val="tx1"/>
        </a:solidFill>
        <a:latin typeface="Georgia" pitchFamily="18" charset="0"/>
        <a:ea typeface="+mn-ea"/>
        <a:cs typeface="+mn-cs"/>
      </a:defRPr>
    </a:lvl2pPr>
    <a:lvl3pPr marL="914400" algn="l" rtl="0" fontAlgn="base">
      <a:spcBef>
        <a:spcPct val="0"/>
      </a:spcBef>
      <a:spcAft>
        <a:spcPct val="0"/>
      </a:spcAft>
      <a:defRPr sz="1200" kern="1200">
        <a:solidFill>
          <a:schemeClr val="tx1"/>
        </a:solidFill>
        <a:latin typeface="Georgia" pitchFamily="18" charset="0"/>
        <a:ea typeface="+mn-ea"/>
        <a:cs typeface="+mn-cs"/>
      </a:defRPr>
    </a:lvl3pPr>
    <a:lvl4pPr marL="1371600" algn="l" rtl="0" fontAlgn="base">
      <a:spcBef>
        <a:spcPct val="0"/>
      </a:spcBef>
      <a:spcAft>
        <a:spcPct val="0"/>
      </a:spcAft>
      <a:defRPr sz="1200" kern="1200">
        <a:solidFill>
          <a:schemeClr val="tx1"/>
        </a:solidFill>
        <a:latin typeface="Georgia" pitchFamily="18" charset="0"/>
        <a:ea typeface="+mn-ea"/>
        <a:cs typeface="+mn-cs"/>
      </a:defRPr>
    </a:lvl4pPr>
    <a:lvl5pPr marL="1828800" algn="l" rtl="0" fontAlgn="base">
      <a:spcBef>
        <a:spcPct val="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Georgia" pitchFamily="18" charset="0"/>
        <a:ea typeface="+mn-ea"/>
        <a:cs typeface="+mn-cs"/>
      </a:defRPr>
    </a:lvl6pPr>
    <a:lvl7pPr marL="2743200" algn="l" defTabSz="914400" rtl="0" eaLnBrk="1" latinLnBrk="0" hangingPunct="1">
      <a:defRPr sz="1200" kern="1200">
        <a:solidFill>
          <a:schemeClr val="tx1"/>
        </a:solidFill>
        <a:latin typeface="Georgia" pitchFamily="18" charset="0"/>
        <a:ea typeface="+mn-ea"/>
        <a:cs typeface="+mn-cs"/>
      </a:defRPr>
    </a:lvl7pPr>
    <a:lvl8pPr marL="3200400" algn="l" defTabSz="914400" rtl="0" eaLnBrk="1" latinLnBrk="0" hangingPunct="1">
      <a:defRPr sz="1200" kern="1200">
        <a:solidFill>
          <a:schemeClr val="tx1"/>
        </a:solidFill>
        <a:latin typeface="Georgia" pitchFamily="18" charset="0"/>
        <a:ea typeface="+mn-ea"/>
        <a:cs typeface="+mn-cs"/>
      </a:defRPr>
    </a:lvl8pPr>
    <a:lvl9pPr marL="3657600" algn="l" defTabSz="914400" rtl="0" eaLnBrk="1" latinLnBrk="0" hangingPunct="1">
      <a:defRPr sz="12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DF3"/>
    <a:srgbClr val="82001E"/>
    <a:srgbClr val="9E9FA3"/>
    <a:srgbClr val="00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64" autoAdjust="0"/>
  </p:normalViewPr>
  <p:slideViewPr>
    <p:cSldViewPr>
      <p:cViewPr>
        <p:scale>
          <a:sx n="100" d="100"/>
          <a:sy n="100" d="100"/>
        </p:scale>
        <p:origin x="-1240" y="568"/>
      </p:cViewPr>
      <p:guideLst>
        <p:guide orient="horz" pos="2160"/>
        <p:guide pos="2880"/>
      </p:guideLst>
    </p:cSldViewPr>
  </p:slideViewPr>
  <p:outlineViewPr>
    <p:cViewPr>
      <p:scale>
        <a:sx n="33" d="100"/>
        <a:sy n="33" d="100"/>
      </p:scale>
      <p:origin x="0" y="18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nb-NO"/>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nb-NO"/>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nb-NO"/>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45B7294E-3E57-47F7-98FA-2ECBB733F8D1}" type="slidenum">
              <a:rPr lang="nb-NO"/>
              <a:pPr>
                <a:defRPr/>
              </a:pPr>
              <a:t>‹#›</a:t>
            </a:fld>
            <a:endParaRPr lang="nb-NO"/>
          </a:p>
        </p:txBody>
      </p:sp>
    </p:spTree>
    <p:extLst>
      <p:ext uri="{BB962C8B-B14F-4D97-AF65-F5344CB8AC3E}">
        <p14:creationId xmlns:p14="http://schemas.microsoft.com/office/powerpoint/2010/main" val="70215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Klikk for å redigere tekststiler i malen</a:t>
            </a:r>
          </a:p>
          <a:p>
            <a:pPr lvl="1"/>
            <a:r>
              <a:rPr lang="en-US" noProof="0" smtClean="0"/>
              <a:t>Andre nivå</a:t>
            </a:r>
          </a:p>
          <a:p>
            <a:pPr lvl="2"/>
            <a:r>
              <a:rPr lang="en-US" noProof="0" smtClean="0"/>
              <a:t>Tredje nivå</a:t>
            </a:r>
          </a:p>
          <a:p>
            <a:pPr lvl="3"/>
            <a:r>
              <a:rPr lang="en-US" noProof="0" smtClean="0"/>
              <a:t>Fjerde nivå</a:t>
            </a:r>
          </a:p>
          <a:p>
            <a:pPr lvl="4"/>
            <a:r>
              <a:rPr lang="en-US" noProof="0" smtClean="0"/>
              <a:t>Femte nivå</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55F95A31-D360-4CC9-B33B-E1439B2780A8}" type="slidenum">
              <a:rPr lang="en-US"/>
              <a:pPr>
                <a:defRPr/>
              </a:pPr>
              <a:t>‹#›</a:t>
            </a:fld>
            <a:endParaRPr lang="en-US"/>
          </a:p>
        </p:txBody>
      </p:sp>
    </p:spTree>
    <p:extLst>
      <p:ext uri="{BB962C8B-B14F-4D97-AF65-F5344CB8AC3E}">
        <p14:creationId xmlns:p14="http://schemas.microsoft.com/office/powerpoint/2010/main" val="78071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nb-NO" smtClean="0"/>
          </a:p>
        </p:txBody>
      </p:sp>
      <p:sp>
        <p:nvSpPr>
          <p:cNvPr id="76804" name="Slide Number Placeholder 3"/>
          <p:cNvSpPr>
            <a:spLocks noGrp="1"/>
          </p:cNvSpPr>
          <p:nvPr>
            <p:ph type="sldNum" sz="quarter" idx="5"/>
          </p:nvPr>
        </p:nvSpPr>
        <p:spPr>
          <a:noFill/>
        </p:spPr>
        <p:txBody>
          <a:bodyPr/>
          <a:lstStyle/>
          <a:p>
            <a:fld id="{56B364D0-3AAA-406B-ADAF-F079D5ACCBC6}"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5F95A31-D360-4CC9-B33B-E1439B2780A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5" name="Picture 11" descr="cems-logoram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6275388"/>
            <a:ext cx="2592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00938" y="6334125"/>
            <a:ext cx="1477962" cy="307975"/>
          </a:xfrm>
          <a:prstGeom prst="rect">
            <a:avLst/>
          </a:prstGeom>
          <a:noFill/>
        </p:spPr>
        <p:txBody>
          <a:bodyPr wrap="none">
            <a:spAutoFit/>
          </a:bodyPr>
          <a:lstStyle/>
          <a:p>
            <a:pPr>
              <a:defRPr/>
            </a:pPr>
            <a:r>
              <a:rPr lang="en-GB" sz="1400" b="1" dirty="0">
                <a:solidFill>
                  <a:srgbClr val="00306A"/>
                </a:solidFill>
                <a:latin typeface="+mj-lt"/>
                <a:ea typeface="+mj-ea"/>
                <a:cs typeface="+mj-cs"/>
              </a:rPr>
              <a:t>www.nhh.no</a:t>
            </a:r>
          </a:p>
        </p:txBody>
      </p:sp>
      <p:pic>
        <p:nvPicPr>
          <p:cNvPr id="7" name="Picture 16" descr="NHH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Grp="1" noChangeArrowheads="1"/>
          </p:cNvSpPr>
          <p:nvPr>
            <p:ph type="ctrTitle"/>
          </p:nvPr>
        </p:nvSpPr>
        <p:spPr>
          <a:xfrm>
            <a:off x="1403350" y="1196975"/>
            <a:ext cx="6769100" cy="1470025"/>
          </a:xfrm>
        </p:spPr>
        <p:txBody>
          <a:bodyPr/>
          <a:lstStyle>
            <a:lvl1pPr>
              <a:defRPr sz="2800">
                <a:solidFill>
                  <a:srgbClr val="00306A"/>
                </a:solidFill>
              </a:defRPr>
            </a:lvl1pPr>
          </a:lstStyle>
          <a:p>
            <a:r>
              <a:rPr lang="en-US" smtClean="0"/>
              <a:t>Click to edit Master title style</a:t>
            </a:r>
            <a:endParaRPr lang="nb-NO" dirty="0"/>
          </a:p>
        </p:txBody>
      </p:sp>
      <p:sp>
        <p:nvSpPr>
          <p:cNvPr id="26632" name="Rectangle 8"/>
          <p:cNvSpPr>
            <a:spLocks noGrp="1" noChangeArrowheads="1"/>
          </p:cNvSpPr>
          <p:nvPr>
            <p:ph type="subTitle" idx="1"/>
          </p:nvPr>
        </p:nvSpPr>
        <p:spPr>
          <a:xfrm>
            <a:off x="1403350" y="2708275"/>
            <a:ext cx="6769100" cy="792163"/>
          </a:xfrm>
        </p:spPr>
        <p:txBody>
          <a:bodyPr/>
          <a:lstStyle>
            <a:lvl1pPr marL="0" indent="0">
              <a:buFontTx/>
              <a:buNone/>
              <a:defRPr b="1">
                <a:solidFill>
                  <a:srgbClr val="9E9FA3"/>
                </a:solidFill>
              </a:defRPr>
            </a:lvl1pPr>
          </a:lstStyle>
          <a:p>
            <a:r>
              <a:rPr lang="en-US" smtClean="0"/>
              <a:t>Click to edit Master subtitle style</a:t>
            </a:r>
            <a:endParaRPr lang="nb-NO"/>
          </a:p>
        </p:txBody>
      </p:sp>
      <p:sp>
        <p:nvSpPr>
          <p:cNvPr id="8" name="Rectangle 9"/>
          <p:cNvSpPr>
            <a:spLocks noGrp="1" noChangeArrowheads="1"/>
          </p:cNvSpPr>
          <p:nvPr>
            <p:ph type="dt" sz="half" idx="10"/>
          </p:nvPr>
        </p:nvSpPr>
        <p:spPr>
          <a:xfrm>
            <a:off x="1403350" y="3717925"/>
            <a:ext cx="2592388" cy="215900"/>
          </a:xfrm>
        </p:spPr>
        <p:txBody>
          <a:bodyPr/>
          <a:lstStyle>
            <a:lvl1pPr algn="l">
              <a:defRPr sz="1200"/>
            </a:lvl1pPr>
          </a:lstStyle>
          <a:p>
            <a:pPr>
              <a:defRPr/>
            </a:pPr>
            <a:fld id="{12535D4A-F271-4102-899D-F4F80F84F099}" type="datetime1">
              <a:rPr lang="nb-NO"/>
              <a:pPr>
                <a:defRPr/>
              </a:pPr>
              <a:t>14.04.13</a:t>
            </a:fld>
            <a:endParaRPr lang="nb-NO"/>
          </a:p>
        </p:txBody>
      </p:sp>
      <p:sp>
        <p:nvSpPr>
          <p:cNvPr id="9" name="Rectangle 10"/>
          <p:cNvSpPr>
            <a:spLocks noGrp="1" noChangeArrowheads="1"/>
          </p:cNvSpPr>
          <p:nvPr>
            <p:ph type="ftr" sz="quarter" idx="11"/>
          </p:nvPr>
        </p:nvSpPr>
        <p:spPr>
          <a:xfrm>
            <a:off x="1403350" y="3500438"/>
            <a:ext cx="6769100" cy="217487"/>
          </a:xfrm>
        </p:spPr>
        <p:txBody>
          <a:bodyPr/>
          <a:lstStyle>
            <a:lvl1pPr>
              <a:defRPr sz="1200"/>
            </a:lvl1pPr>
          </a:lstStyle>
          <a:p>
            <a:pPr>
              <a:defRPr/>
            </a:pPr>
            <a:r>
              <a:rPr lang="nb-NO"/>
              <a:t>Fornavn Etternavn, navn@nhh.no</a:t>
            </a:r>
          </a:p>
        </p:txBody>
      </p:sp>
    </p:spTree>
    <p:extLst>
      <p:ext uri="{BB962C8B-B14F-4D97-AF65-F5344CB8AC3E}">
        <p14:creationId xmlns:p14="http://schemas.microsoft.com/office/powerpoint/2010/main" val="293990916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7DB0F78-5994-4151-862D-084D7C3AE703}"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C9AADFB-3B38-4066-AA98-7BF260114C34}" type="slidenum">
              <a:rPr lang="nb-NO"/>
              <a:pPr>
                <a:defRPr/>
              </a:pPr>
              <a:t>‹#›</a:t>
            </a:fld>
            <a:endParaRPr lang="nb-NO"/>
          </a:p>
        </p:txBody>
      </p:sp>
    </p:spTree>
    <p:extLst>
      <p:ext uri="{BB962C8B-B14F-4D97-AF65-F5344CB8AC3E}">
        <p14:creationId xmlns:p14="http://schemas.microsoft.com/office/powerpoint/2010/main" val="36575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0900"/>
            <a:ext cx="2036762" cy="5673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50900"/>
            <a:ext cx="5957888"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9B9940-E155-4EA0-B4D7-9CDCAA8FB3D2}"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D0FC0AE-BF04-48A8-8187-1BFDB0B28268}" type="slidenum">
              <a:rPr lang="nb-NO"/>
              <a:pPr>
                <a:defRPr/>
              </a:pPr>
              <a:t>‹#›</a:t>
            </a:fld>
            <a:endParaRPr lang="nb-NO"/>
          </a:p>
        </p:txBody>
      </p:sp>
    </p:spTree>
    <p:extLst>
      <p:ext uri="{BB962C8B-B14F-4D97-AF65-F5344CB8AC3E}">
        <p14:creationId xmlns:p14="http://schemas.microsoft.com/office/powerpoint/2010/main" val="315000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lysbilde">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648" y="5814672"/>
            <a:ext cx="3717359" cy="1061573"/>
          </a:xfrm>
          <a:prstGeom prst="rect">
            <a:avLst/>
          </a:prstGeom>
        </p:spPr>
      </p:pic>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723" y="610587"/>
            <a:ext cx="712842" cy="1412667"/>
          </a:xfrm>
          <a:prstGeom prst="rect">
            <a:avLst/>
          </a:prstGeom>
        </p:spPr>
      </p:pic>
      <p:sp>
        <p:nvSpPr>
          <p:cNvPr id="5" name="Tittel 1"/>
          <p:cNvSpPr>
            <a:spLocks noGrp="1"/>
          </p:cNvSpPr>
          <p:nvPr>
            <p:ph type="ctrTitle" hasCustomPrompt="1"/>
          </p:nvPr>
        </p:nvSpPr>
        <p:spPr>
          <a:xfrm>
            <a:off x="1019682" y="1364977"/>
            <a:ext cx="6533363" cy="2880942"/>
          </a:xfrm>
        </p:spPr>
        <p:txBody>
          <a:bodyPr anchor="b">
            <a:noAutofit/>
          </a:bodyPr>
          <a:lstStyle>
            <a:lvl1pPr>
              <a:defRPr sz="3600" b="0" cap="all" baseline="0">
                <a:solidFill>
                  <a:srgbClr val="003A54"/>
                </a:solidFill>
              </a:defRPr>
            </a:lvl1pPr>
          </a:lstStyle>
          <a:p>
            <a:r>
              <a:rPr lang="nb-NO" dirty="0" smtClean="0"/>
              <a:t>Tittel</a:t>
            </a:r>
            <a:endParaRPr lang="nb-NO" dirty="0"/>
          </a:p>
        </p:txBody>
      </p:sp>
      <p:sp>
        <p:nvSpPr>
          <p:cNvPr id="6" name="Plassholder for tekst 8"/>
          <p:cNvSpPr>
            <a:spLocks noGrp="1"/>
          </p:cNvSpPr>
          <p:nvPr>
            <p:ph type="body" sz="quarter" idx="10" hasCustomPrompt="1"/>
          </p:nvPr>
        </p:nvSpPr>
        <p:spPr>
          <a:xfrm>
            <a:off x="1019544" y="4243481"/>
            <a:ext cx="6534882" cy="829353"/>
          </a:xfrm>
        </p:spPr>
        <p:txBody>
          <a:bodyPr>
            <a:normAutofit/>
          </a:bodyPr>
          <a:lstStyle>
            <a:lvl1pPr marL="0" indent="0">
              <a:buNone/>
              <a:defRPr sz="1800" cap="none" normalizeH="0" baseline="0">
                <a:solidFill>
                  <a:srgbClr val="A89449"/>
                </a:solidFill>
              </a:defRPr>
            </a:lvl1pPr>
          </a:lstStyle>
          <a:p>
            <a:pPr lvl="0"/>
            <a:r>
              <a:rPr lang="nb-NO" dirty="0" smtClean="0"/>
              <a:t>Undertittel</a:t>
            </a:r>
            <a:endParaRPr lang="nb-NO" dirty="0"/>
          </a:p>
        </p:txBody>
      </p:sp>
    </p:spTree>
    <p:extLst>
      <p:ext uri="{BB962C8B-B14F-4D97-AF65-F5344CB8AC3E}">
        <p14:creationId xmlns:p14="http://schemas.microsoft.com/office/powerpoint/2010/main" val="101521005"/>
      </p:ext>
    </p:extLst>
  </p:cSld>
  <p:clrMapOvr>
    <a:masterClrMapping/>
  </p:clrMapOvr>
  <p:timing>
    <p:tnLst>
      <p:par>
        <p:cTn xmlns:p14="http://schemas.microsoft.com/office/powerpoint/2010/mai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595784755"/>
      </p:ext>
    </p:extLst>
  </p:cSld>
  <p:clrMapOvr>
    <a:masterClrMapping/>
  </p:clrMapOvr>
  <p:timing>
    <p:tnLst>
      <p:par>
        <p:cTn xmlns:p14="http://schemas.microsoft.com/office/powerpoint/2010/mai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736695" y="2275823"/>
            <a:ext cx="3824896" cy="3849634"/>
          </a:xfrm>
          <a:blipFill dpi="0" rotWithShape="1">
            <a:blip r:embed="rId2"/>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tellysbilde #3">
    <p:spTree>
      <p:nvGrpSpPr>
        <p:cNvPr id="1" name=""/>
        <p:cNvGrpSpPr/>
        <p:nvPr/>
      </p:nvGrpSpPr>
      <p:grpSpPr>
        <a:xfrm>
          <a:off x="0" y="0"/>
          <a:ext cx="0" cy="0"/>
          <a:chOff x="0" y="0"/>
          <a:chExt cx="0" cy="0"/>
        </a:xfrm>
      </p:grpSpPr>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rgbClr val="003A54"/>
                </a:solidFill>
              </a:defRPr>
            </a:lvl1pPr>
          </a:lstStyle>
          <a:p>
            <a:r>
              <a:rPr lang="nb-NO" smtClean="0"/>
              <a:t>Klikk for å redigere tittelstil</a:t>
            </a:r>
            <a:endParaRPr lang="nb-NO" dirty="0"/>
          </a:p>
        </p:txBody>
      </p:sp>
      <p:sp>
        <p:nvSpPr>
          <p:cNvPr id="9" name="Plassholder for bilde 7"/>
          <p:cNvSpPr>
            <a:spLocks noGrp="1"/>
          </p:cNvSpPr>
          <p:nvPr>
            <p:ph type="pic" sz="quarter" idx="14" hasCustomPrompt="1"/>
          </p:nvPr>
        </p:nvSpPr>
        <p:spPr>
          <a:xfrm>
            <a:off x="736695" y="2275823"/>
            <a:ext cx="3824896" cy="3849634"/>
          </a:xfrm>
          <a:blipFill dpi="0" rotWithShape="1">
            <a:blip r:embed="rId3"/>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2075874964"/>
      </p:ext>
    </p:extLst>
  </p:cSld>
  <p:clrMapOvr>
    <a:masterClrMapping/>
  </p:clrMapOvr>
  <p:timing>
    <p:tnLst>
      <p:par>
        <p:cTn xmlns:p14="http://schemas.microsoft.com/office/powerpoint/2010/mai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2" y="4406901"/>
            <a:ext cx="787672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87672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2" indent="0">
              <a:buNone/>
              <a:defRPr sz="1400">
                <a:solidFill>
                  <a:schemeClr val="tx1">
                    <a:tint val="75000"/>
                  </a:schemeClr>
                </a:solidFill>
              </a:defRPr>
            </a:lvl6pPr>
            <a:lvl7pPr marL="2743059" indent="0">
              <a:buNone/>
              <a:defRPr sz="1400">
                <a:solidFill>
                  <a:schemeClr val="tx1">
                    <a:tint val="75000"/>
                  </a:schemeClr>
                </a:solidFill>
              </a:defRPr>
            </a:lvl7pPr>
            <a:lvl8pPr marL="3200235" indent="0">
              <a:buNone/>
              <a:defRPr sz="1400">
                <a:solidFill>
                  <a:schemeClr val="tx1">
                    <a:tint val="75000"/>
                  </a:schemeClr>
                </a:solidFill>
              </a:defRPr>
            </a:lvl8pPr>
            <a:lvl9pPr marL="3657412"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660654147"/>
      </p:ext>
    </p:extLst>
  </p:cSld>
  <p:clrMapOvr>
    <a:masterClrMapping/>
  </p:clrMapOvr>
  <p:timing>
    <p:tnLst>
      <p:par>
        <p:cTn xmlns:p14="http://schemas.microsoft.com/office/powerpoint/2010/mai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innhold 2"/>
          <p:cNvSpPr>
            <a:spLocks noGrp="1"/>
          </p:cNvSpPr>
          <p:nvPr>
            <p:ph idx="1"/>
          </p:nvPr>
        </p:nvSpPr>
        <p:spPr>
          <a:xfrm>
            <a:off x="730117" y="2066852"/>
            <a:ext cx="391369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innhold 2"/>
          <p:cNvSpPr>
            <a:spLocks noGrp="1"/>
          </p:cNvSpPr>
          <p:nvPr>
            <p:ph idx="13"/>
          </p:nvPr>
        </p:nvSpPr>
        <p:spPr>
          <a:xfrm>
            <a:off x="4768787" y="2066852"/>
            <a:ext cx="382818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86600558"/>
      </p:ext>
    </p:extLst>
  </p:cSld>
  <p:clrMapOvr>
    <a:masterClrMapping/>
  </p:clrMapOvr>
  <p:timing>
    <p:tnLst>
      <p:par>
        <p:cTn xmlns:p14="http://schemas.microsoft.com/office/powerpoint/2010/mai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
          </p:nvPr>
        </p:nvSpPr>
        <p:spPr>
          <a:xfrm>
            <a:off x="730117" y="2066852"/>
            <a:ext cx="3870939" cy="3843104"/>
          </a:xfrm>
          <a:solidFill>
            <a:schemeClr val="accent5"/>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13865" y="2066852"/>
            <a:ext cx="3870939" cy="3843104"/>
          </a:xfrm>
          <a:solidFill>
            <a:srgbClr val="BCBDC0"/>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730118"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4712877"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7" name="Plassholder for dato 6"/>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8" name="Plassholder for bunntekst 7"/>
          <p:cNvSpPr>
            <a:spLocks noGrp="1"/>
          </p:cNvSpPr>
          <p:nvPr>
            <p:ph type="ftr" sz="quarter" idx="11"/>
          </p:nvPr>
        </p:nvSpPr>
        <p:spPr/>
        <p:txBody>
          <a:bodyPr/>
          <a:lstStyle/>
          <a:p>
            <a:pPr>
              <a:defRPr/>
            </a:pPr>
            <a:r>
              <a:rPr lang="nb-NO" smtClean="0"/>
              <a:t>Fornavn Etternavn, navn@nhh.no</a:t>
            </a:r>
            <a:endParaRPr lang="nb-NO"/>
          </a:p>
        </p:txBody>
      </p:sp>
      <p:sp>
        <p:nvSpPr>
          <p:cNvPr id="9" name="Plassholder for lysbildenummer 8"/>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3"/>
          </p:nvPr>
        </p:nvSpPr>
        <p:spPr>
          <a:xfrm>
            <a:off x="73011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4"/>
          </p:nvPr>
        </p:nvSpPr>
        <p:spPr>
          <a:xfrm>
            <a:off x="471287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483200189"/>
      </p:ext>
    </p:extLst>
  </p:cSld>
  <p:clrMapOvr>
    <a:masterClrMapping/>
  </p:clrMapOvr>
  <p:timing>
    <p:tnLst>
      <p:par>
        <p:cTn xmlns:p14="http://schemas.microsoft.com/office/powerpoint/2010/mai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BB219F5-C22A-40C3-B361-780D0506E27D}"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FA3D1193-D3DD-493A-8E71-0BD9EADA2FAE}" type="slidenum">
              <a:rPr lang="nb-NO"/>
              <a:pPr>
                <a:defRPr/>
              </a:pPr>
              <a:t>‹#›</a:t>
            </a:fld>
            <a:endParaRPr lang="nb-NO"/>
          </a:p>
        </p:txBody>
      </p:sp>
    </p:spTree>
    <p:extLst>
      <p:ext uri="{BB962C8B-B14F-4D97-AF65-F5344CB8AC3E}">
        <p14:creationId xmlns:p14="http://schemas.microsoft.com/office/powerpoint/2010/main" val="324249230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8018139"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165234332"/>
      </p:ext>
    </p:extLst>
  </p:cSld>
  <p:clrMapOvr>
    <a:masterClrMapping/>
  </p:clrMapOvr>
  <p:timing>
    <p:tnLst>
      <p:par>
        <p:cTn xmlns:p14="http://schemas.microsoft.com/office/powerpoint/2010/mai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643056"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285146292"/>
      </p:ext>
    </p:extLst>
  </p:cSld>
  <p:clrMapOvr>
    <a:masterClrMapping/>
  </p:clrMapOvr>
  <p:timing>
    <p:tnLst>
      <p:par>
        <p:cTn xmlns:p14="http://schemas.microsoft.com/office/powerpoint/2010/mai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585574"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1294425165"/>
      </p:ext>
    </p:extLst>
  </p:cSld>
  <p:clrMapOvr>
    <a:masterClrMapping/>
  </p:clrMapOvr>
  <p:timing>
    <p:tnLst>
      <p:par>
        <p:cTn xmlns:p14="http://schemas.microsoft.com/office/powerpoint/2010/mai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4" name="Plassholder for bunntekst 3"/>
          <p:cNvSpPr>
            <a:spLocks noGrp="1"/>
          </p:cNvSpPr>
          <p:nvPr>
            <p:ph type="ftr" sz="quarter" idx="11"/>
          </p:nvPr>
        </p:nvSpPr>
        <p:spPr/>
        <p:txBody>
          <a:bodyPr/>
          <a:lstStyle/>
          <a:p>
            <a:pPr>
              <a:defRPr/>
            </a:pPr>
            <a:r>
              <a:rPr lang="nb-NO" smtClean="0"/>
              <a:t>Fornavn Etternavn, navn@nhh.no</a:t>
            </a:r>
            <a:endParaRPr lang="nb-NO"/>
          </a:p>
        </p:txBody>
      </p:sp>
      <p:sp>
        <p:nvSpPr>
          <p:cNvPr id="5" name="Plassholder for lysbildenummer 4"/>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1762821291"/>
      </p:ext>
    </p:extLst>
  </p:cSld>
  <p:clrMapOvr>
    <a:masterClrMapping/>
  </p:clrMapOvr>
  <p:timing>
    <p:tnLst>
      <p:par>
        <p:cTn xmlns:p14="http://schemas.microsoft.com/office/powerpoint/2010/mai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3" name="Plassholder for bunntekst 2"/>
          <p:cNvSpPr>
            <a:spLocks noGrp="1"/>
          </p:cNvSpPr>
          <p:nvPr>
            <p:ph type="ftr" sz="quarter" idx="11"/>
          </p:nvPr>
        </p:nvSpPr>
        <p:spPr/>
        <p:txBody>
          <a:bodyPr/>
          <a:lstStyle/>
          <a:p>
            <a:pPr>
              <a:defRPr/>
            </a:pPr>
            <a:r>
              <a:rPr lang="nb-NO" smtClean="0"/>
              <a:t>Fornavn Etternavn, navn@nhh.no</a:t>
            </a:r>
            <a:endParaRPr lang="nb-NO"/>
          </a:p>
        </p:txBody>
      </p:sp>
      <p:sp>
        <p:nvSpPr>
          <p:cNvPr id="4" name="Plassholder for lysbildenummer 3"/>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326557939"/>
      </p:ext>
    </p:extLst>
  </p:cSld>
  <p:clrMapOvr>
    <a:masterClrMapping/>
  </p:clrMapOvr>
  <p:timing>
    <p:tnLst>
      <p:par>
        <p:cTn xmlns:p14="http://schemas.microsoft.com/office/powerpoint/2010/mai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E9ACAC-7F5E-4D21-82A7-4822716216A8}" type="datetime1">
              <a:rPr lang="nb-NO"/>
              <a:pPr>
                <a:defRPr/>
              </a:pPr>
              <a:t>14.04.13</a:t>
            </a:fld>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9" name="Rectangle 6"/>
          <p:cNvSpPr>
            <a:spLocks noGrp="1" noChangeArrowheads="1"/>
          </p:cNvSpPr>
          <p:nvPr>
            <p:ph type="sldNum" sz="quarter" idx="12"/>
          </p:nvPr>
        </p:nvSpPr>
        <p:spPr>
          <a:ln/>
        </p:spPr>
        <p:txBody>
          <a:bodyPr/>
          <a:lstStyle>
            <a:lvl1pPr>
              <a:defRPr/>
            </a:lvl1pPr>
          </a:lstStyle>
          <a:p>
            <a:pPr>
              <a:defRPr/>
            </a:pPr>
            <a:fld id="{652723A5-72EA-4FFF-AEB0-8E86A43A92E4}" type="slidenum">
              <a:rPr lang="nb-NO"/>
              <a:pPr>
                <a:defRPr/>
              </a:pPr>
              <a:t>‹#›</a:t>
            </a:fld>
            <a:endParaRPr lang="nb-NO"/>
          </a:p>
        </p:txBody>
      </p:sp>
    </p:spTree>
    <p:extLst>
      <p:ext uri="{BB962C8B-B14F-4D97-AF65-F5344CB8AC3E}">
        <p14:creationId xmlns:p14="http://schemas.microsoft.com/office/powerpoint/2010/main" val="65526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8F6CAA0-BC1C-4F71-87AA-E6C43395072A}"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BB8E3E8B-57BF-40B4-B300-75B987BB7872}" type="slidenum">
              <a:rPr lang="nb-NO"/>
              <a:pPr>
                <a:defRPr/>
              </a:pPr>
              <a:t>‹#›</a:t>
            </a:fld>
            <a:endParaRPr lang="nb-NO"/>
          </a:p>
        </p:txBody>
      </p:sp>
    </p:spTree>
    <p:extLst>
      <p:ext uri="{BB962C8B-B14F-4D97-AF65-F5344CB8AC3E}">
        <p14:creationId xmlns:p14="http://schemas.microsoft.com/office/powerpoint/2010/main" val="6180344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9475"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4B7C216-689C-4238-8198-02526750A3E3}"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ECB38056-4E8A-4263-9B81-4181C74FF9E5}" type="slidenum">
              <a:rPr lang="nb-NO"/>
              <a:pPr>
                <a:defRPr/>
              </a:pPr>
              <a:t>‹#›</a:t>
            </a:fld>
            <a:endParaRPr lang="nb-NO"/>
          </a:p>
        </p:txBody>
      </p:sp>
    </p:spTree>
    <p:extLst>
      <p:ext uri="{BB962C8B-B14F-4D97-AF65-F5344CB8AC3E}">
        <p14:creationId xmlns:p14="http://schemas.microsoft.com/office/powerpoint/2010/main" val="890901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E9ACAC-7F5E-4D21-82A7-4822716216A8}" type="datetime1">
              <a:rPr lang="nb-NO"/>
              <a:pPr>
                <a:defRPr/>
              </a:pPr>
              <a:t>14.04.13</a:t>
            </a:fld>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9" name="Rectangle 6"/>
          <p:cNvSpPr>
            <a:spLocks noGrp="1" noChangeArrowheads="1"/>
          </p:cNvSpPr>
          <p:nvPr>
            <p:ph type="sldNum" sz="quarter" idx="12"/>
          </p:nvPr>
        </p:nvSpPr>
        <p:spPr>
          <a:ln/>
        </p:spPr>
        <p:txBody>
          <a:bodyPr/>
          <a:lstStyle>
            <a:lvl1pPr>
              <a:defRPr/>
            </a:lvl1pPr>
          </a:lstStyle>
          <a:p>
            <a:pPr>
              <a:defRPr/>
            </a:pPr>
            <a:fld id="{652723A5-72EA-4FFF-AEB0-8E86A43A92E4}" type="slidenum">
              <a:rPr lang="nb-NO"/>
              <a:pPr>
                <a:defRPr/>
              </a:pPr>
              <a:t>‹#›</a:t>
            </a:fld>
            <a:endParaRPr lang="nb-NO"/>
          </a:p>
        </p:txBody>
      </p:sp>
    </p:spTree>
    <p:extLst>
      <p:ext uri="{BB962C8B-B14F-4D97-AF65-F5344CB8AC3E}">
        <p14:creationId xmlns:p14="http://schemas.microsoft.com/office/powerpoint/2010/main" val="19836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8FD4C52-DCD0-4BDF-B57B-A6CEFB010817}" type="datetime1">
              <a:rPr lang="nb-NO"/>
              <a:pPr>
                <a:defRPr/>
              </a:pPr>
              <a:t>14.04.13</a:t>
            </a:fld>
            <a:endParaRPr lang="nb-NO"/>
          </a:p>
        </p:txBody>
      </p:sp>
      <p:sp>
        <p:nvSpPr>
          <p:cNvPr id="4"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5" name="Rectangle 6"/>
          <p:cNvSpPr>
            <a:spLocks noGrp="1" noChangeArrowheads="1"/>
          </p:cNvSpPr>
          <p:nvPr>
            <p:ph type="sldNum" sz="quarter" idx="12"/>
          </p:nvPr>
        </p:nvSpPr>
        <p:spPr>
          <a:ln/>
        </p:spPr>
        <p:txBody>
          <a:bodyPr/>
          <a:lstStyle>
            <a:lvl1pPr>
              <a:defRPr/>
            </a:lvl1pPr>
          </a:lstStyle>
          <a:p>
            <a:pPr>
              <a:defRPr/>
            </a:pPr>
            <a:fld id="{14DBD02C-A119-4EFE-93D7-A31C8285D349}" type="slidenum">
              <a:rPr lang="nb-NO"/>
              <a:pPr>
                <a:defRPr/>
              </a:pPr>
              <a:t>‹#›</a:t>
            </a:fld>
            <a:endParaRPr lang="nb-NO"/>
          </a:p>
        </p:txBody>
      </p:sp>
    </p:spTree>
    <p:extLst>
      <p:ext uri="{BB962C8B-B14F-4D97-AF65-F5344CB8AC3E}">
        <p14:creationId xmlns:p14="http://schemas.microsoft.com/office/powerpoint/2010/main" val="4141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A92933-18AA-486B-A7B2-A56D0EC24B41}" type="datetime1">
              <a:rPr lang="nb-NO"/>
              <a:pPr>
                <a:defRPr/>
              </a:pPr>
              <a:t>14.04.13</a:t>
            </a:fld>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4" name="Rectangle 6"/>
          <p:cNvSpPr>
            <a:spLocks noGrp="1" noChangeArrowheads="1"/>
          </p:cNvSpPr>
          <p:nvPr>
            <p:ph type="sldNum" sz="quarter" idx="12"/>
          </p:nvPr>
        </p:nvSpPr>
        <p:spPr>
          <a:ln/>
        </p:spPr>
        <p:txBody>
          <a:bodyPr/>
          <a:lstStyle>
            <a:lvl1pPr>
              <a:defRPr/>
            </a:lvl1pPr>
          </a:lstStyle>
          <a:p>
            <a:pPr>
              <a:defRPr/>
            </a:pPr>
            <a:fld id="{16CD10F3-DE39-49E9-8D2F-70CC405A373E}" type="slidenum">
              <a:rPr lang="nb-NO"/>
              <a:pPr>
                <a:defRPr/>
              </a:pPr>
              <a:t>‹#›</a:t>
            </a:fld>
            <a:endParaRPr lang="nb-NO"/>
          </a:p>
        </p:txBody>
      </p:sp>
    </p:spTree>
    <p:extLst>
      <p:ext uri="{BB962C8B-B14F-4D97-AF65-F5344CB8AC3E}">
        <p14:creationId xmlns:p14="http://schemas.microsoft.com/office/powerpoint/2010/main" val="101938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867251-C769-4F65-8176-CCDC747207C5}"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6E45646E-F3E0-4442-AE2E-933C4248404E}" type="slidenum">
              <a:rPr lang="nb-NO"/>
              <a:pPr>
                <a:defRPr/>
              </a:pPr>
              <a:t>‹#›</a:t>
            </a:fld>
            <a:endParaRPr lang="nb-NO"/>
          </a:p>
        </p:txBody>
      </p:sp>
    </p:spTree>
    <p:extLst>
      <p:ext uri="{BB962C8B-B14F-4D97-AF65-F5344CB8AC3E}">
        <p14:creationId xmlns:p14="http://schemas.microsoft.com/office/powerpoint/2010/main" val="134051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E4F55E-65ED-489E-966C-E422E8128B19}"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DBBB3CBB-B96A-4C97-88EE-CF3100F322BA}" type="slidenum">
              <a:rPr lang="nb-NO"/>
              <a:pPr>
                <a:defRPr/>
              </a:pPr>
              <a:t>‹#›</a:t>
            </a:fld>
            <a:endParaRPr lang="nb-NO"/>
          </a:p>
        </p:txBody>
      </p:sp>
    </p:spTree>
    <p:extLst>
      <p:ext uri="{BB962C8B-B14F-4D97-AF65-F5344CB8AC3E}">
        <p14:creationId xmlns:p14="http://schemas.microsoft.com/office/powerpoint/2010/main" val="254184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50900"/>
            <a:ext cx="81359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539750" y="1844675"/>
            <a:ext cx="81470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5604" name="Rectangle 4"/>
          <p:cNvSpPr>
            <a:spLocks noGrp="1" noChangeArrowheads="1"/>
          </p:cNvSpPr>
          <p:nvPr>
            <p:ph type="dt" sz="half" idx="2"/>
          </p:nvPr>
        </p:nvSpPr>
        <p:spPr bwMode="auto">
          <a:xfrm>
            <a:off x="3276600" y="6562725"/>
            <a:ext cx="1655763"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7D2B5ADC-5046-430C-8E68-927C7DF3D6DA}" type="datetime1">
              <a:rPr lang="nb-NO"/>
              <a:pPr>
                <a:defRPr/>
              </a:pPr>
              <a:t>14.04.13</a:t>
            </a:fld>
            <a:endParaRPr lang="nb-NO"/>
          </a:p>
        </p:txBody>
      </p:sp>
      <p:sp>
        <p:nvSpPr>
          <p:cNvPr id="25605" name="Rectangle 5"/>
          <p:cNvSpPr>
            <a:spLocks noGrp="1" noChangeArrowheads="1"/>
          </p:cNvSpPr>
          <p:nvPr>
            <p:ph type="ftr" sz="quarter" idx="3"/>
          </p:nvPr>
        </p:nvSpPr>
        <p:spPr bwMode="auto">
          <a:xfrm>
            <a:off x="4859338" y="6562725"/>
            <a:ext cx="3529012"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9E9FA3"/>
                </a:solidFill>
                <a:latin typeface="+mn-lt"/>
              </a:defRPr>
            </a:lvl1pPr>
          </a:lstStyle>
          <a:p>
            <a:pPr>
              <a:defRPr/>
            </a:pPr>
            <a:r>
              <a:rPr lang="nb-NO"/>
              <a:t>Fornavn Etternavn, navn@nhh.no</a:t>
            </a:r>
          </a:p>
        </p:txBody>
      </p:sp>
      <p:sp>
        <p:nvSpPr>
          <p:cNvPr id="25606" name="Rectangle 6"/>
          <p:cNvSpPr>
            <a:spLocks noGrp="1" noChangeArrowheads="1"/>
          </p:cNvSpPr>
          <p:nvPr>
            <p:ph type="sldNum" sz="quarter" idx="4"/>
          </p:nvPr>
        </p:nvSpPr>
        <p:spPr bwMode="auto">
          <a:xfrm>
            <a:off x="8532813" y="6562725"/>
            <a:ext cx="503237"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B6A3E77D-D2A7-4B27-8896-F10B38D5F123}" type="slidenum">
              <a:rPr lang="nb-NO"/>
              <a:pPr>
                <a:defRPr/>
              </a:pPr>
              <a:t>‹#›</a:t>
            </a:fld>
            <a:endParaRPr lang="nb-NO"/>
          </a:p>
        </p:txBody>
      </p:sp>
      <p:sp>
        <p:nvSpPr>
          <p:cNvPr id="25608" name="Line 8"/>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1032" name="Picture 16" descr="NHH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400" b="1">
          <a:solidFill>
            <a:srgbClr val="82001E"/>
          </a:solidFill>
          <a:latin typeface="+mj-lt"/>
          <a:ea typeface="+mj-ea"/>
          <a:cs typeface="+mj-cs"/>
        </a:defRPr>
      </a:lvl1pPr>
      <a:lvl2pPr algn="l" rtl="0" eaLnBrk="1" fontAlgn="base" hangingPunct="1">
        <a:spcBef>
          <a:spcPct val="0"/>
        </a:spcBef>
        <a:spcAft>
          <a:spcPct val="0"/>
        </a:spcAft>
        <a:defRPr sz="2400" b="1">
          <a:solidFill>
            <a:srgbClr val="82001E"/>
          </a:solidFill>
          <a:latin typeface="Verdana" pitchFamily="34" charset="0"/>
        </a:defRPr>
      </a:lvl2pPr>
      <a:lvl3pPr algn="l" rtl="0" eaLnBrk="1" fontAlgn="base" hangingPunct="1">
        <a:spcBef>
          <a:spcPct val="0"/>
        </a:spcBef>
        <a:spcAft>
          <a:spcPct val="0"/>
        </a:spcAft>
        <a:defRPr sz="2400" b="1">
          <a:solidFill>
            <a:srgbClr val="82001E"/>
          </a:solidFill>
          <a:latin typeface="Verdana" pitchFamily="34" charset="0"/>
        </a:defRPr>
      </a:lvl3pPr>
      <a:lvl4pPr algn="l" rtl="0" eaLnBrk="1" fontAlgn="base" hangingPunct="1">
        <a:spcBef>
          <a:spcPct val="0"/>
        </a:spcBef>
        <a:spcAft>
          <a:spcPct val="0"/>
        </a:spcAft>
        <a:defRPr sz="2400" b="1">
          <a:solidFill>
            <a:srgbClr val="82001E"/>
          </a:solidFill>
          <a:latin typeface="Verdana" pitchFamily="34" charset="0"/>
        </a:defRPr>
      </a:lvl4pPr>
      <a:lvl5pPr algn="l" rtl="0" eaLnBrk="1" fontAlgn="base" hangingPunct="1">
        <a:spcBef>
          <a:spcPct val="0"/>
        </a:spcBef>
        <a:spcAft>
          <a:spcPct val="0"/>
        </a:spcAft>
        <a:defRPr sz="2400" b="1">
          <a:solidFill>
            <a:srgbClr val="82001E"/>
          </a:solidFill>
          <a:latin typeface="Verdana" pitchFamily="34" charset="0"/>
        </a:defRPr>
      </a:lvl5pPr>
      <a:lvl6pPr marL="457200" algn="l" rtl="0" eaLnBrk="1" fontAlgn="base" hangingPunct="1">
        <a:spcBef>
          <a:spcPct val="0"/>
        </a:spcBef>
        <a:spcAft>
          <a:spcPct val="0"/>
        </a:spcAft>
        <a:defRPr sz="2400" b="1">
          <a:solidFill>
            <a:srgbClr val="82001E"/>
          </a:solidFill>
          <a:latin typeface="Verdana" pitchFamily="34" charset="0"/>
        </a:defRPr>
      </a:lvl6pPr>
      <a:lvl7pPr marL="914400" algn="l" rtl="0" eaLnBrk="1" fontAlgn="base" hangingPunct="1">
        <a:spcBef>
          <a:spcPct val="0"/>
        </a:spcBef>
        <a:spcAft>
          <a:spcPct val="0"/>
        </a:spcAft>
        <a:defRPr sz="2400" b="1">
          <a:solidFill>
            <a:srgbClr val="82001E"/>
          </a:solidFill>
          <a:latin typeface="Verdana" pitchFamily="34" charset="0"/>
        </a:defRPr>
      </a:lvl7pPr>
      <a:lvl8pPr marL="1371600" algn="l" rtl="0" eaLnBrk="1" fontAlgn="base" hangingPunct="1">
        <a:spcBef>
          <a:spcPct val="0"/>
        </a:spcBef>
        <a:spcAft>
          <a:spcPct val="0"/>
        </a:spcAft>
        <a:defRPr sz="2400" b="1">
          <a:solidFill>
            <a:srgbClr val="82001E"/>
          </a:solidFill>
          <a:latin typeface="Verdana" pitchFamily="34" charset="0"/>
        </a:defRPr>
      </a:lvl8pPr>
      <a:lvl9pPr marL="1828800" algn="l" rtl="0" eaLnBrk="1" fontAlgn="base" hangingPunct="1">
        <a:spcBef>
          <a:spcPct val="0"/>
        </a:spcBef>
        <a:spcAft>
          <a:spcPct val="0"/>
        </a:spcAft>
        <a:defRPr sz="2400" b="1">
          <a:solidFill>
            <a:srgbClr val="82001E"/>
          </a:solidFill>
          <a:latin typeface="Verdana" pitchFamily="34" charset="0"/>
        </a:defRPr>
      </a:lvl9pPr>
    </p:titleStyle>
    <p:bodyStyle>
      <a:lvl1pPr marL="176213" indent="-176213" algn="l" rtl="0" eaLnBrk="1" fontAlgn="base" hangingPunct="1">
        <a:spcBef>
          <a:spcPct val="20000"/>
        </a:spcBef>
        <a:spcAft>
          <a:spcPct val="0"/>
        </a:spcAft>
        <a:buChar char="•"/>
        <a:defRPr>
          <a:solidFill>
            <a:schemeClr val="tx1"/>
          </a:solidFill>
          <a:latin typeface="+mn-lt"/>
          <a:ea typeface="+mn-ea"/>
          <a:cs typeface="+mn-cs"/>
        </a:defRPr>
      </a:lvl1pPr>
      <a:lvl2pPr marL="534988" indent="-176213" algn="l" rtl="0" eaLnBrk="1" fontAlgn="base" hangingPunct="1">
        <a:spcBef>
          <a:spcPct val="20000"/>
        </a:spcBef>
        <a:spcAft>
          <a:spcPct val="0"/>
        </a:spcAft>
        <a:buChar char="–"/>
        <a:defRPr sz="1700">
          <a:solidFill>
            <a:schemeClr val="tx1"/>
          </a:solidFill>
          <a:latin typeface="+mn-lt"/>
        </a:defRPr>
      </a:lvl2pPr>
      <a:lvl3pPr marL="890588" indent="-176213" algn="l" rtl="0" eaLnBrk="1" fontAlgn="base" hangingPunct="1">
        <a:spcBef>
          <a:spcPct val="20000"/>
        </a:spcBef>
        <a:spcAft>
          <a:spcPct val="0"/>
        </a:spcAft>
        <a:buChar char="•"/>
        <a:defRPr sz="1600">
          <a:solidFill>
            <a:schemeClr val="tx1"/>
          </a:solidFill>
          <a:latin typeface="+mn-lt"/>
        </a:defRPr>
      </a:lvl3pPr>
      <a:lvl4pPr marL="1255713" indent="-185738" algn="l" rtl="0" eaLnBrk="1" fontAlgn="base" hangingPunct="1">
        <a:spcBef>
          <a:spcPct val="20000"/>
        </a:spcBef>
        <a:spcAft>
          <a:spcPct val="0"/>
        </a:spcAft>
        <a:buChar char="–"/>
        <a:defRPr sz="1400">
          <a:solidFill>
            <a:schemeClr val="tx1"/>
          </a:solidFill>
          <a:latin typeface="+mn-lt"/>
        </a:defRPr>
      </a:lvl4pPr>
      <a:lvl5pPr marL="1611313" indent="-176213" algn="l" rtl="0" eaLnBrk="1" fontAlgn="base" hangingPunct="1">
        <a:spcBef>
          <a:spcPct val="20000"/>
        </a:spcBef>
        <a:spcAft>
          <a:spcPct val="0"/>
        </a:spcAft>
        <a:buChar char="»"/>
        <a:defRPr sz="1400">
          <a:solidFill>
            <a:schemeClr val="tx1"/>
          </a:solidFill>
          <a:latin typeface="+mn-lt"/>
        </a:defRPr>
      </a:lvl5pPr>
      <a:lvl6pPr marL="2068513" indent="-176213" algn="l" rtl="0" eaLnBrk="1" fontAlgn="base" hangingPunct="1">
        <a:spcBef>
          <a:spcPct val="20000"/>
        </a:spcBef>
        <a:spcAft>
          <a:spcPct val="0"/>
        </a:spcAft>
        <a:buChar char="»"/>
        <a:defRPr sz="1400">
          <a:solidFill>
            <a:schemeClr val="tx1"/>
          </a:solidFill>
          <a:latin typeface="+mn-lt"/>
        </a:defRPr>
      </a:lvl6pPr>
      <a:lvl7pPr marL="2525713" indent="-176213" algn="l" rtl="0" eaLnBrk="1" fontAlgn="base" hangingPunct="1">
        <a:spcBef>
          <a:spcPct val="20000"/>
        </a:spcBef>
        <a:spcAft>
          <a:spcPct val="0"/>
        </a:spcAft>
        <a:buChar char="»"/>
        <a:defRPr sz="1400">
          <a:solidFill>
            <a:schemeClr val="tx1"/>
          </a:solidFill>
          <a:latin typeface="+mn-lt"/>
        </a:defRPr>
      </a:lvl7pPr>
      <a:lvl8pPr marL="2982913" indent="-176213" algn="l" rtl="0" eaLnBrk="1" fontAlgn="base" hangingPunct="1">
        <a:spcBef>
          <a:spcPct val="20000"/>
        </a:spcBef>
        <a:spcAft>
          <a:spcPct val="0"/>
        </a:spcAft>
        <a:buChar char="»"/>
        <a:defRPr sz="1400">
          <a:solidFill>
            <a:schemeClr val="tx1"/>
          </a:solidFill>
          <a:latin typeface="+mn-lt"/>
        </a:defRPr>
      </a:lvl8pPr>
      <a:lvl9pPr marL="3440113" indent="-176213" algn="l" rtl="0" eaLnBrk="1" fontAlgn="base" hangingPunct="1">
        <a:spcBef>
          <a:spcPct val="20000"/>
        </a:spcBef>
        <a:spcAft>
          <a:spcPct val="0"/>
        </a:spcAft>
        <a:buChar char="»"/>
        <a:defRPr sz="14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30941" y="382229"/>
            <a:ext cx="7064459" cy="831760"/>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30118" y="2066852"/>
            <a:ext cx="7840425" cy="4334069"/>
          </a:xfrm>
          <a:prstGeom prst="rect">
            <a:avLst/>
          </a:prstGeom>
        </p:spPr>
        <p:txBody>
          <a:bodyPr vert="horz" lIns="0" tIns="0" rIns="0" bIns="0" rtlCol="0" anchor="t">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r>
              <a:rPr lang="nb-NO" smtClean="0"/>
              <a:t>Fornavn Etternavn, navn@nhh.no</a:t>
            </a:r>
            <a:endParaRPr lang="nb-NO"/>
          </a:p>
        </p:txBody>
      </p:sp>
      <p:sp>
        <p:nvSpPr>
          <p:cNvPr id="6" name="Plassholder for lysbildenummer 5"/>
          <p:cNvSpPr>
            <a:spLocks noGrp="1"/>
          </p:cNvSpPr>
          <p:nvPr>
            <p:ph type="sldNum" sz="quarter" idx="4"/>
          </p:nvPr>
        </p:nvSpPr>
        <p:spPr>
          <a:xfrm>
            <a:off x="7944371" y="6380140"/>
            <a:ext cx="628266" cy="365125"/>
          </a:xfrm>
          <a:prstGeom prst="rect">
            <a:avLst/>
          </a:prstGeom>
        </p:spPr>
        <p:txBody>
          <a:bodyPr vert="horz" lIns="0" tIns="0" rIns="0" bIns="0" rtlCol="0" anchor="t"/>
          <a:lstStyle>
            <a:lvl1pPr algn="r">
              <a:defRPr sz="1000">
                <a:solidFill>
                  <a:srgbClr val="D0D1D3"/>
                </a:solidFill>
                <a:latin typeface="Times New Roman" pitchFamily="18" charset="0"/>
                <a:cs typeface="Times New Roman" pitchFamily="18" charset="0"/>
              </a:defRPr>
            </a:lvl1pPr>
          </a:lstStyle>
          <a:p>
            <a:pPr>
              <a:defRPr/>
            </a:pPr>
            <a:fld id="{B6A3E77D-D2A7-4B27-8896-F10B38D5F123}" type="slidenum">
              <a:rPr lang="nb-NO" smtClean="0"/>
              <a:pPr>
                <a:defRPr/>
              </a:pPr>
              <a:t>‹#›</a:t>
            </a:fld>
            <a:endParaRPr lang="nb-NO"/>
          </a:p>
        </p:txBody>
      </p:sp>
      <p:pic>
        <p:nvPicPr>
          <p:cNvPr id="8" name="Bild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28623" y="401616"/>
            <a:ext cx="368348" cy="729968"/>
          </a:xfrm>
          <a:prstGeom prst="rect">
            <a:avLst/>
          </a:prstGeom>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3413" y="6243003"/>
            <a:ext cx="2993379" cy="569490"/>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xmlns:p14="http://schemas.microsoft.com/office/powerpoint/2010/main" id="1" dur="indefinite" restart="never" nodeType="tmRoot"/>
      </p:par>
    </p:tnLst>
  </p:timing>
  <p:hf hdr="0"/>
  <p:txStyles>
    <p:titleStyle>
      <a:lvl1pPr algn="l" defTabSz="914353" rtl="0" eaLnBrk="1" latinLnBrk="0" hangingPunct="1">
        <a:spcBef>
          <a:spcPct val="0"/>
        </a:spcBef>
        <a:buNone/>
        <a:defRPr sz="2700" b="0" kern="1200" cap="none" baseline="0">
          <a:solidFill>
            <a:srgbClr val="003A54"/>
          </a:solidFill>
          <a:latin typeface="+mj-lt"/>
          <a:ea typeface="+mj-ea"/>
          <a:cs typeface="+mj-cs"/>
        </a:defRPr>
      </a:lvl1pPr>
    </p:titleStyle>
    <p:bodyStyle>
      <a:lvl1pPr marL="180319" indent="-180319" algn="l" defTabSz="914353" rtl="0" eaLnBrk="1" latinLnBrk="0" hangingPunct="1">
        <a:lnSpc>
          <a:spcPct val="125000"/>
        </a:lnSpc>
        <a:spcBef>
          <a:spcPts val="0"/>
        </a:spcBef>
        <a:spcAft>
          <a:spcPts val="182"/>
        </a:spcAft>
        <a:buFont typeface="Arial" pitchFamily="34" charset="0"/>
        <a:buChar char="•"/>
        <a:defRPr sz="2500" kern="1200">
          <a:solidFill>
            <a:schemeClr val="tx1">
              <a:lumMod val="75000"/>
              <a:lumOff val="25000"/>
            </a:schemeClr>
          </a:solidFill>
          <a:latin typeface="+mn-lt"/>
          <a:ea typeface="+mn-ea"/>
          <a:cs typeface="+mn-cs"/>
        </a:defRPr>
      </a:lvl1pPr>
      <a:lvl2pPr marL="407698"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2pPr>
      <a:lvl3pPr marL="572512" indent="-16481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3pPr>
      <a:lvl4pPr marL="815395"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4pPr>
      <a:lvl5pPr marL="1058279" indent="-24288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7"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4"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59" algn="l" defTabSz="914353" rtl="0" eaLnBrk="1" latinLnBrk="0" hangingPunct="1">
        <a:defRPr sz="1800" kern="1200">
          <a:solidFill>
            <a:schemeClr val="tx1"/>
          </a:solidFill>
          <a:latin typeface="+mn-lt"/>
          <a:ea typeface="+mn-ea"/>
          <a:cs typeface="+mn-cs"/>
        </a:defRPr>
      </a:lvl7pPr>
      <a:lvl8pPr marL="3200235"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43.png"/><Relationship Id="rId6" Type="http://schemas.openxmlformats.org/officeDocument/2006/relationships/image" Target="../media/image66.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1" Type="http://schemas.openxmlformats.org/officeDocument/2006/relationships/image" Target="../media/image74.png"/><Relationship Id="rId12" Type="http://schemas.openxmlformats.org/officeDocument/2006/relationships/hyperlink" Target="http://www.ted.com/talks/seth_priebatsch_the_game_layer_on_top_of_the_world.html" TargetMode="External"/><Relationship Id="rId13" Type="http://schemas.openxmlformats.org/officeDocument/2006/relationships/image" Target="../media/image75.png"/><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hyperlink" Target="http://www.colbertnation.com/the-colbert-report-videos/373360/february-03-2011/jane-mcgoniga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nrkbeta.no/2011/06/16/hurtigruten-eng/" TargetMode="External"/><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hyperlink" Target="http://nrkbeta.no/2011/06/21/hurtigruten-look-what-i-did/" TargetMode="External"/><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4.png"/><Relationship Id="rId3" Type="http://schemas.openxmlformats.org/officeDocument/2006/relationships/image" Target="../media/image8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19546" y="1364976"/>
            <a:ext cx="6533500" cy="2881138"/>
          </a:xfrm>
        </p:spPr>
        <p:txBody>
          <a:bodyPr rtlCol="0"/>
          <a:lstStyle/>
          <a:p>
            <a:pPr>
              <a:defRPr/>
            </a:pPr>
            <a:r>
              <a:rPr lang="en-US" noProof="0" smtClean="0"/>
              <a:t>SERVICE INNOVATION</a:t>
            </a:r>
            <a:endParaRPr lang="en-US" noProof="0">
              <a:ea typeface="+mj-ea"/>
              <a:cs typeface="+mj-cs"/>
            </a:endParaRPr>
          </a:p>
        </p:txBody>
      </p:sp>
      <p:sp>
        <p:nvSpPr>
          <p:cNvPr id="9218" name="Plassholder for tekst 2"/>
          <p:cNvSpPr>
            <a:spLocks noGrp="1"/>
          </p:cNvSpPr>
          <p:nvPr>
            <p:ph type="body" sz="quarter" idx="10"/>
          </p:nvPr>
        </p:nvSpPr>
        <p:spPr>
          <a:xfrm>
            <a:off x="1019546" y="4243235"/>
            <a:ext cx="6534950" cy="829353"/>
          </a:xfrm>
        </p:spPr>
        <p:txBody>
          <a:bodyPr/>
          <a:lstStyle/>
          <a:p>
            <a:r>
              <a:rPr lang="en-US" noProof="0" smtClean="0"/>
              <a:t>NORSI</a:t>
            </a:r>
          </a:p>
          <a:p>
            <a:r>
              <a:rPr lang="en-US" noProof="0" smtClean="0"/>
              <a:t>April, 2013</a:t>
            </a:r>
          </a:p>
          <a:p>
            <a:endParaRPr lang="en-US" noProof="0">
              <a:latin typeface="Arial" charset="0"/>
            </a:endParaRPr>
          </a:p>
        </p:txBody>
      </p:sp>
    </p:spTree>
    <p:extLst>
      <p:ext uri="{BB962C8B-B14F-4D97-AF65-F5344CB8AC3E}">
        <p14:creationId xmlns:p14="http://schemas.microsoft.com/office/powerpoint/2010/main" val="3642184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Open innovation ala Chesbrough (2006)</a:t>
            </a:r>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10</a:t>
            </a:fld>
            <a:endParaRPr lang="nb-NO"/>
          </a:p>
        </p:txBody>
      </p:sp>
      <p:pic>
        <p:nvPicPr>
          <p:cNvPr id="8" name="Picture 2"/>
          <p:cNvPicPr>
            <a:picLocks noChangeAspect="1" noChangeArrowheads="1"/>
          </p:cNvPicPr>
          <p:nvPr/>
        </p:nvPicPr>
        <p:blipFill>
          <a:blip r:embed="rId3" cstate="print"/>
          <a:srcRect/>
          <a:stretch>
            <a:fillRect/>
          </a:stretch>
        </p:blipFill>
        <p:spPr bwMode="auto">
          <a:xfrm>
            <a:off x="1084730" y="2014167"/>
            <a:ext cx="7064188" cy="3980140"/>
          </a:xfrm>
          <a:prstGeom prst="rect">
            <a:avLst/>
          </a:prstGeom>
          <a:noFill/>
          <a:ln w="9525">
            <a:noFill/>
            <a:miter lim="800000"/>
            <a:headEnd/>
            <a:tailEnd/>
          </a:ln>
        </p:spPr>
      </p:pic>
    </p:spTree>
    <p:extLst>
      <p:ext uri="{BB962C8B-B14F-4D97-AF65-F5344CB8AC3E}">
        <p14:creationId xmlns:p14="http://schemas.microsoft.com/office/powerpoint/2010/main" val="20056890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Open innovation ala Dahlander (2010)</a:t>
            </a:r>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11</a:t>
            </a:fld>
            <a:endParaRPr lang="nb-NO"/>
          </a:p>
        </p:txBody>
      </p:sp>
      <p:pic>
        <p:nvPicPr>
          <p:cNvPr id="1026" name="Picture 2"/>
          <p:cNvPicPr>
            <a:picLocks noChangeAspect="1" noChangeArrowheads="1"/>
          </p:cNvPicPr>
          <p:nvPr/>
        </p:nvPicPr>
        <p:blipFill>
          <a:blip r:embed="rId3" cstate="print">
            <a:lum bright="70000" contrast="-70000"/>
          </a:blip>
          <a:srcRect/>
          <a:stretch>
            <a:fillRect/>
          </a:stretch>
        </p:blipFill>
        <p:spPr bwMode="auto">
          <a:xfrm>
            <a:off x="1084730" y="2014167"/>
            <a:ext cx="7064188" cy="3980140"/>
          </a:xfrm>
          <a:prstGeom prst="rect">
            <a:avLst/>
          </a:prstGeom>
          <a:noFill/>
          <a:ln w="9525">
            <a:noFill/>
            <a:miter lim="800000"/>
            <a:headEnd/>
            <a:tailEnd/>
          </a:ln>
        </p:spPr>
      </p:pic>
      <p:cxnSp>
        <p:nvCxnSpPr>
          <p:cNvPr id="6" name="Straight Connector 5"/>
          <p:cNvCxnSpPr/>
          <p:nvPr/>
        </p:nvCxnSpPr>
        <p:spPr>
          <a:xfrm flipV="1">
            <a:off x="358589" y="3962400"/>
            <a:ext cx="8157882" cy="448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37529" y="1900518"/>
            <a:ext cx="0" cy="47154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03294" y="1757083"/>
            <a:ext cx="1398494" cy="523220"/>
          </a:xfrm>
          <a:prstGeom prst="rect">
            <a:avLst/>
          </a:prstGeom>
          <a:noFill/>
        </p:spPr>
        <p:txBody>
          <a:bodyPr wrap="square" rtlCol="0">
            <a:spAutoFit/>
          </a:bodyPr>
          <a:lstStyle/>
          <a:p>
            <a:r>
              <a:rPr lang="nb-NO" sz="1400" dirty="0" err="1" smtClean="0">
                <a:latin typeface="+mj-lt"/>
              </a:rPr>
              <a:t>Inbound</a:t>
            </a:r>
            <a:endParaRPr lang="nb-NO" sz="1400" dirty="0" smtClean="0">
              <a:latin typeface="+mj-lt"/>
            </a:endParaRPr>
          </a:p>
          <a:p>
            <a:endParaRPr lang="nb-NO" sz="1400" dirty="0">
              <a:latin typeface="+mj-lt"/>
            </a:endParaRPr>
          </a:p>
        </p:txBody>
      </p:sp>
      <p:sp>
        <p:nvSpPr>
          <p:cNvPr id="12" name="TextBox 11"/>
          <p:cNvSpPr txBox="1"/>
          <p:nvPr/>
        </p:nvSpPr>
        <p:spPr>
          <a:xfrm>
            <a:off x="5620870" y="1775012"/>
            <a:ext cx="1398494" cy="523220"/>
          </a:xfrm>
          <a:prstGeom prst="rect">
            <a:avLst/>
          </a:prstGeom>
          <a:noFill/>
        </p:spPr>
        <p:txBody>
          <a:bodyPr wrap="square" rtlCol="0">
            <a:spAutoFit/>
          </a:bodyPr>
          <a:lstStyle/>
          <a:p>
            <a:r>
              <a:rPr lang="nb-NO" sz="1400" dirty="0" err="1" smtClean="0">
                <a:latin typeface="+mj-lt"/>
              </a:rPr>
              <a:t>Outbound</a:t>
            </a:r>
            <a:endParaRPr lang="nb-NO" sz="1400" dirty="0" smtClean="0">
              <a:latin typeface="+mj-lt"/>
            </a:endParaRPr>
          </a:p>
          <a:p>
            <a:endParaRPr lang="nb-NO" sz="1400" dirty="0">
              <a:latin typeface="+mj-lt"/>
            </a:endParaRPr>
          </a:p>
        </p:txBody>
      </p:sp>
      <p:sp>
        <p:nvSpPr>
          <p:cNvPr id="13" name="TextBox 12"/>
          <p:cNvSpPr txBox="1"/>
          <p:nvPr/>
        </p:nvSpPr>
        <p:spPr>
          <a:xfrm>
            <a:off x="125505" y="2680448"/>
            <a:ext cx="1398494" cy="738664"/>
          </a:xfrm>
          <a:prstGeom prst="rect">
            <a:avLst/>
          </a:prstGeom>
          <a:noFill/>
        </p:spPr>
        <p:txBody>
          <a:bodyPr wrap="square" rtlCol="0">
            <a:spAutoFit/>
          </a:bodyPr>
          <a:lstStyle/>
          <a:p>
            <a:r>
              <a:rPr lang="nb-NO" sz="1400" dirty="0" err="1" smtClean="0">
                <a:latin typeface="+mj-lt"/>
              </a:rPr>
              <a:t>Pecuniary</a:t>
            </a:r>
            <a:r>
              <a:rPr lang="nb-NO" sz="1400" dirty="0" smtClean="0">
                <a:latin typeface="+mj-lt"/>
              </a:rPr>
              <a:t/>
            </a:r>
            <a:br>
              <a:rPr lang="nb-NO" sz="1400" dirty="0" smtClean="0">
                <a:latin typeface="+mj-lt"/>
              </a:rPr>
            </a:br>
            <a:r>
              <a:rPr lang="nb-NO" sz="1400" dirty="0" smtClean="0">
                <a:latin typeface="+mj-lt"/>
              </a:rPr>
              <a:t>(Market)</a:t>
            </a:r>
          </a:p>
          <a:p>
            <a:endParaRPr lang="nb-NO" sz="1400" dirty="0">
              <a:latin typeface="+mj-lt"/>
            </a:endParaRPr>
          </a:p>
        </p:txBody>
      </p:sp>
      <p:sp>
        <p:nvSpPr>
          <p:cNvPr id="14" name="TextBox 13"/>
          <p:cNvSpPr txBox="1"/>
          <p:nvPr/>
        </p:nvSpPr>
        <p:spPr>
          <a:xfrm>
            <a:off x="134471" y="4769224"/>
            <a:ext cx="1398494" cy="954107"/>
          </a:xfrm>
          <a:prstGeom prst="rect">
            <a:avLst/>
          </a:prstGeom>
          <a:noFill/>
        </p:spPr>
        <p:txBody>
          <a:bodyPr wrap="square" rtlCol="0">
            <a:spAutoFit/>
          </a:bodyPr>
          <a:lstStyle/>
          <a:p>
            <a:r>
              <a:rPr lang="nb-NO" sz="1400" dirty="0" err="1" smtClean="0">
                <a:latin typeface="+mj-lt"/>
              </a:rPr>
              <a:t>Non-pecuniary</a:t>
            </a:r>
            <a:r>
              <a:rPr lang="nb-NO" sz="1400" dirty="0" smtClean="0">
                <a:latin typeface="+mj-lt"/>
              </a:rPr>
              <a:t/>
            </a:r>
            <a:br>
              <a:rPr lang="nb-NO" sz="1400" dirty="0" smtClean="0">
                <a:latin typeface="+mj-lt"/>
              </a:rPr>
            </a:br>
            <a:r>
              <a:rPr lang="nb-NO" sz="1400" dirty="0" smtClean="0">
                <a:latin typeface="+mj-lt"/>
              </a:rPr>
              <a:t>(</a:t>
            </a:r>
            <a:r>
              <a:rPr lang="nb-NO" sz="1400" dirty="0" err="1" smtClean="0">
                <a:latin typeface="+mj-lt"/>
              </a:rPr>
              <a:t>Non.Market</a:t>
            </a:r>
            <a:r>
              <a:rPr lang="nb-NO" sz="1400" dirty="0" smtClean="0">
                <a:latin typeface="+mj-lt"/>
              </a:rPr>
              <a:t>)</a:t>
            </a:r>
          </a:p>
          <a:p>
            <a:endParaRPr lang="nb-NO" sz="1400" dirty="0">
              <a:latin typeface="+mj-lt"/>
            </a:endParaRPr>
          </a:p>
        </p:txBody>
      </p:sp>
      <p:sp>
        <p:nvSpPr>
          <p:cNvPr id="15" name="TextBox 14"/>
          <p:cNvSpPr txBox="1"/>
          <p:nvPr/>
        </p:nvSpPr>
        <p:spPr>
          <a:xfrm>
            <a:off x="1721222" y="2590801"/>
            <a:ext cx="1497105" cy="1169551"/>
          </a:xfrm>
          <a:prstGeom prst="rect">
            <a:avLst/>
          </a:prstGeom>
          <a:noFill/>
        </p:spPr>
        <p:txBody>
          <a:bodyPr wrap="square" rtlCol="0">
            <a:spAutoFit/>
          </a:bodyPr>
          <a:lstStyle/>
          <a:p>
            <a:r>
              <a:rPr lang="nb-NO" sz="1400" dirty="0" err="1" smtClean="0">
                <a:latin typeface="+mj-lt"/>
              </a:rPr>
              <a:t>Buying</a:t>
            </a:r>
            <a:r>
              <a:rPr lang="nb-NO" sz="1400" dirty="0" smtClean="0">
                <a:latin typeface="+mj-lt"/>
              </a:rPr>
              <a:t> </a:t>
            </a:r>
            <a:r>
              <a:rPr lang="nb-NO" sz="1400" dirty="0" err="1" smtClean="0">
                <a:latin typeface="+mj-lt"/>
              </a:rPr>
              <a:t>patetnts</a:t>
            </a:r>
            <a:r>
              <a:rPr lang="nb-NO" sz="1400" dirty="0" smtClean="0">
                <a:latin typeface="+mj-lt"/>
              </a:rPr>
              <a:t/>
            </a:r>
            <a:br>
              <a:rPr lang="nb-NO" sz="1400" dirty="0" smtClean="0">
                <a:latin typeface="+mj-lt"/>
              </a:rPr>
            </a:br>
            <a:r>
              <a:rPr lang="nb-NO" sz="1400" dirty="0" smtClean="0">
                <a:latin typeface="+mj-lt"/>
              </a:rPr>
              <a:t>for </a:t>
            </a:r>
            <a:r>
              <a:rPr lang="nb-NO" sz="1400" dirty="0" err="1" smtClean="0">
                <a:latin typeface="+mj-lt"/>
              </a:rPr>
              <a:t>own</a:t>
            </a:r>
            <a:r>
              <a:rPr lang="nb-NO" sz="1400" dirty="0" smtClean="0">
                <a:latin typeface="+mj-lt"/>
              </a:rPr>
              <a:t> </a:t>
            </a:r>
            <a:r>
              <a:rPr lang="nb-NO" sz="1400" dirty="0" err="1" smtClean="0">
                <a:latin typeface="+mj-lt"/>
              </a:rPr>
              <a:t>development</a:t>
            </a:r>
            <a:endParaRPr lang="nb-NO" sz="1400" dirty="0" smtClean="0">
              <a:latin typeface="+mj-lt"/>
            </a:endParaRPr>
          </a:p>
          <a:p>
            <a:endParaRPr lang="nb-NO" sz="1400" dirty="0">
              <a:latin typeface="+mj-lt"/>
            </a:endParaRPr>
          </a:p>
        </p:txBody>
      </p:sp>
      <p:sp>
        <p:nvSpPr>
          <p:cNvPr id="16" name="TextBox 15"/>
          <p:cNvSpPr txBox="1"/>
          <p:nvPr/>
        </p:nvSpPr>
        <p:spPr>
          <a:xfrm>
            <a:off x="5423647" y="2617693"/>
            <a:ext cx="1497105" cy="1384995"/>
          </a:xfrm>
          <a:prstGeom prst="rect">
            <a:avLst/>
          </a:prstGeom>
          <a:noFill/>
        </p:spPr>
        <p:txBody>
          <a:bodyPr wrap="square" rtlCol="0">
            <a:spAutoFit/>
          </a:bodyPr>
          <a:lstStyle/>
          <a:p>
            <a:r>
              <a:rPr lang="nb-NO" sz="1400" dirty="0" err="1" smtClean="0">
                <a:latin typeface="+mj-lt"/>
              </a:rPr>
              <a:t>Licensing</a:t>
            </a:r>
            <a:r>
              <a:rPr lang="nb-NO" sz="1400" dirty="0" smtClean="0">
                <a:latin typeface="+mj-lt"/>
              </a:rPr>
              <a:t> </a:t>
            </a:r>
            <a:r>
              <a:rPr lang="nb-NO" sz="1400" dirty="0" err="1" smtClean="0">
                <a:latin typeface="+mj-lt"/>
              </a:rPr>
              <a:t>technology</a:t>
            </a:r>
            <a:r>
              <a:rPr lang="nb-NO" sz="1400" dirty="0" smtClean="0">
                <a:latin typeface="+mj-lt"/>
              </a:rPr>
              <a:t> </a:t>
            </a:r>
            <a:r>
              <a:rPr lang="nb-NO" sz="1400" dirty="0" err="1" smtClean="0">
                <a:latin typeface="+mj-lt"/>
              </a:rPr>
              <a:t>out</a:t>
            </a:r>
            <a:r>
              <a:rPr lang="nb-NO" sz="1400" dirty="0" smtClean="0">
                <a:latin typeface="+mj-lt"/>
              </a:rPr>
              <a:t> </a:t>
            </a:r>
            <a:r>
              <a:rPr lang="nb-NO" sz="1400" dirty="0" err="1" smtClean="0">
                <a:latin typeface="+mj-lt"/>
              </a:rPr>
              <a:t>that</a:t>
            </a:r>
            <a:r>
              <a:rPr lang="nb-NO" sz="1400" dirty="0" smtClean="0">
                <a:latin typeface="+mj-lt"/>
              </a:rPr>
              <a:t> </a:t>
            </a:r>
            <a:r>
              <a:rPr lang="nb-NO" sz="1400" dirty="0" err="1" smtClean="0">
                <a:latin typeface="+mj-lt"/>
              </a:rPr>
              <a:t>we</a:t>
            </a:r>
            <a:r>
              <a:rPr lang="nb-NO" sz="1400" dirty="0" smtClean="0">
                <a:latin typeface="+mj-lt"/>
              </a:rPr>
              <a:t> </a:t>
            </a:r>
            <a:r>
              <a:rPr lang="nb-NO" sz="1400" dirty="0" err="1" smtClean="0">
                <a:latin typeface="+mj-lt"/>
              </a:rPr>
              <a:t>will</a:t>
            </a:r>
            <a:r>
              <a:rPr lang="nb-NO" sz="1400" dirty="0" smtClean="0">
                <a:latin typeface="+mj-lt"/>
              </a:rPr>
              <a:t> not </a:t>
            </a:r>
            <a:r>
              <a:rPr lang="nb-NO" sz="1400" dirty="0" err="1" smtClean="0">
                <a:latin typeface="+mj-lt"/>
              </a:rPr>
              <a:t>utilize</a:t>
            </a:r>
            <a:r>
              <a:rPr lang="nb-NO" sz="1400" dirty="0" smtClean="0">
                <a:latin typeface="+mj-lt"/>
              </a:rPr>
              <a:t> </a:t>
            </a:r>
            <a:r>
              <a:rPr lang="nb-NO" sz="1400" dirty="0" err="1" smtClean="0">
                <a:latin typeface="+mj-lt"/>
              </a:rPr>
              <a:t>ourselves</a:t>
            </a:r>
            <a:endParaRPr lang="nb-NO" sz="1400" dirty="0" smtClean="0">
              <a:latin typeface="+mj-lt"/>
            </a:endParaRPr>
          </a:p>
          <a:p>
            <a:endParaRPr lang="nb-NO" sz="1400" dirty="0">
              <a:latin typeface="+mj-lt"/>
            </a:endParaRPr>
          </a:p>
        </p:txBody>
      </p:sp>
      <p:sp>
        <p:nvSpPr>
          <p:cNvPr id="17" name="TextBox 16"/>
          <p:cNvSpPr txBox="1"/>
          <p:nvPr/>
        </p:nvSpPr>
        <p:spPr>
          <a:xfrm>
            <a:off x="1703293" y="4401671"/>
            <a:ext cx="1644571" cy="1169551"/>
          </a:xfrm>
          <a:prstGeom prst="rect">
            <a:avLst/>
          </a:prstGeom>
          <a:noFill/>
        </p:spPr>
        <p:txBody>
          <a:bodyPr wrap="square" rtlCol="0">
            <a:spAutoFit/>
          </a:bodyPr>
          <a:lstStyle/>
          <a:p>
            <a:r>
              <a:rPr lang="nb-NO" sz="1400" dirty="0" err="1" smtClean="0">
                <a:latin typeface="+mj-lt"/>
              </a:rPr>
              <a:t>Developing</a:t>
            </a:r>
            <a:r>
              <a:rPr lang="nb-NO" sz="1400" dirty="0" smtClean="0">
                <a:latin typeface="+mj-lt"/>
              </a:rPr>
              <a:t> </a:t>
            </a:r>
            <a:r>
              <a:rPr lang="nb-NO" sz="1400" dirty="0" err="1" smtClean="0">
                <a:latin typeface="+mj-lt"/>
              </a:rPr>
              <a:t>ideas</a:t>
            </a:r>
            <a:r>
              <a:rPr lang="nb-NO" sz="1400" dirty="0" smtClean="0">
                <a:latin typeface="+mj-lt"/>
              </a:rPr>
              <a:t> </a:t>
            </a:r>
            <a:r>
              <a:rPr lang="nb-NO" sz="1400" dirty="0" err="1" smtClean="0">
                <a:latin typeface="+mj-lt"/>
              </a:rPr>
              <a:t>together</a:t>
            </a:r>
            <a:r>
              <a:rPr lang="nb-NO" sz="1400" dirty="0" smtClean="0">
                <a:latin typeface="+mj-lt"/>
              </a:rPr>
              <a:t> </a:t>
            </a:r>
            <a:r>
              <a:rPr lang="nb-NO" sz="1400" dirty="0" err="1" smtClean="0">
                <a:latin typeface="+mj-lt"/>
              </a:rPr>
              <a:t>with</a:t>
            </a:r>
            <a:r>
              <a:rPr lang="nb-NO" sz="1400" dirty="0" smtClean="0">
                <a:latin typeface="+mj-lt"/>
              </a:rPr>
              <a:t> </a:t>
            </a:r>
            <a:r>
              <a:rPr lang="nb-NO" sz="1400" dirty="0" err="1" smtClean="0">
                <a:latin typeface="+mj-lt"/>
              </a:rPr>
              <a:t>suppliers</a:t>
            </a:r>
            <a:r>
              <a:rPr lang="nb-NO" sz="1400" dirty="0" smtClean="0">
                <a:latin typeface="+mj-lt"/>
              </a:rPr>
              <a:t> and </a:t>
            </a:r>
            <a:r>
              <a:rPr lang="nb-NO" sz="1400" dirty="0" err="1" smtClean="0">
                <a:latin typeface="+mj-lt"/>
              </a:rPr>
              <a:t>distributors</a:t>
            </a:r>
            <a:endParaRPr lang="nb-NO" sz="1400" dirty="0" smtClean="0">
              <a:latin typeface="+mj-lt"/>
            </a:endParaRPr>
          </a:p>
          <a:p>
            <a:endParaRPr lang="nb-NO" sz="1400" dirty="0">
              <a:latin typeface="+mj-lt"/>
            </a:endParaRPr>
          </a:p>
        </p:txBody>
      </p:sp>
      <p:pic>
        <p:nvPicPr>
          <p:cNvPr id="2050" name="Picture 2"/>
          <p:cNvPicPr>
            <a:picLocks noChangeAspect="1" noChangeArrowheads="1"/>
          </p:cNvPicPr>
          <p:nvPr/>
        </p:nvPicPr>
        <p:blipFill>
          <a:blip r:embed="rId4" cstate="print"/>
          <a:srcRect/>
          <a:stretch>
            <a:fillRect/>
          </a:stretch>
        </p:blipFill>
        <p:spPr bwMode="auto">
          <a:xfrm>
            <a:off x="7010400" y="1888931"/>
            <a:ext cx="1738032" cy="136637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958353" y="1947577"/>
            <a:ext cx="1352270" cy="1114989"/>
          </a:xfrm>
          <a:prstGeom prst="rect">
            <a:avLst/>
          </a:prstGeom>
          <a:noFill/>
          <a:ln w="9525">
            <a:noFill/>
            <a:miter lim="800000"/>
            <a:headEnd/>
            <a:tailEnd/>
          </a:ln>
        </p:spPr>
      </p:pic>
      <p:sp>
        <p:nvSpPr>
          <p:cNvPr id="20" name="TextBox 19"/>
          <p:cNvSpPr txBox="1"/>
          <p:nvPr/>
        </p:nvSpPr>
        <p:spPr>
          <a:xfrm>
            <a:off x="5387788" y="4572000"/>
            <a:ext cx="1497105" cy="738664"/>
          </a:xfrm>
          <a:prstGeom prst="rect">
            <a:avLst/>
          </a:prstGeom>
          <a:noFill/>
        </p:spPr>
        <p:txBody>
          <a:bodyPr wrap="square" rtlCol="0">
            <a:spAutoFit/>
          </a:bodyPr>
          <a:lstStyle/>
          <a:p>
            <a:r>
              <a:rPr lang="nb-NO" sz="1400" dirty="0" err="1" smtClean="0">
                <a:latin typeface="+mj-lt"/>
              </a:rPr>
              <a:t>Open</a:t>
            </a:r>
            <a:r>
              <a:rPr lang="nb-NO" sz="1400" dirty="0" smtClean="0">
                <a:latin typeface="+mj-lt"/>
              </a:rPr>
              <a:t> </a:t>
            </a:r>
            <a:r>
              <a:rPr lang="nb-NO" sz="1400" dirty="0" err="1" smtClean="0">
                <a:latin typeface="+mj-lt"/>
              </a:rPr>
              <a:t>sharing</a:t>
            </a:r>
            <a:r>
              <a:rPr lang="nb-NO" sz="1400" dirty="0" smtClean="0">
                <a:latin typeface="+mj-lt"/>
              </a:rPr>
              <a:t> </a:t>
            </a:r>
            <a:r>
              <a:rPr lang="nb-NO" sz="1400" dirty="0" err="1" smtClean="0">
                <a:latin typeface="+mj-lt"/>
              </a:rPr>
              <a:t>of</a:t>
            </a:r>
            <a:r>
              <a:rPr lang="nb-NO" sz="1400" dirty="0" smtClean="0">
                <a:latin typeface="+mj-lt"/>
              </a:rPr>
              <a:t> </a:t>
            </a:r>
            <a:r>
              <a:rPr lang="nb-NO" sz="1400" dirty="0" err="1" smtClean="0">
                <a:latin typeface="+mj-lt"/>
              </a:rPr>
              <a:t>technology</a:t>
            </a:r>
            <a:endParaRPr lang="nb-NO" sz="1400" dirty="0" smtClean="0">
              <a:latin typeface="+mj-lt"/>
            </a:endParaRPr>
          </a:p>
          <a:p>
            <a:endParaRPr lang="nb-NO" sz="1400" dirty="0">
              <a:latin typeface="+mj-lt"/>
            </a:endParaRPr>
          </a:p>
        </p:txBody>
      </p:sp>
      <p:pic>
        <p:nvPicPr>
          <p:cNvPr id="2052" name="Picture 4"/>
          <p:cNvPicPr>
            <a:picLocks noChangeAspect="1" noChangeArrowheads="1"/>
          </p:cNvPicPr>
          <p:nvPr/>
        </p:nvPicPr>
        <p:blipFill>
          <a:blip r:embed="rId6" cstate="print"/>
          <a:srcRect/>
          <a:stretch>
            <a:fillRect/>
          </a:stretch>
        </p:blipFill>
        <p:spPr bwMode="auto">
          <a:xfrm>
            <a:off x="2699792" y="5301208"/>
            <a:ext cx="1621568" cy="1027844"/>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7452320" y="5229200"/>
            <a:ext cx="996702" cy="1269134"/>
          </a:xfrm>
          <a:prstGeom prst="rect">
            <a:avLst/>
          </a:prstGeom>
          <a:noFill/>
          <a:ln w="9525">
            <a:noFill/>
            <a:miter lim="800000"/>
            <a:headEnd/>
            <a:tailEnd/>
          </a:ln>
        </p:spPr>
      </p:pic>
      <p:pic>
        <p:nvPicPr>
          <p:cNvPr id="3" name="Picture 2"/>
          <p:cNvPicPr>
            <a:picLocks noChangeAspect="1" noChangeArrowheads="1"/>
          </p:cNvPicPr>
          <p:nvPr/>
        </p:nvPicPr>
        <p:blipFill>
          <a:blip r:embed="rId8" cstate="print"/>
          <a:srcRect/>
          <a:stretch>
            <a:fillRect/>
          </a:stretch>
        </p:blipFill>
        <p:spPr bwMode="auto">
          <a:xfrm>
            <a:off x="5796136" y="5229200"/>
            <a:ext cx="1781944" cy="742477"/>
          </a:xfrm>
          <a:prstGeom prst="rect">
            <a:avLst/>
          </a:prstGeom>
          <a:noFill/>
          <a:ln w="9525">
            <a:noFill/>
            <a:miter lim="800000"/>
            <a:headEnd/>
            <a:tailEnd/>
          </a:ln>
        </p:spPr>
      </p:pic>
    </p:spTree>
    <p:extLst>
      <p:ext uri="{BB962C8B-B14F-4D97-AF65-F5344CB8AC3E}">
        <p14:creationId xmlns:p14="http://schemas.microsoft.com/office/powerpoint/2010/main" val="4248306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More than strategic use of external sources and paths to commercialization</a:t>
            </a:r>
            <a:endParaRPr lang="en-US" noProof="0"/>
          </a:p>
        </p:txBody>
      </p:sp>
      <p:sp>
        <p:nvSpPr>
          <p:cNvPr id="3" name="Content Placeholder 2"/>
          <p:cNvSpPr>
            <a:spLocks noGrp="1"/>
          </p:cNvSpPr>
          <p:nvPr>
            <p:ph idx="1"/>
          </p:nvPr>
        </p:nvSpPr>
        <p:spPr>
          <a:xfrm>
            <a:off x="683568" y="1484784"/>
            <a:ext cx="7840425" cy="4334069"/>
          </a:xfrm>
        </p:spPr>
        <p:txBody>
          <a:bodyPr>
            <a:normAutofit fontScale="85000" lnSpcReduction="20000"/>
          </a:bodyPr>
          <a:lstStyle/>
          <a:p>
            <a:r>
              <a:rPr lang="en-US" noProof="0" smtClean="0"/>
              <a:t>Open innovation isalso about internal openness….</a:t>
            </a:r>
          </a:p>
          <a:p>
            <a:r>
              <a:rPr lang="en-US" noProof="0" smtClean="0"/>
              <a:t>Open innovation is also open innovation processes between sourcing and paths to commercialization….</a:t>
            </a:r>
          </a:p>
          <a:p>
            <a:endParaRPr lang="en-US" noProof="0" smtClean="0"/>
          </a:p>
          <a:p>
            <a:endParaRPr lang="en-US" noProof="0" smtClean="0"/>
          </a:p>
          <a:p>
            <a:endParaRPr lang="en-US" noProof="0" smtClean="0"/>
          </a:p>
          <a:p>
            <a:endParaRPr lang="en-US" noProof="0" smtClean="0"/>
          </a:p>
          <a:p>
            <a:pPr marL="0" indent="0">
              <a:buNone/>
            </a:pPr>
            <a:endParaRPr lang="en-US" noProof="0" smtClean="0"/>
          </a:p>
          <a:p>
            <a:pPr>
              <a:buNone/>
            </a:pPr>
            <a:endParaRPr lang="en-US" noProof="0" smtClean="0"/>
          </a:p>
          <a:p>
            <a:r>
              <a:rPr lang="en-US" noProof="0" smtClean="0"/>
              <a:t>Open innovation is a model of innovation that crosses firm level boundaries – e.g. open innovation communities/spaces and open business models…</a:t>
            </a:r>
          </a:p>
          <a:p>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12</a:t>
            </a:fld>
            <a:endParaRPr lang="nb-NO"/>
          </a:p>
        </p:txBody>
      </p:sp>
      <p:pic>
        <p:nvPicPr>
          <p:cNvPr id="5" name="Picture 2"/>
          <p:cNvPicPr>
            <a:picLocks noChangeAspect="1" noChangeArrowheads="1"/>
          </p:cNvPicPr>
          <p:nvPr/>
        </p:nvPicPr>
        <p:blipFill>
          <a:blip r:embed="rId3" cstate="print"/>
          <a:srcRect/>
          <a:stretch>
            <a:fillRect/>
          </a:stretch>
        </p:blipFill>
        <p:spPr bwMode="auto">
          <a:xfrm>
            <a:off x="2699792" y="2924944"/>
            <a:ext cx="2289845" cy="15482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5536" y="3356992"/>
            <a:ext cx="2088232" cy="93224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364088" y="3068960"/>
            <a:ext cx="2664296" cy="1155794"/>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707904" y="5531282"/>
            <a:ext cx="5241603" cy="894909"/>
          </a:xfrm>
          <a:prstGeom prst="rect">
            <a:avLst/>
          </a:prstGeom>
          <a:noFill/>
          <a:ln w="9525">
            <a:noFill/>
            <a:miter lim="800000"/>
            <a:headEnd/>
            <a:tailEnd/>
          </a:ln>
        </p:spPr>
      </p:pic>
    </p:spTree>
    <p:extLst>
      <p:ext uri="{BB962C8B-B14F-4D97-AF65-F5344CB8AC3E}">
        <p14:creationId xmlns:p14="http://schemas.microsoft.com/office/powerpoint/2010/main" val="13947948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135938" cy="922338"/>
          </a:xfrm>
        </p:spPr>
        <p:txBody>
          <a:bodyPr>
            <a:normAutofit fontScale="90000"/>
          </a:bodyPr>
          <a:lstStyle/>
          <a:p>
            <a:r>
              <a:rPr lang="en-US" noProof="0" smtClean="0"/>
              <a:t>But where are the customers and consumers, I thought open innovation was all about democratizing innovation? </a:t>
            </a:r>
            <a:endParaRPr lang="en-US" noProof="0"/>
          </a:p>
        </p:txBody>
      </p:sp>
      <p:sp>
        <p:nvSpPr>
          <p:cNvPr id="6" name="Slide Number Placeholder 5"/>
          <p:cNvSpPr>
            <a:spLocks noGrp="1"/>
          </p:cNvSpPr>
          <p:nvPr>
            <p:ph type="sldNum" sz="quarter" idx="12"/>
          </p:nvPr>
        </p:nvSpPr>
        <p:spPr/>
        <p:txBody>
          <a:bodyPr/>
          <a:lstStyle/>
          <a:p>
            <a:pPr>
              <a:defRPr/>
            </a:pPr>
            <a:fld id="{FA3D1193-D3DD-493A-8E71-0BD9EADA2FAE}" type="slidenum">
              <a:rPr lang="nb-NO" smtClean="0"/>
              <a:pPr>
                <a:defRPr/>
              </a:pPr>
              <a:t>13</a:t>
            </a:fld>
            <a:endParaRPr lang="nb-NO"/>
          </a:p>
        </p:txBody>
      </p:sp>
    </p:spTree>
    <p:extLst>
      <p:ext uri="{BB962C8B-B14F-4D97-AF65-F5344CB8AC3E}">
        <p14:creationId xmlns:p14="http://schemas.microsoft.com/office/powerpoint/2010/main" val="32889652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The relationship between open innovation and co-creation…</a:t>
            </a:r>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14</a:t>
            </a:fld>
            <a:endParaRPr lang="nb-NO"/>
          </a:p>
        </p:txBody>
      </p:sp>
      <p:cxnSp>
        <p:nvCxnSpPr>
          <p:cNvPr id="8" name="Straight Arrow Connector 7"/>
          <p:cNvCxnSpPr/>
          <p:nvPr/>
        </p:nvCxnSpPr>
        <p:spPr>
          <a:xfrm>
            <a:off x="1763688" y="3933056"/>
            <a:ext cx="547260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3645024"/>
            <a:ext cx="1443024" cy="738664"/>
          </a:xfrm>
          <a:prstGeom prst="rect">
            <a:avLst/>
          </a:prstGeom>
          <a:noFill/>
        </p:spPr>
        <p:txBody>
          <a:bodyPr wrap="none" rtlCol="0">
            <a:spAutoFit/>
          </a:bodyPr>
          <a:lstStyle/>
          <a:p>
            <a:r>
              <a:rPr lang="nb-NO" sz="1400" dirty="0" err="1" smtClean="0">
                <a:solidFill>
                  <a:srgbClr val="0070C0"/>
                </a:solidFill>
                <a:latin typeface="+mj-lt"/>
              </a:rPr>
              <a:t>Upstream</a:t>
            </a:r>
            <a:r>
              <a:rPr lang="nb-NO" sz="1400" dirty="0" smtClean="0">
                <a:solidFill>
                  <a:srgbClr val="0070C0"/>
                </a:solidFill>
                <a:latin typeface="+mj-lt"/>
              </a:rPr>
              <a:t> </a:t>
            </a:r>
            <a:br>
              <a:rPr lang="nb-NO" sz="1400" dirty="0" smtClean="0">
                <a:solidFill>
                  <a:srgbClr val="0070C0"/>
                </a:solidFill>
                <a:latin typeface="+mj-lt"/>
              </a:rPr>
            </a:br>
            <a:r>
              <a:rPr lang="nb-NO" sz="1400" dirty="0" err="1" smtClean="0">
                <a:solidFill>
                  <a:srgbClr val="0070C0"/>
                </a:solidFill>
                <a:latin typeface="+mj-lt"/>
              </a:rPr>
              <a:t>participants</a:t>
            </a:r>
            <a:endParaRPr lang="nb-NO" sz="1400" dirty="0" smtClean="0">
              <a:solidFill>
                <a:srgbClr val="0070C0"/>
              </a:solidFill>
              <a:latin typeface="+mj-lt"/>
            </a:endParaRPr>
          </a:p>
          <a:p>
            <a:r>
              <a:rPr lang="nb-NO" sz="1400" dirty="0" err="1" smtClean="0">
                <a:solidFill>
                  <a:srgbClr val="0070C0"/>
                </a:solidFill>
                <a:latin typeface="+mj-lt"/>
              </a:rPr>
              <a:t>E.g</a:t>
            </a:r>
            <a:r>
              <a:rPr lang="nb-NO" sz="1400" dirty="0" smtClean="0">
                <a:solidFill>
                  <a:srgbClr val="0070C0"/>
                </a:solidFill>
                <a:latin typeface="+mj-lt"/>
              </a:rPr>
              <a:t>. Suppliers</a:t>
            </a:r>
            <a:endParaRPr lang="nb-NO" sz="1400" dirty="0">
              <a:solidFill>
                <a:srgbClr val="0070C0"/>
              </a:solidFill>
              <a:latin typeface="+mj-lt"/>
            </a:endParaRPr>
          </a:p>
        </p:txBody>
      </p:sp>
      <p:sp>
        <p:nvSpPr>
          <p:cNvPr id="12" name="TextBox 11"/>
          <p:cNvSpPr txBox="1"/>
          <p:nvPr/>
        </p:nvSpPr>
        <p:spPr>
          <a:xfrm>
            <a:off x="7452320" y="3645024"/>
            <a:ext cx="1568058" cy="738664"/>
          </a:xfrm>
          <a:prstGeom prst="rect">
            <a:avLst/>
          </a:prstGeom>
          <a:noFill/>
        </p:spPr>
        <p:txBody>
          <a:bodyPr wrap="none" rtlCol="0">
            <a:spAutoFit/>
          </a:bodyPr>
          <a:lstStyle/>
          <a:p>
            <a:r>
              <a:rPr lang="nb-NO" sz="1400" dirty="0" err="1" smtClean="0">
                <a:solidFill>
                  <a:srgbClr val="0070C0"/>
                </a:solidFill>
                <a:latin typeface="+mj-lt"/>
              </a:rPr>
              <a:t>Downstream</a:t>
            </a:r>
            <a:r>
              <a:rPr lang="nb-NO" sz="1400" dirty="0" smtClean="0">
                <a:solidFill>
                  <a:srgbClr val="0070C0"/>
                </a:solidFill>
                <a:latin typeface="+mj-lt"/>
              </a:rPr>
              <a:t> </a:t>
            </a:r>
            <a:br>
              <a:rPr lang="nb-NO" sz="1400" dirty="0" smtClean="0">
                <a:solidFill>
                  <a:srgbClr val="0070C0"/>
                </a:solidFill>
                <a:latin typeface="+mj-lt"/>
              </a:rPr>
            </a:br>
            <a:r>
              <a:rPr lang="nb-NO" sz="1400" dirty="0" err="1" smtClean="0">
                <a:solidFill>
                  <a:srgbClr val="0070C0"/>
                </a:solidFill>
                <a:latin typeface="+mj-lt"/>
              </a:rPr>
              <a:t>participants</a:t>
            </a:r>
            <a:endParaRPr lang="nb-NO" sz="1400" dirty="0" smtClean="0">
              <a:solidFill>
                <a:srgbClr val="0070C0"/>
              </a:solidFill>
              <a:latin typeface="+mj-lt"/>
            </a:endParaRPr>
          </a:p>
          <a:p>
            <a:r>
              <a:rPr lang="nb-NO" sz="1400" dirty="0" err="1" smtClean="0">
                <a:solidFill>
                  <a:srgbClr val="0070C0"/>
                </a:solidFill>
                <a:latin typeface="+mj-lt"/>
              </a:rPr>
              <a:t>E.g</a:t>
            </a:r>
            <a:r>
              <a:rPr lang="nb-NO" sz="1400" dirty="0" smtClean="0">
                <a:solidFill>
                  <a:srgbClr val="0070C0"/>
                </a:solidFill>
                <a:latin typeface="+mj-lt"/>
              </a:rPr>
              <a:t>. </a:t>
            </a:r>
            <a:r>
              <a:rPr lang="nb-NO" sz="1400" dirty="0" err="1" smtClean="0">
                <a:solidFill>
                  <a:srgbClr val="0070C0"/>
                </a:solidFill>
                <a:latin typeface="+mj-lt"/>
              </a:rPr>
              <a:t>Customers</a:t>
            </a:r>
            <a:endParaRPr lang="nb-NO" sz="1400" dirty="0">
              <a:solidFill>
                <a:srgbClr val="0070C0"/>
              </a:solidFill>
              <a:latin typeface="+mj-lt"/>
            </a:endParaRPr>
          </a:p>
        </p:txBody>
      </p:sp>
      <p:cxnSp>
        <p:nvCxnSpPr>
          <p:cNvPr id="15" name="Straight Arrow Connector 14"/>
          <p:cNvCxnSpPr/>
          <p:nvPr/>
        </p:nvCxnSpPr>
        <p:spPr>
          <a:xfrm flipV="1">
            <a:off x="4499992" y="2204864"/>
            <a:ext cx="0" cy="338437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95936" y="5661248"/>
            <a:ext cx="1305165" cy="307777"/>
          </a:xfrm>
          <a:prstGeom prst="rect">
            <a:avLst/>
          </a:prstGeom>
          <a:noFill/>
        </p:spPr>
        <p:txBody>
          <a:bodyPr wrap="none" rtlCol="0">
            <a:spAutoFit/>
          </a:bodyPr>
          <a:lstStyle/>
          <a:p>
            <a:r>
              <a:rPr lang="nb-NO" sz="1400" dirty="0" smtClean="0">
                <a:solidFill>
                  <a:srgbClr val="0070C0"/>
                </a:solidFill>
                <a:latin typeface="+mj-lt"/>
              </a:rPr>
              <a:t>”</a:t>
            </a:r>
            <a:r>
              <a:rPr lang="nb-NO" sz="1400" dirty="0" err="1" smtClean="0">
                <a:solidFill>
                  <a:srgbClr val="0070C0"/>
                </a:solidFill>
                <a:latin typeface="+mj-lt"/>
              </a:rPr>
              <a:t>Production</a:t>
            </a:r>
            <a:r>
              <a:rPr lang="nb-NO" sz="1400" dirty="0" smtClean="0">
                <a:solidFill>
                  <a:srgbClr val="0070C0"/>
                </a:solidFill>
                <a:latin typeface="+mj-lt"/>
              </a:rPr>
              <a:t>”</a:t>
            </a:r>
            <a:endParaRPr lang="nb-NO" sz="1400" dirty="0">
              <a:solidFill>
                <a:srgbClr val="0070C0"/>
              </a:solidFill>
              <a:latin typeface="+mj-lt"/>
            </a:endParaRPr>
          </a:p>
        </p:txBody>
      </p:sp>
      <p:sp>
        <p:nvSpPr>
          <p:cNvPr id="20" name="TextBox 19"/>
          <p:cNvSpPr txBox="1"/>
          <p:nvPr/>
        </p:nvSpPr>
        <p:spPr>
          <a:xfrm>
            <a:off x="3995936" y="1916832"/>
            <a:ext cx="1148007" cy="307777"/>
          </a:xfrm>
          <a:prstGeom prst="rect">
            <a:avLst/>
          </a:prstGeom>
          <a:noFill/>
        </p:spPr>
        <p:txBody>
          <a:bodyPr wrap="none" rtlCol="0">
            <a:spAutoFit/>
          </a:bodyPr>
          <a:lstStyle/>
          <a:p>
            <a:r>
              <a:rPr lang="nb-NO" sz="1400" dirty="0" err="1" smtClean="0">
                <a:solidFill>
                  <a:srgbClr val="0070C0"/>
                </a:solidFill>
                <a:latin typeface="+mj-lt"/>
              </a:rPr>
              <a:t>Innovation</a:t>
            </a:r>
            <a:endParaRPr lang="nb-NO" sz="1400" dirty="0">
              <a:solidFill>
                <a:srgbClr val="0070C0"/>
              </a:solidFill>
              <a:latin typeface="+mj-lt"/>
            </a:endParaRPr>
          </a:p>
        </p:txBody>
      </p:sp>
      <p:sp>
        <p:nvSpPr>
          <p:cNvPr id="21" name="TextBox 20"/>
          <p:cNvSpPr txBox="1">
            <a:spLocks noChangeArrowheads="1"/>
          </p:cNvSpPr>
          <p:nvPr/>
        </p:nvSpPr>
        <p:spPr bwMode="auto">
          <a:xfrm>
            <a:off x="4644008" y="4365104"/>
            <a:ext cx="2068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a:t>Co-Creation of </a:t>
            </a:r>
            <a:r>
              <a:rPr lang="en-US" sz="1400" b="1" dirty="0" smtClean="0"/>
              <a:t>value</a:t>
            </a:r>
            <a:endParaRPr lang="en-US" sz="1400" b="1" dirty="0"/>
          </a:p>
        </p:txBody>
      </p:sp>
      <p:sp>
        <p:nvSpPr>
          <p:cNvPr id="22" name="TextBox 21"/>
          <p:cNvSpPr txBox="1">
            <a:spLocks noChangeArrowheads="1"/>
          </p:cNvSpPr>
          <p:nvPr/>
        </p:nvSpPr>
        <p:spPr bwMode="auto">
          <a:xfrm>
            <a:off x="5220072" y="2492896"/>
            <a:ext cx="16722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a:t>User </a:t>
            </a:r>
            <a:r>
              <a:rPr lang="en-US" sz="1400" b="1" dirty="0" smtClean="0"/>
              <a:t>innovation</a:t>
            </a:r>
            <a:endParaRPr lang="en-US" sz="1400" b="1" dirty="0"/>
          </a:p>
        </p:txBody>
      </p:sp>
      <p:sp>
        <p:nvSpPr>
          <p:cNvPr id="23" name="TextBox 22"/>
          <p:cNvSpPr txBox="1">
            <a:spLocks noChangeArrowheads="1"/>
          </p:cNvSpPr>
          <p:nvPr/>
        </p:nvSpPr>
        <p:spPr bwMode="auto">
          <a:xfrm>
            <a:off x="4197479" y="3307976"/>
            <a:ext cx="2319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User driven innovation</a:t>
            </a:r>
            <a:endParaRPr lang="en-US" sz="1400" b="1" dirty="0"/>
          </a:p>
        </p:txBody>
      </p:sp>
      <p:sp>
        <p:nvSpPr>
          <p:cNvPr id="24" name="TextBox 23"/>
          <p:cNvSpPr txBox="1">
            <a:spLocks noChangeArrowheads="1"/>
          </p:cNvSpPr>
          <p:nvPr/>
        </p:nvSpPr>
        <p:spPr bwMode="auto">
          <a:xfrm>
            <a:off x="3707904" y="4653136"/>
            <a:ext cx="1601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err="1"/>
              <a:t>Crowdsourcing</a:t>
            </a:r>
            <a:endParaRPr lang="en-US" sz="1400" b="1" dirty="0"/>
          </a:p>
        </p:txBody>
      </p:sp>
      <p:sp>
        <p:nvSpPr>
          <p:cNvPr id="25" name="TextBox 24"/>
          <p:cNvSpPr txBox="1">
            <a:spLocks noChangeArrowheads="1"/>
          </p:cNvSpPr>
          <p:nvPr/>
        </p:nvSpPr>
        <p:spPr bwMode="auto">
          <a:xfrm>
            <a:off x="3419872" y="5013176"/>
            <a:ext cx="153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a:t>Co-Production</a:t>
            </a:r>
          </a:p>
        </p:txBody>
      </p:sp>
      <p:sp>
        <p:nvSpPr>
          <p:cNvPr id="26" name="TextBox 25"/>
          <p:cNvSpPr txBox="1">
            <a:spLocks noChangeArrowheads="1"/>
          </p:cNvSpPr>
          <p:nvPr/>
        </p:nvSpPr>
        <p:spPr bwMode="auto">
          <a:xfrm>
            <a:off x="5796136" y="4653136"/>
            <a:ext cx="1406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err="1"/>
              <a:t>Prosumption</a:t>
            </a:r>
            <a:endParaRPr lang="en-US" sz="1400" b="1" dirty="0"/>
          </a:p>
        </p:txBody>
      </p:sp>
      <p:sp>
        <p:nvSpPr>
          <p:cNvPr id="27" name="TextBox 26"/>
          <p:cNvSpPr txBox="1">
            <a:spLocks noChangeArrowheads="1"/>
          </p:cNvSpPr>
          <p:nvPr/>
        </p:nvSpPr>
        <p:spPr bwMode="auto">
          <a:xfrm>
            <a:off x="2843808" y="3212976"/>
            <a:ext cx="13853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Open source </a:t>
            </a:r>
            <a:endParaRPr lang="en-US" sz="1400" b="1" dirty="0"/>
          </a:p>
        </p:txBody>
      </p:sp>
      <p:sp>
        <p:nvSpPr>
          <p:cNvPr id="28" name="TextBox 27"/>
          <p:cNvSpPr txBox="1">
            <a:spLocks noChangeArrowheads="1"/>
          </p:cNvSpPr>
          <p:nvPr/>
        </p:nvSpPr>
        <p:spPr bwMode="auto">
          <a:xfrm>
            <a:off x="1979712" y="2636912"/>
            <a:ext cx="1728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Open innovation</a:t>
            </a:r>
            <a:endParaRPr lang="en-US" sz="1400" b="1" dirty="0"/>
          </a:p>
        </p:txBody>
      </p:sp>
      <p:sp>
        <p:nvSpPr>
          <p:cNvPr id="29" name="TextBox 28"/>
          <p:cNvSpPr txBox="1">
            <a:spLocks noChangeArrowheads="1"/>
          </p:cNvSpPr>
          <p:nvPr/>
        </p:nvSpPr>
        <p:spPr bwMode="auto">
          <a:xfrm>
            <a:off x="3491880" y="3717032"/>
            <a:ext cx="2130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Social entrepreneurs</a:t>
            </a:r>
            <a:endParaRPr lang="en-US" sz="1400" b="1" dirty="0"/>
          </a:p>
        </p:txBody>
      </p:sp>
      <p:sp>
        <p:nvSpPr>
          <p:cNvPr id="31" name="TextBox 30"/>
          <p:cNvSpPr txBox="1">
            <a:spLocks noChangeArrowheads="1"/>
          </p:cNvSpPr>
          <p:nvPr/>
        </p:nvSpPr>
        <p:spPr bwMode="auto">
          <a:xfrm>
            <a:off x="4154688" y="3110753"/>
            <a:ext cx="15199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err="1" smtClean="0"/>
              <a:t>Crowdfunding</a:t>
            </a:r>
            <a:endParaRPr lang="en-US" sz="1400" b="1" dirty="0"/>
          </a:p>
        </p:txBody>
      </p:sp>
      <p:sp>
        <p:nvSpPr>
          <p:cNvPr id="32" name="TextBox 31"/>
          <p:cNvSpPr txBox="1">
            <a:spLocks noChangeArrowheads="1"/>
          </p:cNvSpPr>
          <p:nvPr/>
        </p:nvSpPr>
        <p:spPr bwMode="auto">
          <a:xfrm>
            <a:off x="4283968" y="2708920"/>
            <a:ext cx="26035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Democratizing innovation</a:t>
            </a:r>
            <a:endParaRPr lang="en-US" sz="1400" b="1" dirty="0"/>
          </a:p>
        </p:txBody>
      </p:sp>
      <p:sp>
        <p:nvSpPr>
          <p:cNvPr id="33" name="TextBox 32"/>
          <p:cNvSpPr txBox="1">
            <a:spLocks noChangeArrowheads="1"/>
          </p:cNvSpPr>
          <p:nvPr/>
        </p:nvSpPr>
        <p:spPr bwMode="auto">
          <a:xfrm>
            <a:off x="2411760" y="3501008"/>
            <a:ext cx="2364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User centric innovation</a:t>
            </a:r>
            <a:endParaRPr lang="en-US" sz="1400" b="1" dirty="0"/>
          </a:p>
        </p:txBody>
      </p:sp>
      <p:sp>
        <p:nvSpPr>
          <p:cNvPr id="34" name="TextBox 33"/>
          <p:cNvSpPr txBox="1">
            <a:spLocks noChangeArrowheads="1"/>
          </p:cNvSpPr>
          <p:nvPr/>
        </p:nvSpPr>
        <p:spPr bwMode="auto">
          <a:xfrm>
            <a:off x="4860032" y="4005064"/>
            <a:ext cx="2694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Collaborative consumption</a:t>
            </a:r>
            <a:endParaRPr lang="en-US" sz="1400" b="1" dirty="0"/>
          </a:p>
        </p:txBody>
      </p:sp>
      <p:sp>
        <p:nvSpPr>
          <p:cNvPr id="35" name="TextBox 34"/>
          <p:cNvSpPr txBox="1">
            <a:spLocks noChangeArrowheads="1"/>
          </p:cNvSpPr>
          <p:nvPr/>
        </p:nvSpPr>
        <p:spPr bwMode="auto">
          <a:xfrm>
            <a:off x="3347864" y="2348880"/>
            <a:ext cx="2582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a:t>User </a:t>
            </a:r>
            <a:r>
              <a:rPr lang="en-US" sz="1400" b="1" dirty="0" smtClean="0"/>
              <a:t>innovation networks</a:t>
            </a:r>
            <a:endParaRPr lang="en-US" sz="1400" b="1" dirty="0"/>
          </a:p>
        </p:txBody>
      </p:sp>
      <p:sp>
        <p:nvSpPr>
          <p:cNvPr id="36" name="TextBox 35"/>
          <p:cNvSpPr txBox="1">
            <a:spLocks noChangeArrowheads="1"/>
          </p:cNvSpPr>
          <p:nvPr/>
        </p:nvSpPr>
        <p:spPr bwMode="auto">
          <a:xfrm>
            <a:off x="2051720" y="2924944"/>
            <a:ext cx="2023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Collective invention</a:t>
            </a:r>
            <a:endParaRPr lang="en-US" sz="1400" b="1" dirty="0"/>
          </a:p>
        </p:txBody>
      </p:sp>
      <p:pic>
        <p:nvPicPr>
          <p:cNvPr id="37" name="Picture 2" descr="http://t2.gstatic.com/images?q=tbn:ANd9GcSKD4AkacSOdJx0djarFiskKB7KgwF02xr5JdiDMlGKEcvuPSg9Xq6_Lw8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157192"/>
            <a:ext cx="1440160" cy="5098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t0.gstatic.com/images?q=tbn:ANd9GcTnttIj7CI7rDO9YAvyNwk7KAuYv7txBuv-UMN42SuILSnpxq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132856"/>
            <a:ext cx="1358857"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755576" y="2132856"/>
            <a:ext cx="1162011" cy="665124"/>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755576" y="5085184"/>
            <a:ext cx="1803276" cy="569903"/>
          </a:xfrm>
          <a:prstGeom prst="rect">
            <a:avLst/>
          </a:prstGeom>
          <a:noFill/>
          <a:ln w="9525">
            <a:noFill/>
            <a:miter lim="800000"/>
            <a:headEnd/>
            <a:tailEnd/>
          </a:ln>
        </p:spPr>
      </p:pic>
      <p:sp>
        <p:nvSpPr>
          <p:cNvPr id="42" name="TextBox 41"/>
          <p:cNvSpPr txBox="1">
            <a:spLocks noChangeArrowheads="1"/>
          </p:cNvSpPr>
          <p:nvPr/>
        </p:nvSpPr>
        <p:spPr bwMode="auto">
          <a:xfrm>
            <a:off x="4572000" y="2924944"/>
            <a:ext cx="1186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eaLnBrk="0" fontAlgn="base" hangingPunct="0">
              <a:spcBef>
                <a:spcPct val="0"/>
              </a:spcBef>
              <a:spcAft>
                <a:spcPct val="0"/>
              </a:spcAft>
              <a:defRPr sz="1200">
                <a:solidFill>
                  <a:schemeClr val="tx1"/>
                </a:solidFill>
                <a:latin typeface="Georgia" pitchFamily="18" charset="0"/>
                <a:cs typeface="Arial" charset="0"/>
              </a:defRPr>
            </a:lvl6pPr>
            <a:lvl7pPr marL="2971800" indent="-228600" eaLnBrk="0" fontAlgn="base" hangingPunct="0">
              <a:spcBef>
                <a:spcPct val="0"/>
              </a:spcBef>
              <a:spcAft>
                <a:spcPct val="0"/>
              </a:spcAft>
              <a:defRPr sz="1200">
                <a:solidFill>
                  <a:schemeClr val="tx1"/>
                </a:solidFill>
                <a:latin typeface="Georgia" pitchFamily="18" charset="0"/>
                <a:cs typeface="Arial" charset="0"/>
              </a:defRPr>
            </a:lvl7pPr>
            <a:lvl8pPr marL="3429000" indent="-228600" eaLnBrk="0" fontAlgn="base" hangingPunct="0">
              <a:spcBef>
                <a:spcPct val="0"/>
              </a:spcBef>
              <a:spcAft>
                <a:spcPct val="0"/>
              </a:spcAft>
              <a:defRPr sz="1200">
                <a:solidFill>
                  <a:schemeClr val="tx1"/>
                </a:solidFill>
                <a:latin typeface="Georgia" pitchFamily="18" charset="0"/>
                <a:cs typeface="Arial" charset="0"/>
              </a:defRPr>
            </a:lvl8pPr>
            <a:lvl9pPr marL="3886200" indent="-228600"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1400" b="1" dirty="0" smtClean="0"/>
              <a:t>Living labs</a:t>
            </a:r>
            <a:endParaRPr lang="en-US" sz="1400" b="1" dirty="0"/>
          </a:p>
        </p:txBody>
      </p:sp>
      <p:sp>
        <p:nvSpPr>
          <p:cNvPr id="30" name="TextBox 29"/>
          <p:cNvSpPr txBox="1"/>
          <p:nvPr/>
        </p:nvSpPr>
        <p:spPr>
          <a:xfrm>
            <a:off x="3995936" y="3933056"/>
            <a:ext cx="1154740" cy="307777"/>
          </a:xfrm>
          <a:prstGeom prst="rect">
            <a:avLst/>
          </a:prstGeom>
          <a:noFill/>
        </p:spPr>
        <p:txBody>
          <a:bodyPr wrap="none" rtlCol="0">
            <a:spAutoFit/>
          </a:bodyPr>
          <a:lstStyle/>
          <a:p>
            <a:r>
              <a:rPr lang="nb-NO" sz="1400" dirty="0" err="1" smtClean="0">
                <a:solidFill>
                  <a:srgbClr val="0070C0"/>
                </a:solidFill>
                <a:latin typeface="+mj-lt"/>
              </a:rPr>
              <a:t>Employees</a:t>
            </a:r>
            <a:endParaRPr lang="nb-NO" sz="1400" dirty="0">
              <a:solidFill>
                <a:srgbClr val="0070C0"/>
              </a:solidFill>
              <a:latin typeface="+mj-lt"/>
            </a:endParaRPr>
          </a:p>
        </p:txBody>
      </p:sp>
    </p:spTree>
    <p:extLst>
      <p:ext uri="{BB962C8B-B14F-4D97-AF65-F5344CB8AC3E}">
        <p14:creationId xmlns:p14="http://schemas.microsoft.com/office/powerpoint/2010/main" val="3449616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0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0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20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2000"/>
                                        <p:tgtEl>
                                          <p:spTgt spid="10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0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par>
                                <p:cTn id="68" presetID="10"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1" grpId="0"/>
      <p:bldP spid="32" grpId="0"/>
      <p:bldP spid="33" grpId="0"/>
      <p:bldP spid="34" grpId="0"/>
      <p:bldP spid="35" grpId="0"/>
      <p:bldP spid="36"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srcRect/>
          <a:stretch>
            <a:fillRect/>
          </a:stretch>
        </p:blipFill>
        <p:spPr bwMode="auto">
          <a:xfrm>
            <a:off x="5652119" y="2136855"/>
            <a:ext cx="3134693" cy="2668508"/>
          </a:xfrm>
          <a:prstGeom prst="rect">
            <a:avLst/>
          </a:prstGeom>
          <a:noFill/>
          <a:ln w="9525">
            <a:noFill/>
            <a:miter lim="800000"/>
            <a:headEnd/>
            <a:tailEnd/>
          </a:ln>
        </p:spPr>
      </p:pic>
      <p:sp>
        <p:nvSpPr>
          <p:cNvPr id="21507" name="Title 1"/>
          <p:cNvSpPr>
            <a:spLocks noGrp="1"/>
          </p:cNvSpPr>
          <p:nvPr>
            <p:ph type="title"/>
          </p:nvPr>
        </p:nvSpPr>
        <p:spPr>
          <a:xfrm>
            <a:off x="539750" y="981075"/>
            <a:ext cx="8135938" cy="720725"/>
          </a:xfrm>
        </p:spPr>
        <p:txBody>
          <a:bodyPr/>
          <a:lstStyle/>
          <a:p>
            <a:r>
              <a:rPr lang="en-US" noProof="0" smtClean="0"/>
              <a:t>2. Open innovation and the characteristics of services</a:t>
            </a:r>
            <a:endParaRPr lang="en-US" noProof="0" smtClean="0"/>
          </a:p>
        </p:txBody>
      </p:sp>
      <p:sp>
        <p:nvSpPr>
          <p:cNvPr id="14340" name="Content Placeholder 2"/>
          <p:cNvSpPr>
            <a:spLocks noGrp="1"/>
          </p:cNvSpPr>
          <p:nvPr>
            <p:ph idx="1"/>
          </p:nvPr>
        </p:nvSpPr>
        <p:spPr>
          <a:xfrm>
            <a:off x="683568" y="1916832"/>
            <a:ext cx="7840425" cy="4334069"/>
          </a:xfrm>
        </p:spPr>
        <p:txBody>
          <a:bodyPr/>
          <a:lstStyle/>
          <a:p>
            <a:r>
              <a:rPr lang="en-US" noProof="0" smtClean="0"/>
              <a:t>Intangibility:</a:t>
            </a:r>
          </a:p>
          <a:p>
            <a:pPr lvl="1"/>
            <a:r>
              <a:rPr lang="en-US" sz="1400" noProof="0" smtClean="0"/>
              <a:t>What flows in and out of the open innovation</a:t>
            </a:r>
            <a:br>
              <a:rPr lang="en-US" sz="1400" noProof="0" smtClean="0"/>
            </a:br>
            <a:r>
              <a:rPr lang="en-US" sz="1400" noProof="0" smtClean="0"/>
              <a:t>process?</a:t>
            </a:r>
          </a:p>
          <a:p>
            <a:pPr lvl="1"/>
            <a:r>
              <a:rPr lang="en-US" sz="1400" noProof="0" smtClean="0"/>
              <a:t>How to protect and capitalize and still remain</a:t>
            </a:r>
            <a:br>
              <a:rPr lang="en-US" sz="1400" noProof="0" smtClean="0"/>
            </a:br>
            <a:r>
              <a:rPr lang="en-US" sz="1400" noProof="0" smtClean="0"/>
              <a:t>open on inbound and outbound flows? </a:t>
            </a:r>
          </a:p>
          <a:p>
            <a:pPr lvl="1"/>
            <a:endParaRPr lang="en-US" sz="1400" noProof="0" smtClean="0"/>
          </a:p>
          <a:p>
            <a:r>
              <a:rPr lang="en-US" noProof="0" smtClean="0"/>
              <a:t>Inseparability:</a:t>
            </a:r>
          </a:p>
          <a:p>
            <a:pPr lvl="1"/>
            <a:r>
              <a:rPr lang="en-US" sz="1400" noProof="0" smtClean="0"/>
              <a:t>Co creation becomes even more important,</a:t>
            </a:r>
            <a:br>
              <a:rPr lang="en-US" sz="1400" noProof="0" smtClean="0"/>
            </a:br>
            <a:r>
              <a:rPr lang="en-US" sz="1400" noProof="0" smtClean="0"/>
              <a:t>but more difficult (e.g. no prototypes, the </a:t>
            </a:r>
            <a:br>
              <a:rPr lang="en-US" sz="1400" noProof="0" smtClean="0"/>
            </a:br>
            <a:r>
              <a:rPr lang="en-US" sz="1400" noProof="0" smtClean="0"/>
              <a:t>importance of tangibility)?</a:t>
            </a:r>
          </a:p>
          <a:p>
            <a:pPr lvl="1"/>
            <a:r>
              <a:rPr lang="en-US" sz="1400" noProof="0" smtClean="0"/>
              <a:t>How can we capture value if it is not clear</a:t>
            </a:r>
            <a:br>
              <a:rPr lang="en-US" sz="1400" noProof="0" smtClean="0"/>
            </a:br>
            <a:r>
              <a:rPr lang="en-US" sz="1400" noProof="0" smtClean="0"/>
              <a:t>who has created it, anyone remember Nettby?</a:t>
            </a:r>
          </a:p>
          <a:p>
            <a:pPr lvl="1">
              <a:buNone/>
            </a:pPr>
            <a:endParaRPr lang="en-US" noProof="0" smtClean="0"/>
          </a:p>
          <a:p>
            <a:pPr lvl="1"/>
            <a:endParaRPr lang="en-US" noProof="0" smtClean="0"/>
          </a:p>
        </p:txBody>
      </p:sp>
      <p:sp>
        <p:nvSpPr>
          <p:cNvPr id="6" name="Slide Number Placeholder 5"/>
          <p:cNvSpPr>
            <a:spLocks noGrp="1"/>
          </p:cNvSpPr>
          <p:nvPr>
            <p:ph type="sldNum" sz="quarter" idx="12"/>
          </p:nvPr>
        </p:nvSpPr>
        <p:spPr/>
        <p:txBody>
          <a:bodyPr/>
          <a:lstStyle/>
          <a:p>
            <a:pPr>
              <a:defRPr/>
            </a:pPr>
            <a:fld id="{7DF8ADDB-376A-463F-8455-EAB586CBF397}" type="slidenum">
              <a:rPr lang="nb-NO" smtClean="0"/>
              <a:pPr>
                <a:defRPr/>
              </a:pPr>
              <a:t>15</a:t>
            </a:fld>
            <a:endParaRPr lang="nb-NO"/>
          </a:p>
        </p:txBody>
      </p:sp>
      <p:sp>
        <p:nvSpPr>
          <p:cNvPr id="13" name="Oval 12"/>
          <p:cNvSpPr/>
          <p:nvPr/>
        </p:nvSpPr>
        <p:spPr>
          <a:xfrm>
            <a:off x="7092280" y="2852936"/>
            <a:ext cx="1142207" cy="570409"/>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14" name="Picture 2"/>
          <p:cNvPicPr>
            <a:picLocks noChangeAspect="1" noChangeArrowheads="1"/>
          </p:cNvPicPr>
          <p:nvPr/>
        </p:nvPicPr>
        <p:blipFill>
          <a:blip r:embed="rId4" cstate="print"/>
          <a:srcRect/>
          <a:stretch>
            <a:fillRect/>
          </a:stretch>
        </p:blipFill>
        <p:spPr bwMode="auto">
          <a:xfrm>
            <a:off x="7668344" y="4365104"/>
            <a:ext cx="1327510" cy="815788"/>
          </a:xfrm>
          <a:prstGeom prst="rect">
            <a:avLst/>
          </a:prstGeom>
          <a:noFill/>
          <a:ln w="9525">
            <a:noFill/>
            <a:miter lim="800000"/>
            <a:headEnd/>
            <a:tailEnd/>
          </a:ln>
        </p:spPr>
      </p:pic>
      <p:pic>
        <p:nvPicPr>
          <p:cNvPr id="16" name="Picture 7"/>
          <p:cNvPicPr>
            <a:picLocks noChangeAspect="1" noChangeArrowheads="1"/>
          </p:cNvPicPr>
          <p:nvPr/>
        </p:nvPicPr>
        <p:blipFill>
          <a:blip r:embed="rId5" cstate="print"/>
          <a:srcRect/>
          <a:stretch>
            <a:fillRect/>
          </a:stretch>
        </p:blipFill>
        <p:spPr bwMode="auto">
          <a:xfrm>
            <a:off x="6228184" y="4365104"/>
            <a:ext cx="647419" cy="972898"/>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a:stretch>
            <a:fillRect/>
          </a:stretch>
        </p:blipFill>
        <p:spPr bwMode="auto">
          <a:xfrm>
            <a:off x="6827246" y="4594302"/>
            <a:ext cx="988101" cy="699905"/>
          </a:xfrm>
          <a:prstGeom prst="rect">
            <a:avLst/>
          </a:prstGeom>
          <a:noFill/>
          <a:ln w="9525">
            <a:noFill/>
            <a:miter lim="800000"/>
            <a:headEnd/>
            <a:tailEnd/>
          </a:ln>
        </p:spPr>
      </p:pic>
      <p:pic>
        <p:nvPicPr>
          <p:cNvPr id="19" name="Picture 4"/>
          <p:cNvPicPr>
            <a:picLocks noChangeAspect="1" noChangeArrowheads="1"/>
          </p:cNvPicPr>
          <p:nvPr/>
        </p:nvPicPr>
        <p:blipFill>
          <a:blip r:embed="rId7" cstate="print"/>
          <a:srcRect/>
          <a:stretch>
            <a:fillRect/>
          </a:stretch>
        </p:blipFill>
        <p:spPr bwMode="auto">
          <a:xfrm>
            <a:off x="2339752" y="5301208"/>
            <a:ext cx="1768475" cy="1428750"/>
          </a:xfrm>
          <a:prstGeom prst="rect">
            <a:avLst/>
          </a:prstGeom>
          <a:noFill/>
          <a:ln w="9525">
            <a:noFill/>
            <a:miter lim="800000"/>
            <a:headEnd/>
            <a:tailEnd/>
          </a:ln>
        </p:spPr>
      </p:pic>
      <p:pic>
        <p:nvPicPr>
          <p:cNvPr id="21" name="Picture 3"/>
          <p:cNvPicPr>
            <a:picLocks noChangeAspect="1" noChangeArrowheads="1"/>
          </p:cNvPicPr>
          <p:nvPr/>
        </p:nvPicPr>
        <p:blipFill>
          <a:blip r:embed="rId8" cstate="print"/>
          <a:srcRect/>
          <a:stretch>
            <a:fillRect/>
          </a:stretch>
        </p:blipFill>
        <p:spPr bwMode="auto">
          <a:xfrm>
            <a:off x="949011" y="5661249"/>
            <a:ext cx="1674904" cy="600398"/>
          </a:xfrm>
          <a:prstGeom prst="rect">
            <a:avLst/>
          </a:prstGeom>
          <a:noFill/>
          <a:ln w="9525">
            <a:noFill/>
            <a:miter lim="800000"/>
            <a:headEnd/>
            <a:tailEnd/>
          </a:ln>
        </p:spPr>
      </p:pic>
      <p:pic>
        <p:nvPicPr>
          <p:cNvPr id="22" name="Picture 2"/>
          <p:cNvPicPr>
            <a:picLocks noChangeAspect="1" noChangeArrowheads="1"/>
          </p:cNvPicPr>
          <p:nvPr/>
        </p:nvPicPr>
        <p:blipFill>
          <a:blip r:embed="rId9" cstate="print"/>
          <a:srcRect/>
          <a:stretch>
            <a:fillRect/>
          </a:stretch>
        </p:blipFill>
        <p:spPr bwMode="auto">
          <a:xfrm>
            <a:off x="1768252" y="5086896"/>
            <a:ext cx="908050" cy="358775"/>
          </a:xfrm>
          <a:prstGeom prst="rect">
            <a:avLst/>
          </a:prstGeom>
          <a:noFill/>
          <a:ln w="9525">
            <a:noFill/>
            <a:miter lim="800000"/>
            <a:headEnd/>
            <a:tailEnd/>
          </a:ln>
        </p:spPr>
      </p:pic>
      <p:pic>
        <p:nvPicPr>
          <p:cNvPr id="23" name="Picture 2"/>
          <p:cNvPicPr>
            <a:picLocks noChangeAspect="1" noChangeArrowheads="1"/>
          </p:cNvPicPr>
          <p:nvPr/>
        </p:nvPicPr>
        <p:blipFill>
          <a:blip r:embed="rId10" cstate="print"/>
          <a:srcRect/>
          <a:stretch>
            <a:fillRect/>
          </a:stretch>
        </p:blipFill>
        <p:spPr bwMode="auto">
          <a:xfrm>
            <a:off x="5940152" y="5229200"/>
            <a:ext cx="1970935" cy="1224136"/>
          </a:xfrm>
          <a:prstGeom prst="rect">
            <a:avLst/>
          </a:prstGeom>
          <a:noFill/>
          <a:ln w="9525">
            <a:noFill/>
            <a:miter lim="800000"/>
            <a:headEnd/>
            <a:tailEnd/>
          </a:ln>
        </p:spPr>
      </p:pic>
    </p:spTree>
    <p:extLst>
      <p:ext uri="{BB962C8B-B14F-4D97-AF65-F5344CB8AC3E}">
        <p14:creationId xmlns:p14="http://schemas.microsoft.com/office/powerpoint/2010/main" val="25265484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Aas and Pedersen, 2012</a:t>
            </a:r>
            <a:endParaRPr lang="en-US" noProof="0"/>
          </a:p>
        </p:txBody>
      </p:sp>
      <p:sp>
        <p:nvSpPr>
          <p:cNvPr id="3" name="Plassholder for innhold 2"/>
          <p:cNvSpPr>
            <a:spLocks noGrp="1"/>
          </p:cNvSpPr>
          <p:nvPr>
            <p:ph idx="1"/>
          </p:nvPr>
        </p:nvSpPr>
        <p:spPr>
          <a:xfrm>
            <a:off x="683568" y="1700808"/>
            <a:ext cx="7840425" cy="4334069"/>
          </a:xfrm>
        </p:spPr>
        <p:txBody>
          <a:bodyPr>
            <a:normAutofit lnSpcReduction="10000"/>
          </a:bodyPr>
          <a:lstStyle/>
          <a:p>
            <a:r>
              <a:rPr lang="en-US" noProof="0" smtClean="0"/>
              <a:t>Review of 60 most cited articles on open innovation</a:t>
            </a:r>
          </a:p>
          <a:p>
            <a:r>
              <a:rPr lang="en-US" noProof="0" smtClean="0"/>
              <a:t>Term ”open innovation” in ISI, ordered 60 most cited</a:t>
            </a:r>
          </a:p>
          <a:p>
            <a:r>
              <a:rPr lang="en-US" noProof="0" smtClean="0"/>
              <a:t>Categorized according to Dahlander, 2010</a:t>
            </a:r>
          </a:p>
          <a:p>
            <a:r>
              <a:rPr lang="en-US" noProof="0" smtClean="0"/>
              <a:t>Identified success factors/characteristics</a:t>
            </a:r>
          </a:p>
          <a:p>
            <a:endParaRPr lang="en-US" noProof="0" smtClean="0"/>
          </a:p>
          <a:p>
            <a:endParaRPr lang="en-US" noProof="0" smtClean="0"/>
          </a:p>
          <a:p>
            <a:endParaRPr lang="en-US" noProof="0" smtClean="0"/>
          </a:p>
          <a:p>
            <a:endParaRPr lang="en-US" noProof="0" smtClean="0"/>
          </a:p>
          <a:p>
            <a:r>
              <a:rPr lang="en-US" noProof="0" smtClean="0"/>
              <a:t>Feasible for service innovation?</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16</a:t>
            </a:fld>
            <a:endParaRPr lang="nb-NO"/>
          </a:p>
        </p:txBody>
      </p:sp>
      <p:pic>
        <p:nvPicPr>
          <p:cNvPr id="7" name="Bilde 6"/>
          <p:cNvPicPr>
            <a:picLocks noChangeAspect="1"/>
          </p:cNvPicPr>
          <p:nvPr/>
        </p:nvPicPr>
        <p:blipFill>
          <a:blip r:embed="rId2"/>
          <a:stretch>
            <a:fillRect/>
          </a:stretch>
        </p:blipFill>
        <p:spPr>
          <a:xfrm>
            <a:off x="1043608" y="3573016"/>
            <a:ext cx="6846912" cy="1741287"/>
          </a:xfrm>
          <a:prstGeom prst="rect">
            <a:avLst/>
          </a:prstGeom>
        </p:spPr>
      </p:pic>
    </p:spTree>
    <p:extLst>
      <p:ext uri="{BB962C8B-B14F-4D97-AF65-F5344CB8AC3E}">
        <p14:creationId xmlns:p14="http://schemas.microsoft.com/office/powerpoint/2010/main" val="249704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135938" cy="922338"/>
          </a:xfrm>
        </p:spPr>
        <p:txBody>
          <a:bodyPr>
            <a:normAutofit fontScale="90000"/>
          </a:bodyPr>
          <a:lstStyle/>
          <a:p>
            <a:r>
              <a:rPr lang="en-US" noProof="0" smtClean="0"/>
              <a:t>But please…, one of the most successfull examples of open innovation comes from the service industries – OSS…?</a:t>
            </a:r>
            <a:endParaRPr lang="en-US" noProof="0"/>
          </a:p>
        </p:txBody>
      </p:sp>
      <p:sp>
        <p:nvSpPr>
          <p:cNvPr id="6" name="Slide Number Placeholder 5"/>
          <p:cNvSpPr>
            <a:spLocks noGrp="1"/>
          </p:cNvSpPr>
          <p:nvPr>
            <p:ph type="sldNum" sz="quarter" idx="12"/>
          </p:nvPr>
        </p:nvSpPr>
        <p:spPr/>
        <p:txBody>
          <a:bodyPr/>
          <a:lstStyle/>
          <a:p>
            <a:pPr>
              <a:defRPr/>
            </a:pPr>
            <a:fld id="{FA3D1193-D3DD-493A-8E71-0BD9EADA2FAE}" type="slidenum">
              <a:rPr lang="nb-NO" smtClean="0"/>
              <a:pPr>
                <a:defRPr/>
              </a:pPr>
              <a:t>17</a:t>
            </a:fld>
            <a:endParaRPr lang="nb-NO"/>
          </a:p>
        </p:txBody>
      </p:sp>
      <p:sp>
        <p:nvSpPr>
          <p:cNvPr id="3" name="TekstSylinder 2"/>
          <p:cNvSpPr txBox="1"/>
          <p:nvPr/>
        </p:nvSpPr>
        <p:spPr>
          <a:xfrm>
            <a:off x="4355976" y="5157192"/>
            <a:ext cx="3169482" cy="369332"/>
          </a:xfrm>
          <a:prstGeom prst="rect">
            <a:avLst/>
          </a:prstGeom>
          <a:noFill/>
        </p:spPr>
        <p:txBody>
          <a:bodyPr wrap="none" rtlCol="0">
            <a:spAutoFit/>
          </a:bodyPr>
          <a:lstStyle/>
          <a:p>
            <a:r>
              <a:rPr lang="nb-NO" sz="1800" dirty="0" smtClean="0">
                <a:solidFill>
                  <a:schemeClr val="tx1">
                    <a:lumMod val="75000"/>
                    <a:lumOff val="25000"/>
                  </a:schemeClr>
                </a:solidFill>
                <a:latin typeface="Verdana"/>
                <a:cs typeface="Verdana"/>
              </a:rPr>
              <a:t>West and Gallagher, 2006</a:t>
            </a:r>
          </a:p>
        </p:txBody>
      </p:sp>
    </p:spTree>
    <p:extLst>
      <p:ext uri="{BB962C8B-B14F-4D97-AF65-F5344CB8AC3E}">
        <p14:creationId xmlns:p14="http://schemas.microsoft.com/office/powerpoint/2010/main" val="2071185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US" noProof="0" smtClean="0"/>
              <a:t>Characteristics of successful open service innovation – open software</a:t>
            </a:r>
            <a:endParaRPr lang="en-US" noProof="0"/>
          </a:p>
        </p:txBody>
      </p:sp>
      <p:sp>
        <p:nvSpPr>
          <p:cNvPr id="7" name="Text Placeholder 6"/>
          <p:cNvSpPr>
            <a:spLocks noGrp="1"/>
          </p:cNvSpPr>
          <p:nvPr>
            <p:ph type="body" idx="1"/>
          </p:nvPr>
        </p:nvSpPr>
        <p:spPr>
          <a:xfrm>
            <a:off x="539552" y="1700808"/>
            <a:ext cx="4040188" cy="639762"/>
          </a:xfrm>
        </p:spPr>
        <p:txBody>
          <a:bodyPr/>
          <a:lstStyle/>
          <a:p>
            <a:r>
              <a:rPr lang="en-US" sz="1800" b="0" noProof="0" smtClean="0"/>
              <a:t>Characteristics</a:t>
            </a:r>
            <a:endParaRPr lang="en-US" sz="1800" b="0" noProof="0"/>
          </a:p>
        </p:txBody>
      </p:sp>
      <p:sp>
        <p:nvSpPr>
          <p:cNvPr id="3" name="Content Placeholder 2"/>
          <p:cNvSpPr>
            <a:spLocks noGrp="1"/>
          </p:cNvSpPr>
          <p:nvPr>
            <p:ph sz="half" idx="2"/>
          </p:nvPr>
        </p:nvSpPr>
        <p:spPr>
          <a:xfrm>
            <a:off x="539552" y="2340570"/>
            <a:ext cx="4040188" cy="3951288"/>
          </a:xfrm>
        </p:spPr>
        <p:txBody>
          <a:bodyPr/>
          <a:lstStyle/>
          <a:p>
            <a:pPr lvl="1">
              <a:buFont typeface="Arial" pitchFamily="34" charset="0"/>
              <a:buChar char="•"/>
            </a:pPr>
            <a:r>
              <a:rPr lang="en-US" sz="1200" noProof="0" smtClean="0"/>
              <a:t>Ability to co-create 	</a:t>
            </a:r>
          </a:p>
          <a:p>
            <a:pPr lvl="1">
              <a:buFont typeface="Arial" pitchFamily="34" charset="0"/>
              <a:buChar char="•"/>
            </a:pPr>
            <a:r>
              <a:rPr lang="en-US" sz="1200" noProof="0" smtClean="0"/>
              <a:t>Real co-creation 		</a:t>
            </a:r>
          </a:p>
          <a:p>
            <a:pPr lvl="1">
              <a:buFont typeface="Arial" pitchFamily="34" charset="0"/>
              <a:buChar char="•"/>
            </a:pPr>
            <a:r>
              <a:rPr lang="en-US" sz="1200" noProof="0" smtClean="0"/>
              <a:t>IPR mechanisms established</a:t>
            </a:r>
          </a:p>
          <a:p>
            <a:pPr lvl="1">
              <a:buFont typeface="Arial" pitchFamily="34" charset="0"/>
              <a:buChar char="•"/>
            </a:pPr>
            <a:r>
              <a:rPr lang="en-US" sz="1200" noProof="0" smtClean="0"/>
              <a:t>Direct network effects</a:t>
            </a:r>
          </a:p>
          <a:p>
            <a:pPr lvl="1">
              <a:buFont typeface="Arial" pitchFamily="34" charset="0"/>
              <a:buChar char="•"/>
            </a:pPr>
            <a:endParaRPr lang="en-US" sz="1200" noProof="0" smtClean="0"/>
          </a:p>
          <a:p>
            <a:pPr lvl="1">
              <a:buFont typeface="Arial" pitchFamily="34" charset="0"/>
              <a:buChar char="•"/>
            </a:pPr>
            <a:endParaRPr lang="en-US" sz="1200" noProof="0" smtClean="0"/>
          </a:p>
          <a:p>
            <a:pPr lvl="1">
              <a:buFont typeface="Arial" pitchFamily="34" charset="0"/>
              <a:buChar char="•"/>
            </a:pPr>
            <a:r>
              <a:rPr lang="en-US" sz="1200" noProof="0" smtClean="0"/>
              <a:t>Co-creation platforms	</a:t>
            </a:r>
          </a:p>
          <a:p>
            <a:pPr lvl="1">
              <a:buFont typeface="Arial" pitchFamily="34" charset="0"/>
              <a:buChar char="•"/>
            </a:pPr>
            <a:r>
              <a:rPr lang="en-US" sz="1200" noProof="0" smtClean="0"/>
              <a:t>Standards			</a:t>
            </a:r>
          </a:p>
          <a:p>
            <a:pPr lvl="1">
              <a:buFont typeface="Arial" pitchFamily="34" charset="0"/>
              <a:buChar char="•"/>
            </a:pPr>
            <a:r>
              <a:rPr lang="en-US" sz="1200" noProof="0" smtClean="0"/>
              <a:t>Componentization (modules)	</a:t>
            </a:r>
          </a:p>
          <a:p>
            <a:pPr lvl="1">
              <a:buFont typeface="Arial" pitchFamily="34" charset="0"/>
              <a:buChar char="•"/>
            </a:pPr>
            <a:r>
              <a:rPr lang="en-US" sz="1200" noProof="0" smtClean="0"/>
              <a:t>Open infrastructures		</a:t>
            </a:r>
          </a:p>
          <a:p>
            <a:pPr lvl="1">
              <a:buFont typeface="Arial" pitchFamily="34" charset="0"/>
              <a:buChar char="•"/>
            </a:pPr>
            <a:r>
              <a:rPr lang="en-US" sz="1200" noProof="0" smtClean="0"/>
              <a:t>Few investments required upfront</a:t>
            </a:r>
          </a:p>
          <a:p>
            <a:pPr lvl="1">
              <a:buNone/>
            </a:pPr>
            <a:endParaRPr lang="en-US" sz="1200" noProof="0" smtClean="0"/>
          </a:p>
          <a:p>
            <a:pPr lvl="1">
              <a:buNone/>
            </a:pPr>
            <a:endParaRPr lang="en-US" sz="1200" noProof="0" smtClean="0"/>
          </a:p>
          <a:p>
            <a:pPr lvl="1">
              <a:buFont typeface="Arial" pitchFamily="34" charset="0"/>
              <a:buChar char="•"/>
            </a:pPr>
            <a:r>
              <a:rPr lang="en-US" sz="1200" noProof="0" smtClean="0"/>
              <a:t>Spillover 	</a:t>
            </a:r>
          </a:p>
          <a:p>
            <a:pPr lvl="1">
              <a:buFont typeface="Arial" pitchFamily="34" charset="0"/>
              <a:buChar char="•"/>
            </a:pPr>
            <a:r>
              <a:rPr lang="en-US" sz="1200" noProof="0" smtClean="0"/>
              <a:t>Value sharing (performance </a:t>
            </a:r>
            <a:br>
              <a:rPr lang="en-US" sz="1200" noProof="0" smtClean="0"/>
            </a:br>
            <a:r>
              <a:rPr lang="en-US" sz="1200" noProof="0" smtClean="0"/>
              <a:t>incentives))	</a:t>
            </a:r>
          </a:p>
          <a:p>
            <a:pPr lvl="1">
              <a:buFont typeface="Arial" pitchFamily="34" charset="0"/>
              <a:buChar char="•"/>
            </a:pPr>
            <a:r>
              <a:rPr lang="en-US" sz="1200" noProof="0" smtClean="0"/>
              <a:t>Incentives to contribute		</a:t>
            </a:r>
          </a:p>
          <a:p>
            <a:pPr lvl="1">
              <a:buFont typeface="Arial" pitchFamily="34" charset="0"/>
              <a:buChar char="•"/>
            </a:pPr>
            <a:r>
              <a:rPr lang="en-US" sz="1200" noProof="0" smtClean="0"/>
              <a:t>Team building and leadership</a:t>
            </a:r>
          </a:p>
          <a:p>
            <a:pPr lvl="1">
              <a:buNone/>
            </a:pPr>
            <a:r>
              <a:rPr lang="en-US" sz="1200" noProof="0" smtClean="0"/>
              <a:t>					</a:t>
            </a:r>
          </a:p>
          <a:p>
            <a:pPr>
              <a:buFont typeface="Arial" pitchFamily="34" charset="0"/>
              <a:buChar char="•"/>
            </a:pPr>
            <a:endParaRPr lang="en-US" sz="1200" noProof="0" smtClean="0"/>
          </a:p>
          <a:p>
            <a:pPr>
              <a:buFont typeface="Arial" pitchFamily="34" charset="0"/>
              <a:buChar char="•"/>
            </a:pPr>
            <a:endParaRPr lang="en-US" sz="1200" noProof="0"/>
          </a:p>
        </p:txBody>
      </p:sp>
      <p:sp>
        <p:nvSpPr>
          <p:cNvPr id="8" name="Text Placeholder 7"/>
          <p:cNvSpPr>
            <a:spLocks noGrp="1"/>
          </p:cNvSpPr>
          <p:nvPr>
            <p:ph type="body" sz="quarter" idx="3"/>
          </p:nvPr>
        </p:nvSpPr>
        <p:spPr>
          <a:xfrm>
            <a:off x="5004048" y="1700808"/>
            <a:ext cx="4041775" cy="639762"/>
          </a:xfrm>
        </p:spPr>
        <p:txBody>
          <a:bodyPr/>
          <a:lstStyle/>
          <a:p>
            <a:r>
              <a:rPr lang="en-US" sz="1800" b="0" noProof="0" smtClean="0"/>
              <a:t>Example</a:t>
            </a:r>
            <a:endParaRPr lang="en-US" sz="1800" b="0" noProof="0"/>
          </a:p>
        </p:txBody>
      </p:sp>
      <p:sp>
        <p:nvSpPr>
          <p:cNvPr id="9" name="Content Placeholder 8"/>
          <p:cNvSpPr>
            <a:spLocks noGrp="1"/>
          </p:cNvSpPr>
          <p:nvPr>
            <p:ph sz="quarter" idx="4"/>
          </p:nvPr>
        </p:nvSpPr>
        <p:spPr>
          <a:xfrm>
            <a:off x="5004048" y="2340570"/>
            <a:ext cx="4041775" cy="3951288"/>
          </a:xfrm>
        </p:spPr>
        <p:txBody>
          <a:bodyPr>
            <a:normAutofit fontScale="92500" lnSpcReduction="10000"/>
          </a:bodyPr>
          <a:lstStyle/>
          <a:p>
            <a:r>
              <a:rPr lang="en-US" sz="1200" noProof="0" smtClean="0"/>
              <a:t>Code and/or interface design</a:t>
            </a:r>
          </a:p>
          <a:p>
            <a:r>
              <a:rPr lang="en-US" sz="1200" noProof="0" smtClean="0"/>
              <a:t>Your contributions in popular applications</a:t>
            </a:r>
          </a:p>
          <a:p>
            <a:r>
              <a:rPr lang="en-US" sz="1200" noProof="0" smtClean="0"/>
              <a:t>GPL, Creative Commons</a:t>
            </a:r>
          </a:p>
          <a:p>
            <a:r>
              <a:rPr lang="en-US" sz="1200" noProof="0" smtClean="0"/>
              <a:t>Scale (global)(e.g. SourceForge)</a:t>
            </a:r>
          </a:p>
          <a:p>
            <a:endParaRPr lang="en-US" sz="1200" noProof="0" smtClean="0"/>
          </a:p>
          <a:p>
            <a:endParaRPr lang="en-US" sz="1200" noProof="0" smtClean="0"/>
          </a:p>
          <a:p>
            <a:r>
              <a:rPr lang="en-US" sz="1200" noProof="0" smtClean="0"/>
              <a:t>Open development platforms</a:t>
            </a:r>
          </a:p>
          <a:p>
            <a:r>
              <a:rPr lang="en-US" sz="1200" noProof="0" smtClean="0"/>
              <a:t>Well established coding practices</a:t>
            </a:r>
          </a:p>
          <a:p>
            <a:r>
              <a:rPr lang="en-US" sz="1200" noProof="0" smtClean="0"/>
              <a:t>Modules, fragments of code/components</a:t>
            </a:r>
          </a:p>
          <a:p>
            <a:r>
              <a:rPr lang="en-US" sz="1200" noProof="0" smtClean="0"/>
              <a:t>Open data sources</a:t>
            </a:r>
          </a:p>
          <a:p>
            <a:r>
              <a:rPr lang="en-US" sz="1200" noProof="0" smtClean="0"/>
              <a:t>Download and start, user toolkits</a:t>
            </a:r>
          </a:p>
          <a:p>
            <a:endParaRPr lang="en-US" sz="1200" noProof="0" smtClean="0"/>
          </a:p>
          <a:p>
            <a:endParaRPr lang="en-US" sz="1200" noProof="0" smtClean="0"/>
          </a:p>
          <a:p>
            <a:r>
              <a:rPr lang="en-US" sz="1200" noProof="0" smtClean="0"/>
              <a:t>Learn from sharing (educational)</a:t>
            </a:r>
          </a:p>
          <a:p>
            <a:r>
              <a:rPr lang="en-US" sz="1200" noProof="0" smtClean="0"/>
              <a:t>Entrepreneurship– start your own</a:t>
            </a:r>
          </a:p>
          <a:p>
            <a:endParaRPr lang="en-US" sz="1200" noProof="0" smtClean="0"/>
          </a:p>
          <a:p>
            <a:r>
              <a:rPr lang="en-US" sz="1200" noProof="0" smtClean="0"/>
              <a:t>Gamification, kudos, cred</a:t>
            </a:r>
          </a:p>
          <a:p>
            <a:r>
              <a:rPr lang="en-US" sz="1200" noProof="0" smtClean="0"/>
              <a:t>Social identity in groups</a:t>
            </a:r>
            <a:endParaRPr lang="en-US" sz="1200" noProof="0" smtClean="0"/>
          </a:p>
        </p:txBody>
      </p:sp>
      <p:sp>
        <p:nvSpPr>
          <p:cNvPr id="6" name="Slide Number Placeholder 5"/>
          <p:cNvSpPr>
            <a:spLocks noGrp="1"/>
          </p:cNvSpPr>
          <p:nvPr>
            <p:ph type="sldNum" sz="quarter" idx="12"/>
          </p:nvPr>
        </p:nvSpPr>
        <p:spPr/>
        <p:txBody>
          <a:bodyPr/>
          <a:lstStyle/>
          <a:p>
            <a:pPr>
              <a:defRPr/>
            </a:pPr>
            <a:fld id="{FA3D1193-D3DD-493A-8E71-0BD9EADA2FAE}" type="slidenum">
              <a:rPr lang="nb-NO" smtClean="0"/>
              <a:pPr>
                <a:defRPr/>
              </a:pPr>
              <a:t>18</a:t>
            </a:fld>
            <a:endParaRPr lang="nb-NO"/>
          </a:p>
        </p:txBody>
      </p:sp>
      <p:sp>
        <p:nvSpPr>
          <p:cNvPr id="10" name="TextBox 9"/>
          <p:cNvSpPr txBox="1"/>
          <p:nvPr/>
        </p:nvSpPr>
        <p:spPr>
          <a:xfrm rot="19705654">
            <a:off x="3288233" y="2676334"/>
            <a:ext cx="1768433" cy="338554"/>
          </a:xfrm>
          <a:prstGeom prst="rect">
            <a:avLst/>
          </a:prstGeom>
          <a:noFill/>
        </p:spPr>
        <p:txBody>
          <a:bodyPr wrap="none" rtlCol="0">
            <a:spAutoFit/>
          </a:bodyPr>
          <a:lstStyle/>
          <a:p>
            <a:r>
              <a:rPr lang="nb-NO" sz="1600" b="1" dirty="0" err="1" smtClean="0">
                <a:latin typeface="+mj-lt"/>
              </a:rPr>
              <a:t>Preconditions</a:t>
            </a:r>
            <a:endParaRPr lang="nb-NO" sz="1600" b="1" dirty="0">
              <a:latin typeface="+mj-lt"/>
            </a:endParaRPr>
          </a:p>
        </p:txBody>
      </p:sp>
      <p:sp>
        <p:nvSpPr>
          <p:cNvPr id="11" name="TextBox 10"/>
          <p:cNvSpPr txBox="1"/>
          <p:nvPr/>
        </p:nvSpPr>
        <p:spPr>
          <a:xfrm rot="19705654">
            <a:off x="3272346" y="3935796"/>
            <a:ext cx="1590500" cy="338554"/>
          </a:xfrm>
          <a:prstGeom prst="rect">
            <a:avLst/>
          </a:prstGeom>
          <a:noFill/>
        </p:spPr>
        <p:txBody>
          <a:bodyPr wrap="none" rtlCol="0">
            <a:spAutoFit/>
          </a:bodyPr>
          <a:lstStyle/>
          <a:p>
            <a:r>
              <a:rPr lang="nb-NO" sz="1600" b="1" dirty="0" err="1" smtClean="0">
                <a:latin typeface="+mj-lt"/>
              </a:rPr>
              <a:t>Fascilitation</a:t>
            </a:r>
            <a:endParaRPr lang="nb-NO" sz="1600" b="1" dirty="0">
              <a:latin typeface="+mj-lt"/>
            </a:endParaRPr>
          </a:p>
        </p:txBody>
      </p:sp>
      <p:sp>
        <p:nvSpPr>
          <p:cNvPr id="12" name="TextBox 11"/>
          <p:cNvSpPr txBox="1"/>
          <p:nvPr/>
        </p:nvSpPr>
        <p:spPr>
          <a:xfrm rot="19705654">
            <a:off x="3324705" y="5421528"/>
            <a:ext cx="1399742" cy="338554"/>
          </a:xfrm>
          <a:prstGeom prst="rect">
            <a:avLst/>
          </a:prstGeom>
          <a:noFill/>
        </p:spPr>
        <p:txBody>
          <a:bodyPr wrap="none" rtlCol="0">
            <a:spAutoFit/>
          </a:bodyPr>
          <a:lstStyle/>
          <a:p>
            <a:r>
              <a:rPr lang="nb-NO" sz="1600" b="1" dirty="0" err="1" smtClean="0">
                <a:latin typeface="+mj-lt"/>
              </a:rPr>
              <a:t>Incentives</a:t>
            </a:r>
            <a:endParaRPr lang="nb-NO" sz="1600" b="1" dirty="0">
              <a:latin typeface="+mj-lt"/>
            </a:endParaRPr>
          </a:p>
        </p:txBody>
      </p:sp>
    </p:spTree>
    <p:extLst>
      <p:ext uri="{BB962C8B-B14F-4D97-AF65-F5344CB8AC3E}">
        <p14:creationId xmlns:p14="http://schemas.microsoft.com/office/powerpoint/2010/main" val="34969266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Applying the principles to services</a:t>
            </a:r>
            <a:endParaRPr lang="en-US" noProof="0"/>
          </a:p>
        </p:txBody>
      </p:sp>
      <p:sp>
        <p:nvSpPr>
          <p:cNvPr id="10" name="Content Placeholder 9"/>
          <p:cNvSpPr>
            <a:spLocks noGrp="1"/>
          </p:cNvSpPr>
          <p:nvPr>
            <p:ph idx="1"/>
          </p:nvPr>
        </p:nvSpPr>
        <p:spPr>
          <a:xfrm>
            <a:off x="683568" y="1916832"/>
            <a:ext cx="7840425" cy="4334069"/>
          </a:xfrm>
        </p:spPr>
        <p:txBody>
          <a:bodyPr/>
          <a:lstStyle/>
          <a:p>
            <a:r>
              <a:rPr lang="en-US" noProof="0" smtClean="0"/>
              <a:t>Ability to co-create and real co-creation/contribution</a:t>
            </a:r>
          </a:p>
          <a:p>
            <a:pPr lvl="1"/>
            <a:r>
              <a:rPr lang="en-US" noProof="0" smtClean="0"/>
              <a:t>Ensure that the participants/contributors have the required competence/abilities required to contribute and that their contributions are real</a:t>
            </a:r>
            <a:endParaRPr lang="en-US" noProof="0"/>
          </a:p>
        </p:txBody>
      </p:sp>
      <p:sp>
        <p:nvSpPr>
          <p:cNvPr id="9" name="Slide Number Placeholder 8"/>
          <p:cNvSpPr>
            <a:spLocks noGrp="1"/>
          </p:cNvSpPr>
          <p:nvPr>
            <p:ph type="sldNum" sz="quarter" idx="12"/>
          </p:nvPr>
        </p:nvSpPr>
        <p:spPr/>
        <p:txBody>
          <a:bodyPr/>
          <a:lstStyle/>
          <a:p>
            <a:pPr>
              <a:defRPr/>
            </a:pPr>
            <a:fld id="{652723A5-72EA-4FFF-AEB0-8E86A43A92E4}" type="slidenum">
              <a:rPr lang="nb-NO" smtClean="0"/>
              <a:pPr>
                <a:defRPr/>
              </a:pPr>
              <a:t>19</a:t>
            </a:fld>
            <a:endParaRPr lang="nb-NO"/>
          </a:p>
        </p:txBody>
      </p:sp>
      <p:pic>
        <p:nvPicPr>
          <p:cNvPr id="4098" name="Picture 2"/>
          <p:cNvPicPr>
            <a:picLocks noChangeAspect="1" noChangeArrowheads="1"/>
          </p:cNvPicPr>
          <p:nvPr/>
        </p:nvPicPr>
        <p:blipFill>
          <a:blip r:embed="rId3" cstate="print"/>
          <a:srcRect/>
          <a:stretch>
            <a:fillRect/>
          </a:stretch>
        </p:blipFill>
        <p:spPr bwMode="auto">
          <a:xfrm>
            <a:off x="3923928" y="3212976"/>
            <a:ext cx="2465159" cy="201622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652120" y="4581128"/>
            <a:ext cx="2880320" cy="1999967"/>
          </a:xfrm>
          <a:prstGeom prst="rect">
            <a:avLst/>
          </a:prstGeom>
          <a:noFill/>
          <a:ln w="9525">
            <a:no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323528" y="3212976"/>
            <a:ext cx="2647950" cy="1724025"/>
          </a:xfrm>
          <a:prstGeom prst="rect">
            <a:avLst/>
          </a:prstGeom>
          <a:noFill/>
          <a:ln w="9525">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1043608" y="4869160"/>
            <a:ext cx="2524125" cy="1809750"/>
          </a:xfrm>
          <a:prstGeom prst="rect">
            <a:avLst/>
          </a:prstGeom>
          <a:noFill/>
          <a:ln w="9525">
            <a:noFill/>
            <a:miter lim="800000"/>
            <a:headEnd/>
            <a:tailEnd/>
          </a:ln>
        </p:spPr>
      </p:pic>
    </p:spTree>
    <p:extLst>
      <p:ext uri="{BB962C8B-B14F-4D97-AF65-F5344CB8AC3E}">
        <p14:creationId xmlns:p14="http://schemas.microsoft.com/office/powerpoint/2010/main" val="4020373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noProof="0" smtClean="0"/>
              <a:t>Content of my part</a:t>
            </a:r>
            <a:endParaRPr lang="en-US" noProof="0"/>
          </a:p>
        </p:txBody>
      </p:sp>
      <p:sp>
        <p:nvSpPr>
          <p:cNvPr id="6" name="Plassholder for innhold 5"/>
          <p:cNvSpPr>
            <a:spLocks noGrp="1"/>
          </p:cNvSpPr>
          <p:nvPr>
            <p:ph idx="1"/>
          </p:nvPr>
        </p:nvSpPr>
        <p:spPr/>
        <p:txBody>
          <a:bodyPr>
            <a:normAutofit lnSpcReduction="10000"/>
          </a:bodyPr>
          <a:lstStyle/>
          <a:p>
            <a:pPr marL="457200" indent="-457200">
              <a:buFont typeface="+mj-lt"/>
              <a:buAutoNum type="arabicPeriod"/>
            </a:pPr>
            <a:r>
              <a:rPr lang="en-US" noProof="0" smtClean="0"/>
              <a:t>General introduction to service innovation issues</a:t>
            </a:r>
          </a:p>
          <a:p>
            <a:pPr marL="457200" indent="-457200">
              <a:buFont typeface="+mj-lt"/>
              <a:buAutoNum type="arabicPeriod"/>
            </a:pPr>
            <a:r>
              <a:rPr lang="en-US" noProof="0" smtClean="0"/>
              <a:t>Service innovation approaches and challenges</a:t>
            </a:r>
          </a:p>
          <a:p>
            <a:pPr marL="457200" indent="-457200">
              <a:buFont typeface="+mj-lt"/>
              <a:buAutoNum type="arabicPeriod"/>
            </a:pPr>
            <a:r>
              <a:rPr lang="en-US" noProof="0" smtClean="0"/>
              <a:t>Service innovation as innovation in service industries and as servitization</a:t>
            </a:r>
          </a:p>
          <a:p>
            <a:pPr marL="457200" indent="-457200">
              <a:buFont typeface="+mj-lt"/>
              <a:buAutoNum type="arabicPeriod"/>
            </a:pPr>
            <a:r>
              <a:rPr lang="en-US" noProof="0" smtClean="0"/>
              <a:t>Service innovation and innovation systems</a:t>
            </a:r>
          </a:p>
          <a:p>
            <a:pPr marL="457200" indent="-457200">
              <a:buFont typeface="+mj-lt"/>
              <a:buAutoNum type="arabicPeriod"/>
            </a:pPr>
            <a:r>
              <a:rPr lang="en-US" noProof="0" smtClean="0"/>
              <a:t>Service innovation management</a:t>
            </a:r>
          </a:p>
          <a:p>
            <a:pPr marL="457200" indent="-457200">
              <a:buFont typeface="+mj-lt"/>
              <a:buAutoNum type="arabicPeriod"/>
            </a:pPr>
            <a:r>
              <a:rPr lang="en-US" noProof="0" smtClean="0"/>
              <a:t>Open innovation in service(s)</a:t>
            </a:r>
          </a:p>
          <a:p>
            <a:pPr marL="457200" indent="-457200">
              <a:buFont typeface="+mj-lt"/>
              <a:buAutoNum type="arabicPeriod"/>
            </a:pPr>
            <a:r>
              <a:rPr lang="en-US" noProof="0" smtClean="0"/>
              <a:t>From services to service – towards a service dominant logic</a:t>
            </a:r>
          </a:p>
          <a:p>
            <a:pPr marL="457200" indent="-457200">
              <a:buFont typeface="+mj-lt"/>
              <a:buAutoNum type="arabicPeriod"/>
            </a:pPr>
            <a:endParaRPr lang="en-US" noProof="0" smtClean="0"/>
          </a:p>
          <a:p>
            <a:endParaRPr lang="en-US" noProof="0"/>
          </a:p>
        </p:txBody>
      </p:sp>
      <p:sp>
        <p:nvSpPr>
          <p:cNvPr id="5" name="Slide Number Placeholder 4"/>
          <p:cNvSpPr>
            <a:spLocks noGrp="1"/>
          </p:cNvSpPr>
          <p:nvPr>
            <p:ph type="sldNum" sz="quarter" idx="12"/>
          </p:nvPr>
        </p:nvSpPr>
        <p:spPr/>
        <p:txBody>
          <a:bodyPr/>
          <a:lstStyle/>
          <a:p>
            <a:fld id="{3FA4DDC8-1D0B-4B83-8CF0-4F24D54506BB}" type="slidenum">
              <a:rPr lang="nb-NO" smtClean="0"/>
              <a:pPr/>
              <a:t>2</a:t>
            </a:fld>
            <a:endParaRPr lang="nb-NO"/>
          </a:p>
        </p:txBody>
      </p:sp>
    </p:spTree>
    <p:extLst>
      <p:ext uri="{BB962C8B-B14F-4D97-AF65-F5344CB8AC3E}">
        <p14:creationId xmlns:p14="http://schemas.microsoft.com/office/powerpoint/2010/main" val="347539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Applying the principles to services</a:t>
            </a:r>
            <a:endParaRPr lang="en-US" noProof="0"/>
          </a:p>
        </p:txBody>
      </p:sp>
      <p:sp>
        <p:nvSpPr>
          <p:cNvPr id="10" name="Content Placeholder 9"/>
          <p:cNvSpPr>
            <a:spLocks noGrp="1"/>
          </p:cNvSpPr>
          <p:nvPr>
            <p:ph idx="1"/>
          </p:nvPr>
        </p:nvSpPr>
        <p:spPr>
          <a:xfrm>
            <a:off x="683568" y="1628800"/>
            <a:ext cx="7840425" cy="4334069"/>
          </a:xfrm>
        </p:spPr>
        <p:txBody>
          <a:bodyPr/>
          <a:lstStyle/>
          <a:p>
            <a:r>
              <a:rPr lang="en-US" noProof="0" smtClean="0"/>
              <a:t>Componentization / modularization</a:t>
            </a:r>
          </a:p>
          <a:p>
            <a:pPr lvl="1"/>
            <a:r>
              <a:rPr lang="en-US" noProof="0" smtClean="0"/>
              <a:t>Make tasks/assignments/challenges that are manageable and separable that all contributors can identify with</a:t>
            </a:r>
            <a:endParaRPr lang="en-US" noProof="0"/>
          </a:p>
        </p:txBody>
      </p:sp>
      <p:sp>
        <p:nvSpPr>
          <p:cNvPr id="9" name="Slide Number Placeholder 8"/>
          <p:cNvSpPr>
            <a:spLocks noGrp="1"/>
          </p:cNvSpPr>
          <p:nvPr>
            <p:ph type="sldNum" sz="quarter" idx="12"/>
          </p:nvPr>
        </p:nvSpPr>
        <p:spPr/>
        <p:txBody>
          <a:bodyPr/>
          <a:lstStyle/>
          <a:p>
            <a:pPr>
              <a:defRPr/>
            </a:pPr>
            <a:fld id="{652723A5-72EA-4FFF-AEB0-8E86A43A92E4}" type="slidenum">
              <a:rPr lang="nb-NO" smtClean="0"/>
              <a:pPr>
                <a:defRPr/>
              </a:pPr>
              <a:t>20</a:t>
            </a:fld>
            <a:endParaRPr lang="nb-NO" dirty="0"/>
          </a:p>
        </p:txBody>
      </p:sp>
      <p:pic>
        <p:nvPicPr>
          <p:cNvPr id="6146" name="Picture 2"/>
          <p:cNvPicPr>
            <a:picLocks noChangeAspect="1" noChangeArrowheads="1"/>
          </p:cNvPicPr>
          <p:nvPr/>
        </p:nvPicPr>
        <p:blipFill>
          <a:blip r:embed="rId3" cstate="print"/>
          <a:srcRect/>
          <a:stretch>
            <a:fillRect/>
          </a:stretch>
        </p:blipFill>
        <p:spPr bwMode="auto">
          <a:xfrm>
            <a:off x="107504" y="2852936"/>
            <a:ext cx="5021982" cy="214791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763688" y="4725144"/>
            <a:ext cx="2466975" cy="184785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508104" y="2852936"/>
            <a:ext cx="3369965" cy="2278575"/>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6444208" y="5013176"/>
            <a:ext cx="2583908" cy="15862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51520" y="3501008"/>
            <a:ext cx="5256584" cy="830997"/>
          </a:xfrm>
          <a:prstGeom prst="rect">
            <a:avLst/>
          </a:prstGeom>
          <a:solidFill>
            <a:schemeClr val="bg1"/>
          </a:solidFill>
          <a:ln>
            <a:solidFill>
              <a:schemeClr val="accent1"/>
            </a:solidFill>
          </a:ln>
        </p:spPr>
        <p:txBody>
          <a:bodyPr wrap="square" rtlCol="0">
            <a:spAutoFit/>
          </a:bodyPr>
          <a:lstStyle/>
          <a:p>
            <a:r>
              <a:rPr lang="nb-NO" dirty="0" smtClean="0"/>
              <a:t>Favorable </a:t>
            </a:r>
            <a:r>
              <a:rPr lang="nb-NO" dirty="0" err="1" smtClean="0"/>
              <a:t>characteristics</a:t>
            </a:r>
            <a:r>
              <a:rPr lang="nb-NO" dirty="0" smtClean="0"/>
              <a:t> for </a:t>
            </a:r>
            <a:r>
              <a:rPr lang="nb-NO" dirty="0" err="1" smtClean="0"/>
              <a:t>open</a:t>
            </a:r>
            <a:r>
              <a:rPr lang="nb-NO" dirty="0" smtClean="0"/>
              <a:t> </a:t>
            </a:r>
            <a:r>
              <a:rPr lang="nb-NO" dirty="0" err="1" smtClean="0"/>
              <a:t>source</a:t>
            </a:r>
            <a:r>
              <a:rPr lang="nb-NO" dirty="0" smtClean="0"/>
              <a:t> </a:t>
            </a:r>
            <a:r>
              <a:rPr lang="nb-NO" dirty="0" err="1" smtClean="0"/>
              <a:t>production</a:t>
            </a:r>
            <a:r>
              <a:rPr lang="nb-NO" dirty="0" smtClean="0"/>
              <a:t> </a:t>
            </a:r>
            <a:r>
              <a:rPr lang="nb-NO" dirty="0" err="1" smtClean="0"/>
              <a:t>are</a:t>
            </a:r>
            <a:r>
              <a:rPr lang="nb-NO" dirty="0" smtClean="0"/>
              <a:t> (a) </a:t>
            </a:r>
            <a:r>
              <a:rPr lang="nb-NO" dirty="0" err="1" smtClean="0"/>
              <a:t>its</a:t>
            </a:r>
            <a:r>
              <a:rPr lang="nb-NO" dirty="0" smtClean="0"/>
              <a:t> </a:t>
            </a:r>
            <a:r>
              <a:rPr lang="nb-NO" dirty="0" err="1" smtClean="0"/>
              <a:t>modularity</a:t>
            </a:r>
            <a:r>
              <a:rPr lang="nb-NO" dirty="0" smtClean="0"/>
              <a:t> (</a:t>
            </a:r>
            <a:r>
              <a:rPr lang="nb-NO" dirty="0" err="1" smtClean="0"/>
              <a:t>the</a:t>
            </a:r>
            <a:r>
              <a:rPr lang="nb-NO" dirty="0" smtClean="0"/>
              <a:t> overall </a:t>
            </a:r>
            <a:r>
              <a:rPr lang="nb-NO" dirty="0" err="1" smtClean="0"/>
              <a:t>project</a:t>
            </a:r>
            <a:r>
              <a:rPr lang="nb-NO" dirty="0" smtClean="0"/>
              <a:t> is </a:t>
            </a:r>
            <a:r>
              <a:rPr lang="nb-NO" dirty="0" err="1" smtClean="0"/>
              <a:t>divided</a:t>
            </a:r>
            <a:r>
              <a:rPr lang="nb-NO" dirty="0" smtClean="0"/>
              <a:t> </a:t>
            </a:r>
            <a:r>
              <a:rPr lang="nb-NO" dirty="0" err="1" smtClean="0"/>
              <a:t>into</a:t>
            </a:r>
            <a:r>
              <a:rPr lang="nb-NO" dirty="0" smtClean="0"/>
              <a:t> </a:t>
            </a:r>
            <a:r>
              <a:rPr lang="nb-NO" dirty="0" err="1" smtClean="0"/>
              <a:t>much</a:t>
            </a:r>
            <a:r>
              <a:rPr lang="nb-NO" dirty="0" smtClean="0"/>
              <a:t> </a:t>
            </a:r>
            <a:r>
              <a:rPr lang="nb-NO" dirty="0" err="1" smtClean="0"/>
              <a:t>smaller</a:t>
            </a:r>
            <a:r>
              <a:rPr lang="nb-NO" dirty="0" smtClean="0"/>
              <a:t> and </a:t>
            </a:r>
            <a:r>
              <a:rPr lang="nb-NO" dirty="0" err="1" smtClean="0"/>
              <a:t>well-defined</a:t>
            </a:r>
            <a:r>
              <a:rPr lang="nb-NO" dirty="0" smtClean="0"/>
              <a:t> </a:t>
            </a:r>
            <a:r>
              <a:rPr lang="nb-NO" dirty="0" err="1" smtClean="0"/>
              <a:t>tasks</a:t>
            </a:r>
            <a:r>
              <a:rPr lang="nb-NO" dirty="0" smtClean="0"/>
              <a:t> (`</a:t>
            </a:r>
            <a:r>
              <a:rPr lang="nb-NO" dirty="0" err="1" smtClean="0"/>
              <a:t>modules</a:t>
            </a:r>
            <a:r>
              <a:rPr lang="nb-NO" dirty="0" smtClean="0"/>
              <a:t>') </a:t>
            </a:r>
            <a:r>
              <a:rPr lang="nb-NO" dirty="0" err="1" smtClean="0"/>
              <a:t>that</a:t>
            </a:r>
            <a:r>
              <a:rPr lang="nb-NO" dirty="0" smtClean="0"/>
              <a:t> </a:t>
            </a:r>
            <a:r>
              <a:rPr lang="nb-NO" dirty="0" err="1" smtClean="0"/>
              <a:t>individuals</a:t>
            </a:r>
            <a:r>
              <a:rPr lang="nb-NO" dirty="0" smtClean="0"/>
              <a:t> </a:t>
            </a:r>
            <a:r>
              <a:rPr lang="nb-NO" dirty="0" err="1" smtClean="0"/>
              <a:t>can</a:t>
            </a:r>
            <a:r>
              <a:rPr lang="nb-NO" dirty="0" smtClean="0"/>
              <a:t> </a:t>
            </a:r>
            <a:r>
              <a:rPr lang="nb-NO" dirty="0" err="1" smtClean="0"/>
              <a:t>tackle</a:t>
            </a:r>
            <a:r>
              <a:rPr lang="nb-NO" dirty="0" smtClean="0"/>
              <a:t> </a:t>
            </a:r>
            <a:r>
              <a:rPr lang="nb-NO" dirty="0" err="1" smtClean="0"/>
              <a:t>independently</a:t>
            </a:r>
            <a:r>
              <a:rPr lang="nb-NO" dirty="0" smtClean="0"/>
              <a:t> from </a:t>
            </a:r>
            <a:r>
              <a:rPr lang="nb-NO" dirty="0" err="1" smtClean="0"/>
              <a:t>other</a:t>
            </a:r>
            <a:r>
              <a:rPr lang="nb-NO" dirty="0" smtClean="0"/>
              <a:t> </a:t>
            </a:r>
            <a:r>
              <a:rPr lang="nb-NO" dirty="0" err="1" smtClean="0"/>
              <a:t>tasks</a:t>
            </a:r>
            <a:endParaRPr lang="nb-NO" dirty="0" smtClean="0"/>
          </a:p>
          <a:p>
            <a:r>
              <a:rPr lang="nb-NO" dirty="0" smtClean="0"/>
              <a:t>(</a:t>
            </a:r>
            <a:r>
              <a:rPr lang="nb-NO" dirty="0" err="1" smtClean="0"/>
              <a:t>Lerner</a:t>
            </a:r>
            <a:r>
              <a:rPr lang="nb-NO" dirty="0" smtClean="0"/>
              <a:t> and </a:t>
            </a:r>
            <a:r>
              <a:rPr lang="nb-NO" dirty="0" err="1" smtClean="0"/>
              <a:t>Tirole</a:t>
            </a:r>
            <a:r>
              <a:rPr lang="nb-NO" dirty="0" smtClean="0"/>
              <a:t>, 2004)</a:t>
            </a:r>
            <a:endParaRPr lang="nb-NO" dirty="0"/>
          </a:p>
        </p:txBody>
      </p:sp>
    </p:spTree>
    <p:extLst>
      <p:ext uri="{BB962C8B-B14F-4D97-AF65-F5344CB8AC3E}">
        <p14:creationId xmlns:p14="http://schemas.microsoft.com/office/powerpoint/2010/main" val="42086716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Applying the principles to services</a:t>
            </a:r>
            <a:endParaRPr lang="en-US" noProof="0"/>
          </a:p>
        </p:txBody>
      </p:sp>
      <p:sp>
        <p:nvSpPr>
          <p:cNvPr id="10" name="Content Placeholder 9"/>
          <p:cNvSpPr>
            <a:spLocks noGrp="1"/>
          </p:cNvSpPr>
          <p:nvPr>
            <p:ph idx="1"/>
          </p:nvPr>
        </p:nvSpPr>
        <p:spPr>
          <a:xfrm>
            <a:off x="683568" y="1340768"/>
            <a:ext cx="7840425" cy="4334069"/>
          </a:xfrm>
        </p:spPr>
        <p:txBody>
          <a:bodyPr/>
          <a:lstStyle/>
          <a:p>
            <a:r>
              <a:rPr lang="en-US" noProof="0" smtClean="0"/>
              <a:t>Incentives to contribute and team building (social identity)</a:t>
            </a:r>
          </a:p>
          <a:p>
            <a:pPr lvl="1"/>
            <a:r>
              <a:rPr lang="en-US" noProof="0" smtClean="0"/>
              <a:t>Use a multitude of incentive mechanisms, including gamification and offer social communities (identity)</a:t>
            </a:r>
            <a:endParaRPr lang="en-US" noProof="0"/>
          </a:p>
        </p:txBody>
      </p:sp>
      <p:sp>
        <p:nvSpPr>
          <p:cNvPr id="9" name="Slide Number Placeholder 8"/>
          <p:cNvSpPr>
            <a:spLocks noGrp="1"/>
          </p:cNvSpPr>
          <p:nvPr>
            <p:ph type="sldNum" sz="quarter" idx="12"/>
          </p:nvPr>
        </p:nvSpPr>
        <p:spPr/>
        <p:txBody>
          <a:bodyPr/>
          <a:lstStyle/>
          <a:p>
            <a:pPr>
              <a:defRPr/>
            </a:pPr>
            <a:fld id="{652723A5-72EA-4FFF-AEB0-8E86A43A92E4}" type="slidenum">
              <a:rPr lang="nb-NO" smtClean="0"/>
              <a:pPr>
                <a:defRPr/>
              </a:pPr>
              <a:t>21</a:t>
            </a:fld>
            <a:endParaRPr lang="nb-NO"/>
          </a:p>
        </p:txBody>
      </p:sp>
      <p:pic>
        <p:nvPicPr>
          <p:cNvPr id="7170" name="Picture 2"/>
          <p:cNvPicPr>
            <a:picLocks noChangeAspect="1" noChangeArrowheads="1"/>
          </p:cNvPicPr>
          <p:nvPr/>
        </p:nvPicPr>
        <p:blipFill>
          <a:blip r:embed="rId3" cstate="print"/>
          <a:srcRect/>
          <a:stretch>
            <a:fillRect/>
          </a:stretch>
        </p:blipFill>
        <p:spPr bwMode="auto">
          <a:xfrm>
            <a:off x="395536" y="2996952"/>
            <a:ext cx="3496624" cy="280831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331640" y="5445224"/>
            <a:ext cx="2249078" cy="1152128"/>
          </a:xfrm>
          <a:prstGeom prst="rect">
            <a:avLst/>
          </a:prstGeom>
          <a:noFill/>
          <a:ln w="9525">
            <a:solidFill>
              <a:schemeClr val="tx1"/>
            </a:solid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076056" y="2852936"/>
            <a:ext cx="1365854" cy="2471366"/>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6444208" y="2852936"/>
            <a:ext cx="771525" cy="361950"/>
          </a:xfrm>
          <a:prstGeom prst="rect">
            <a:avLst/>
          </a:prstGeom>
          <a:noFill/>
          <a:ln w="9525">
            <a:noFill/>
            <a:miter lim="800000"/>
            <a:headEnd/>
            <a:tailEnd/>
          </a:ln>
        </p:spPr>
      </p:pic>
      <p:pic>
        <p:nvPicPr>
          <p:cNvPr id="7178" name="Picture 10"/>
          <p:cNvPicPr>
            <a:picLocks noChangeAspect="1" noChangeArrowheads="1"/>
          </p:cNvPicPr>
          <p:nvPr/>
        </p:nvPicPr>
        <p:blipFill>
          <a:blip r:embed="rId7" cstate="print"/>
          <a:srcRect/>
          <a:stretch>
            <a:fillRect/>
          </a:stretch>
        </p:blipFill>
        <p:spPr bwMode="auto">
          <a:xfrm>
            <a:off x="7596336" y="4149080"/>
            <a:ext cx="1324373" cy="1172146"/>
          </a:xfrm>
          <a:prstGeom prst="rect">
            <a:avLst/>
          </a:prstGeom>
          <a:noFill/>
          <a:ln w="9525">
            <a:noFill/>
            <a:miter lim="800000"/>
            <a:headEnd/>
            <a:tailEnd/>
          </a:ln>
        </p:spPr>
      </p:pic>
      <p:pic>
        <p:nvPicPr>
          <p:cNvPr id="7180" name="Picture 12"/>
          <p:cNvPicPr>
            <a:picLocks noChangeAspect="1" noChangeArrowheads="1"/>
          </p:cNvPicPr>
          <p:nvPr/>
        </p:nvPicPr>
        <p:blipFill>
          <a:blip r:embed="rId8" cstate="print"/>
          <a:srcRect/>
          <a:stretch>
            <a:fillRect/>
          </a:stretch>
        </p:blipFill>
        <p:spPr bwMode="auto">
          <a:xfrm>
            <a:off x="6660232" y="3933056"/>
            <a:ext cx="942975" cy="742950"/>
          </a:xfrm>
          <a:prstGeom prst="rect">
            <a:avLst/>
          </a:prstGeom>
          <a:noFill/>
          <a:ln w="9525">
            <a:noFill/>
            <a:miter lim="800000"/>
            <a:headEnd/>
            <a:tailEnd/>
          </a:ln>
        </p:spPr>
      </p:pic>
      <p:pic>
        <p:nvPicPr>
          <p:cNvPr id="4098" name="Picture 2"/>
          <p:cNvPicPr>
            <a:picLocks noChangeAspect="1" noChangeArrowheads="1"/>
          </p:cNvPicPr>
          <p:nvPr/>
        </p:nvPicPr>
        <p:blipFill>
          <a:blip r:embed="rId9" cstate="print"/>
          <a:srcRect/>
          <a:stretch>
            <a:fillRect/>
          </a:stretch>
        </p:blipFill>
        <p:spPr bwMode="auto">
          <a:xfrm>
            <a:off x="6444208" y="3284984"/>
            <a:ext cx="2347984" cy="720080"/>
          </a:xfrm>
          <a:prstGeom prst="rect">
            <a:avLst/>
          </a:prstGeom>
          <a:noFill/>
          <a:ln w="9525">
            <a:noFill/>
            <a:miter lim="800000"/>
            <a:headEnd/>
            <a:tailEnd/>
          </a:ln>
        </p:spPr>
      </p:pic>
      <p:pic>
        <p:nvPicPr>
          <p:cNvPr id="4099" name="Picture 3">
            <a:hlinkClick r:id="rId10"/>
          </p:cNvPr>
          <p:cNvPicPr>
            <a:picLocks noChangeAspect="1" noChangeArrowheads="1"/>
          </p:cNvPicPr>
          <p:nvPr/>
        </p:nvPicPr>
        <p:blipFill>
          <a:blip r:embed="rId11" cstate="print"/>
          <a:srcRect/>
          <a:stretch>
            <a:fillRect/>
          </a:stretch>
        </p:blipFill>
        <p:spPr bwMode="auto">
          <a:xfrm>
            <a:off x="5580112" y="4797152"/>
            <a:ext cx="1269068" cy="1909250"/>
          </a:xfrm>
          <a:prstGeom prst="rect">
            <a:avLst/>
          </a:prstGeom>
          <a:noFill/>
          <a:ln w="9525">
            <a:noFill/>
            <a:miter lim="800000"/>
            <a:headEnd/>
            <a:tailEnd/>
          </a:ln>
        </p:spPr>
      </p:pic>
      <p:pic>
        <p:nvPicPr>
          <p:cNvPr id="4100" name="Picture 4">
            <a:hlinkClick r:id="rId12"/>
          </p:cNvPr>
          <p:cNvPicPr>
            <a:picLocks noChangeAspect="1" noChangeArrowheads="1"/>
          </p:cNvPicPr>
          <p:nvPr/>
        </p:nvPicPr>
        <p:blipFill>
          <a:blip r:embed="rId13" cstate="print"/>
          <a:srcRect/>
          <a:stretch>
            <a:fillRect/>
          </a:stretch>
        </p:blipFill>
        <p:spPr bwMode="auto">
          <a:xfrm>
            <a:off x="6804248" y="5301208"/>
            <a:ext cx="1895699" cy="1293387"/>
          </a:xfrm>
          <a:prstGeom prst="rect">
            <a:avLst/>
          </a:prstGeom>
          <a:noFill/>
          <a:ln w="9525">
            <a:noFill/>
            <a:miter lim="800000"/>
            <a:headEnd/>
            <a:tailEnd/>
          </a:ln>
        </p:spPr>
      </p:pic>
      <p:sp>
        <p:nvSpPr>
          <p:cNvPr id="19" name="TextBox 18"/>
          <p:cNvSpPr txBox="1"/>
          <p:nvPr/>
        </p:nvSpPr>
        <p:spPr>
          <a:xfrm rot="2059487">
            <a:off x="5813617" y="4634899"/>
            <a:ext cx="2121093" cy="461665"/>
          </a:xfrm>
          <a:prstGeom prst="rect">
            <a:avLst/>
          </a:prstGeom>
          <a:noFill/>
        </p:spPr>
        <p:txBody>
          <a:bodyPr wrap="none" rtlCol="0">
            <a:spAutoFit/>
          </a:bodyPr>
          <a:lstStyle/>
          <a:p>
            <a:r>
              <a:rPr lang="nb-NO" sz="2400" dirty="0" err="1" smtClean="0">
                <a:solidFill>
                  <a:schemeClr val="tx1">
                    <a:lumMod val="50000"/>
                    <a:lumOff val="50000"/>
                  </a:schemeClr>
                </a:solidFill>
                <a:latin typeface="+mj-lt"/>
              </a:rPr>
              <a:t>Gamification</a:t>
            </a:r>
            <a:endParaRPr lang="nb-NO" sz="2400" dirty="0">
              <a:solidFill>
                <a:schemeClr val="tx1">
                  <a:lumMod val="50000"/>
                  <a:lumOff val="50000"/>
                </a:schemeClr>
              </a:solidFill>
              <a:latin typeface="+mj-lt"/>
            </a:endParaRPr>
          </a:p>
        </p:txBody>
      </p:sp>
      <p:sp>
        <p:nvSpPr>
          <p:cNvPr id="15" name="TextBox 14"/>
          <p:cNvSpPr txBox="1"/>
          <p:nvPr/>
        </p:nvSpPr>
        <p:spPr>
          <a:xfrm>
            <a:off x="3059832" y="5733256"/>
            <a:ext cx="2232248" cy="830997"/>
          </a:xfrm>
          <a:prstGeom prst="rect">
            <a:avLst/>
          </a:prstGeom>
          <a:solidFill>
            <a:schemeClr val="bg1"/>
          </a:solidFill>
          <a:ln>
            <a:solidFill>
              <a:schemeClr val="accent1"/>
            </a:solidFill>
          </a:ln>
        </p:spPr>
        <p:txBody>
          <a:bodyPr wrap="square" rtlCol="0">
            <a:spAutoFit/>
          </a:bodyPr>
          <a:lstStyle/>
          <a:p>
            <a:r>
              <a:rPr lang="nb-NO" dirty="0" smtClean="0"/>
              <a:t>…from </a:t>
            </a:r>
            <a:r>
              <a:rPr lang="nb-NO" dirty="0" err="1" smtClean="0"/>
              <a:t>other</a:t>
            </a:r>
            <a:r>
              <a:rPr lang="nb-NO" dirty="0" smtClean="0"/>
              <a:t> </a:t>
            </a:r>
            <a:r>
              <a:rPr lang="en-US" dirty="0" smtClean="0"/>
              <a:t>tasks); and (b) the existence of fun challenges to pursue.</a:t>
            </a:r>
            <a:endParaRPr lang="nb-NO" dirty="0" smtClean="0"/>
          </a:p>
          <a:p>
            <a:r>
              <a:rPr lang="nb-NO" dirty="0" smtClean="0"/>
              <a:t>(</a:t>
            </a:r>
            <a:r>
              <a:rPr lang="nb-NO" dirty="0" err="1" smtClean="0"/>
              <a:t>Lerner</a:t>
            </a:r>
            <a:r>
              <a:rPr lang="nb-NO" dirty="0" smtClean="0"/>
              <a:t> and </a:t>
            </a:r>
            <a:r>
              <a:rPr lang="nb-NO" dirty="0" err="1" smtClean="0"/>
              <a:t>Tirole</a:t>
            </a:r>
            <a:r>
              <a:rPr lang="nb-NO" dirty="0" smtClean="0"/>
              <a:t>, 2004)</a:t>
            </a:r>
            <a:endParaRPr lang="nb-NO" dirty="0"/>
          </a:p>
        </p:txBody>
      </p:sp>
    </p:spTree>
    <p:extLst>
      <p:ext uri="{BB962C8B-B14F-4D97-AF65-F5344CB8AC3E}">
        <p14:creationId xmlns:p14="http://schemas.microsoft.com/office/powerpoint/2010/main" val="3757175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a:hlinkClick r:id="rId3"/>
          </p:cNvPr>
          <p:cNvPicPr>
            <a:picLocks noChangeAspect="1" noChangeArrowheads="1"/>
          </p:cNvPicPr>
          <p:nvPr/>
        </p:nvPicPr>
        <p:blipFill>
          <a:blip r:embed="rId4" cstate="print"/>
          <a:srcRect/>
          <a:stretch>
            <a:fillRect/>
          </a:stretch>
        </p:blipFill>
        <p:spPr bwMode="auto">
          <a:xfrm>
            <a:off x="4644008" y="2564904"/>
            <a:ext cx="3181350" cy="14382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Applying the principles to services</a:t>
            </a:r>
            <a:endParaRPr lang="en-US" noProof="0"/>
          </a:p>
        </p:txBody>
      </p:sp>
      <p:sp>
        <p:nvSpPr>
          <p:cNvPr id="10" name="Content Placeholder 9"/>
          <p:cNvSpPr>
            <a:spLocks noGrp="1"/>
          </p:cNvSpPr>
          <p:nvPr>
            <p:ph idx="1"/>
          </p:nvPr>
        </p:nvSpPr>
        <p:spPr>
          <a:xfrm>
            <a:off x="683568" y="1484784"/>
            <a:ext cx="7840425" cy="4334069"/>
          </a:xfrm>
        </p:spPr>
        <p:txBody>
          <a:bodyPr/>
          <a:lstStyle/>
          <a:p>
            <a:r>
              <a:rPr lang="en-US" noProof="0" smtClean="0"/>
              <a:t>Platform for co-creation and user toolkits</a:t>
            </a:r>
          </a:p>
          <a:p>
            <a:pPr lvl="1"/>
            <a:r>
              <a:rPr lang="en-US" noProof="0" smtClean="0"/>
              <a:t>Offer a simple platform for co-creation and user toolkits</a:t>
            </a:r>
            <a:endParaRPr lang="en-US" noProof="0"/>
          </a:p>
        </p:txBody>
      </p:sp>
      <p:sp>
        <p:nvSpPr>
          <p:cNvPr id="9" name="Slide Number Placeholder 8"/>
          <p:cNvSpPr>
            <a:spLocks noGrp="1"/>
          </p:cNvSpPr>
          <p:nvPr>
            <p:ph type="sldNum" sz="quarter" idx="12"/>
          </p:nvPr>
        </p:nvSpPr>
        <p:spPr/>
        <p:txBody>
          <a:bodyPr/>
          <a:lstStyle/>
          <a:p>
            <a:pPr>
              <a:defRPr/>
            </a:pPr>
            <a:fld id="{652723A5-72EA-4FFF-AEB0-8E86A43A92E4}" type="slidenum">
              <a:rPr lang="nb-NO" smtClean="0"/>
              <a:pPr>
                <a:defRPr/>
              </a:pPr>
              <a:t>22</a:t>
            </a:fld>
            <a:endParaRPr lang="nb-NO"/>
          </a:p>
        </p:txBody>
      </p:sp>
      <p:pic>
        <p:nvPicPr>
          <p:cNvPr id="5122" name="Picture 2"/>
          <p:cNvPicPr>
            <a:picLocks noChangeAspect="1" noChangeArrowheads="1"/>
          </p:cNvPicPr>
          <p:nvPr/>
        </p:nvPicPr>
        <p:blipFill>
          <a:blip r:embed="rId5" cstate="print"/>
          <a:srcRect/>
          <a:stretch>
            <a:fillRect/>
          </a:stretch>
        </p:blipFill>
        <p:spPr bwMode="auto">
          <a:xfrm>
            <a:off x="1043608" y="4437112"/>
            <a:ext cx="3849638" cy="2333114"/>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323528" y="2564904"/>
            <a:ext cx="3391890" cy="2216989"/>
          </a:xfrm>
          <a:prstGeom prst="rect">
            <a:avLst/>
          </a:prstGeom>
          <a:noFill/>
          <a:ln w="9525">
            <a:noFill/>
            <a:miter lim="800000"/>
            <a:headEnd/>
            <a:tailEnd/>
          </a:ln>
        </p:spPr>
      </p:pic>
      <p:pic>
        <p:nvPicPr>
          <p:cNvPr id="5124" name="Picture 4">
            <a:hlinkClick r:id="rId7"/>
          </p:cNvPr>
          <p:cNvPicPr>
            <a:picLocks noChangeAspect="1" noChangeArrowheads="1"/>
          </p:cNvPicPr>
          <p:nvPr/>
        </p:nvPicPr>
        <p:blipFill>
          <a:blip r:embed="rId8" cstate="print"/>
          <a:srcRect/>
          <a:stretch>
            <a:fillRect/>
          </a:stretch>
        </p:blipFill>
        <p:spPr bwMode="auto">
          <a:xfrm>
            <a:off x="5364088" y="3789040"/>
            <a:ext cx="3240360" cy="2040919"/>
          </a:xfrm>
          <a:prstGeom prst="rect">
            <a:avLst/>
          </a:prstGeom>
          <a:noFill/>
          <a:ln w="9525">
            <a:noFill/>
            <a:miter lim="800000"/>
            <a:headEnd/>
            <a:tailEnd/>
          </a:ln>
        </p:spPr>
      </p:pic>
      <p:pic>
        <p:nvPicPr>
          <p:cNvPr id="5126" name="Picture 6"/>
          <p:cNvPicPr>
            <a:picLocks noChangeAspect="1" noChangeArrowheads="1"/>
          </p:cNvPicPr>
          <p:nvPr/>
        </p:nvPicPr>
        <p:blipFill>
          <a:blip r:embed="rId9" cstate="print"/>
          <a:srcRect/>
          <a:stretch>
            <a:fillRect/>
          </a:stretch>
        </p:blipFill>
        <p:spPr bwMode="auto">
          <a:xfrm>
            <a:off x="7524328" y="4941168"/>
            <a:ext cx="1159046" cy="1741736"/>
          </a:xfrm>
          <a:prstGeom prst="rect">
            <a:avLst/>
          </a:prstGeom>
          <a:noFill/>
          <a:ln w="9525">
            <a:noFill/>
            <a:miter lim="800000"/>
            <a:headEnd/>
            <a:tailEnd/>
          </a:ln>
        </p:spPr>
      </p:pic>
      <p:pic>
        <p:nvPicPr>
          <p:cNvPr id="11" name="Bilde 10"/>
          <p:cNvPicPr>
            <a:picLocks noChangeAspect="1"/>
          </p:cNvPicPr>
          <p:nvPr/>
        </p:nvPicPr>
        <p:blipFill>
          <a:blip r:embed="rId10"/>
          <a:stretch>
            <a:fillRect/>
          </a:stretch>
        </p:blipFill>
        <p:spPr>
          <a:xfrm>
            <a:off x="5652120" y="5445224"/>
            <a:ext cx="1872208" cy="1245869"/>
          </a:xfrm>
          <a:prstGeom prst="rect">
            <a:avLst/>
          </a:prstGeom>
        </p:spPr>
      </p:pic>
    </p:spTree>
    <p:extLst>
      <p:ext uri="{BB962C8B-B14F-4D97-AF65-F5344CB8AC3E}">
        <p14:creationId xmlns:p14="http://schemas.microsoft.com/office/powerpoint/2010/main" val="3801694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West and Gallagher, 2006</a:t>
            </a:r>
            <a:endParaRPr lang="en-US" noProof="0"/>
          </a:p>
        </p:txBody>
      </p:sp>
      <p:sp>
        <p:nvSpPr>
          <p:cNvPr id="3" name="Plassholder for innhold 2"/>
          <p:cNvSpPr>
            <a:spLocks noGrp="1"/>
          </p:cNvSpPr>
          <p:nvPr>
            <p:ph idx="1"/>
          </p:nvPr>
        </p:nvSpPr>
        <p:spPr>
          <a:xfrm>
            <a:off x="683568" y="1628800"/>
            <a:ext cx="7840425" cy="4334069"/>
          </a:xfrm>
        </p:spPr>
        <p:txBody>
          <a:bodyPr>
            <a:normAutofit/>
          </a:bodyPr>
          <a:lstStyle/>
          <a:p>
            <a:r>
              <a:rPr lang="en-US" sz="2000" noProof="0" smtClean="0"/>
              <a:t>Conceptual paper with OSS empirical study, but rather untraditional reporting</a:t>
            </a:r>
          </a:p>
          <a:p>
            <a:r>
              <a:rPr lang="en-US" sz="2000" noProof="0" smtClean="0"/>
              <a:t>Empirical material: 41 interviews of OSS innovation representatives, 800 news articles, community participation </a:t>
            </a:r>
          </a:p>
          <a:p>
            <a:r>
              <a:rPr lang="en-US" sz="2000" noProof="0" smtClean="0"/>
              <a:t>No traditional transcription and analysis, reporting on projects/developments rather than informants</a:t>
            </a:r>
          </a:p>
          <a:p>
            <a:r>
              <a:rPr lang="en-US" sz="2000" noProof="0" smtClean="0"/>
              <a:t>Management challenges addressed:</a:t>
            </a:r>
            <a:endParaRPr lang="en-US" sz="2000"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23</a:t>
            </a:fld>
            <a:endParaRPr lang="nb-NO"/>
          </a:p>
        </p:txBody>
      </p:sp>
      <p:pic>
        <p:nvPicPr>
          <p:cNvPr id="7" name="Bilde 6"/>
          <p:cNvPicPr>
            <a:picLocks noChangeAspect="1"/>
          </p:cNvPicPr>
          <p:nvPr/>
        </p:nvPicPr>
        <p:blipFill>
          <a:blip r:embed="rId2"/>
          <a:stretch>
            <a:fillRect/>
          </a:stretch>
        </p:blipFill>
        <p:spPr>
          <a:xfrm>
            <a:off x="3563888" y="4392962"/>
            <a:ext cx="5436096" cy="2465038"/>
          </a:xfrm>
          <a:prstGeom prst="rect">
            <a:avLst/>
          </a:prstGeom>
        </p:spPr>
      </p:pic>
    </p:spTree>
    <p:extLst>
      <p:ext uri="{BB962C8B-B14F-4D97-AF65-F5344CB8AC3E}">
        <p14:creationId xmlns:p14="http://schemas.microsoft.com/office/powerpoint/2010/main" val="73316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West and Gallagher, 2006</a:t>
            </a:r>
            <a:endParaRPr lang="en-US" noProof="0"/>
          </a:p>
        </p:txBody>
      </p:sp>
      <p:sp>
        <p:nvSpPr>
          <p:cNvPr id="3" name="Plassholder for innhold 2"/>
          <p:cNvSpPr>
            <a:spLocks noGrp="1"/>
          </p:cNvSpPr>
          <p:nvPr>
            <p:ph idx="1"/>
          </p:nvPr>
        </p:nvSpPr>
        <p:spPr>
          <a:xfrm>
            <a:off x="683568" y="1484784"/>
            <a:ext cx="7840425" cy="4680520"/>
          </a:xfrm>
        </p:spPr>
        <p:txBody>
          <a:bodyPr>
            <a:normAutofit fontScale="92500" lnSpcReduction="10000"/>
          </a:bodyPr>
          <a:lstStyle/>
          <a:p>
            <a:r>
              <a:rPr lang="en-US" sz="2000" noProof="0" smtClean="0"/>
              <a:t>Focused challenges:</a:t>
            </a:r>
          </a:p>
          <a:p>
            <a:pPr lvl="1"/>
            <a:r>
              <a:rPr lang="en-US" sz="1500" noProof="0" smtClean="0"/>
              <a:t>Ways to exploit internal innovation (maximization), incorporate external innovation into internal development (incorporation), and motivating outsiders (motivation)</a:t>
            </a:r>
          </a:p>
          <a:p>
            <a:r>
              <a:rPr lang="en-US" sz="2000" noProof="0" smtClean="0"/>
              <a:t>Strategies:</a:t>
            </a:r>
          </a:p>
          <a:p>
            <a:pPr lvl="1"/>
            <a:r>
              <a:rPr lang="en-US" sz="1500" noProof="0" smtClean="0"/>
              <a:t>Maximization – manage own IP portfolio, e.g. Selling complements (consulting), pooled R&amp;D (trade IP)</a:t>
            </a:r>
          </a:p>
          <a:p>
            <a:pPr lvl="1"/>
            <a:r>
              <a:rPr lang="en-US" sz="1500" noProof="0" smtClean="0"/>
              <a:t>Incorporation – planned pooled R&amp;D, why – more gained from expanding market, few individual ways to commercialization</a:t>
            </a:r>
          </a:p>
          <a:p>
            <a:pPr lvl="1"/>
            <a:r>
              <a:rPr lang="en-US" sz="1500" noProof="0" smtClean="0"/>
              <a:t>Motivation – multitude of incentive mechanisms, e.g. direct utility (share and apply), intrinsic benefits (learning), signalling (status, employment)</a:t>
            </a:r>
          </a:p>
          <a:p>
            <a:pPr lvl="1"/>
            <a:endParaRPr lang="en-US" sz="1500" noProof="0" smtClean="0"/>
          </a:p>
          <a:p>
            <a:pPr lvl="1"/>
            <a:endParaRPr lang="en-US" sz="1500" noProof="0" smtClean="0"/>
          </a:p>
          <a:p>
            <a:pPr lvl="1"/>
            <a:endParaRPr lang="en-US" sz="1500" noProof="0" smtClean="0"/>
          </a:p>
          <a:p>
            <a:pPr lvl="1"/>
            <a:endParaRPr lang="en-US" sz="1500" noProof="0" smtClean="0"/>
          </a:p>
          <a:p>
            <a:pPr lvl="1"/>
            <a:endParaRPr lang="en-US" sz="1500" noProof="0" smtClean="0"/>
          </a:p>
          <a:p>
            <a:pPr lvl="1"/>
            <a:endParaRPr lang="en-US" sz="1500" noProof="0" smtClean="0"/>
          </a:p>
          <a:p>
            <a:pPr lvl="1"/>
            <a:endParaRPr lang="en-US" sz="1500" noProof="0" smtClean="0"/>
          </a:p>
          <a:p>
            <a:pPr lvl="1"/>
            <a:endParaRPr lang="en-US" sz="1500" noProof="0" smtClean="0"/>
          </a:p>
          <a:p>
            <a:pPr lvl="1"/>
            <a:endParaRPr lang="en-US" sz="1500" noProof="0" smtClean="0"/>
          </a:p>
          <a:p>
            <a:pPr marL="242884" lvl="1" indent="0">
              <a:buNone/>
            </a:pPr>
            <a:endParaRPr lang="en-US" sz="1500" noProof="0" smtClean="0"/>
          </a:p>
          <a:p>
            <a:r>
              <a:rPr lang="en-US" sz="2000" noProof="0" smtClean="0"/>
              <a:t>OSS has some particularities… transferable?</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24</a:t>
            </a:fld>
            <a:endParaRPr lang="nb-NO"/>
          </a:p>
        </p:txBody>
      </p:sp>
      <p:pic>
        <p:nvPicPr>
          <p:cNvPr id="8" name="Bilde 7"/>
          <p:cNvPicPr>
            <a:picLocks noChangeAspect="1"/>
          </p:cNvPicPr>
          <p:nvPr/>
        </p:nvPicPr>
        <p:blipFill>
          <a:blip r:embed="rId2"/>
          <a:stretch>
            <a:fillRect/>
          </a:stretch>
        </p:blipFill>
        <p:spPr>
          <a:xfrm>
            <a:off x="2915816" y="3789040"/>
            <a:ext cx="4932040" cy="1910434"/>
          </a:xfrm>
          <a:prstGeom prst="rect">
            <a:avLst/>
          </a:prstGeom>
        </p:spPr>
      </p:pic>
    </p:spTree>
    <p:extLst>
      <p:ext uri="{BB962C8B-B14F-4D97-AF65-F5344CB8AC3E}">
        <p14:creationId xmlns:p14="http://schemas.microsoft.com/office/powerpoint/2010/main" val="314049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But what about customers – Oliveira and von Hippel (2011)</a:t>
            </a:r>
            <a:endParaRPr lang="en-US" noProof="0"/>
          </a:p>
        </p:txBody>
      </p:sp>
      <p:sp>
        <p:nvSpPr>
          <p:cNvPr id="3" name="Plassholder for innhold 2"/>
          <p:cNvSpPr>
            <a:spLocks noGrp="1"/>
          </p:cNvSpPr>
          <p:nvPr>
            <p:ph idx="1"/>
          </p:nvPr>
        </p:nvSpPr>
        <p:spPr/>
        <p:txBody>
          <a:bodyPr/>
          <a:lstStyle/>
          <a:p>
            <a:r>
              <a:rPr lang="en-US" noProof="0" smtClean="0"/>
              <a:t>Oliveira and von Hippel, 2011 - Daniel</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25</a:t>
            </a:fld>
            <a:endParaRPr lang="nb-NO"/>
          </a:p>
        </p:txBody>
      </p:sp>
    </p:spTree>
    <p:extLst>
      <p:ext uri="{BB962C8B-B14F-4D97-AF65-F5344CB8AC3E}">
        <p14:creationId xmlns:p14="http://schemas.microsoft.com/office/powerpoint/2010/main" val="98267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But what about customers – Oliveira and von Hippel (2011)</a:t>
            </a:r>
            <a:endParaRPr lang="en-US" noProof="0"/>
          </a:p>
        </p:txBody>
      </p:sp>
      <p:sp>
        <p:nvSpPr>
          <p:cNvPr id="3" name="Plassholder for innhold 2"/>
          <p:cNvSpPr>
            <a:spLocks noGrp="1"/>
          </p:cNvSpPr>
          <p:nvPr>
            <p:ph idx="1"/>
          </p:nvPr>
        </p:nvSpPr>
        <p:spPr/>
        <p:txBody>
          <a:bodyPr>
            <a:normAutofit/>
          </a:bodyPr>
          <a:lstStyle/>
          <a:p>
            <a:r>
              <a:rPr lang="en-US" noProof="0" smtClean="0"/>
              <a:t>Empirical study, rather uncontroversial empirical data and method</a:t>
            </a:r>
          </a:p>
          <a:p>
            <a:r>
              <a:rPr lang="en-US" noProof="0" smtClean="0"/>
              <a:t>Idea – List a number of currently offered commercial and retail banking services. Identify the locus of innovation for these services…</a:t>
            </a:r>
          </a:p>
          <a:p>
            <a:r>
              <a:rPr lang="en-US" noProof="0" smtClean="0"/>
              <a:t>Theory:</a:t>
            </a:r>
          </a:p>
          <a:p>
            <a:pPr lvl="1"/>
            <a:r>
              <a:rPr lang="en-US" noProof="0" smtClean="0"/>
              <a:t>General theory on service innovation as a producer centric process</a:t>
            </a:r>
          </a:p>
          <a:p>
            <a:pPr lvl="1"/>
            <a:r>
              <a:rPr lang="en-US" noProof="0" smtClean="0"/>
              <a:t>General theory of user innovation</a:t>
            </a:r>
          </a:p>
          <a:p>
            <a:pPr lvl="1"/>
            <a:r>
              <a:rPr lang="en-US" noProof="0" smtClean="0"/>
              <a:t>No match between these into propositions or hypotheses  for services</a:t>
            </a:r>
            <a:endParaRPr lang="en-US" noProof="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26</a:t>
            </a:fld>
            <a:endParaRPr lang="nb-NO"/>
          </a:p>
        </p:txBody>
      </p:sp>
    </p:spTree>
    <p:extLst>
      <p:ext uri="{BB962C8B-B14F-4D97-AF65-F5344CB8AC3E}">
        <p14:creationId xmlns:p14="http://schemas.microsoft.com/office/powerpoint/2010/main" val="3068793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But what about customers – Oliveira and von Hippel (2011)</a:t>
            </a:r>
            <a:endParaRPr lang="en-US" noProof="0"/>
          </a:p>
        </p:txBody>
      </p:sp>
      <p:sp>
        <p:nvSpPr>
          <p:cNvPr id="3" name="Plassholder for innhold 2"/>
          <p:cNvSpPr>
            <a:spLocks noGrp="1"/>
          </p:cNvSpPr>
          <p:nvPr>
            <p:ph idx="1"/>
          </p:nvPr>
        </p:nvSpPr>
        <p:spPr>
          <a:xfrm>
            <a:off x="683568" y="1484784"/>
            <a:ext cx="7840425" cy="4334069"/>
          </a:xfrm>
        </p:spPr>
        <p:txBody>
          <a:bodyPr>
            <a:normAutofit/>
          </a:bodyPr>
          <a:lstStyle/>
          <a:p>
            <a:r>
              <a:rPr lang="en-US" sz="2400" noProof="0" smtClean="0"/>
              <a:t>Method:</a:t>
            </a:r>
          </a:p>
          <a:p>
            <a:pPr lvl="1"/>
            <a:r>
              <a:rPr lang="en-US" sz="1800" noProof="0" smtClean="0"/>
              <a:t>List services of 5 largest commercial banks in US, both personal and corporate financial services</a:t>
            </a:r>
          </a:p>
          <a:p>
            <a:pPr lvl="1"/>
            <a:r>
              <a:rPr lang="en-US" sz="1800" noProof="0" smtClean="0"/>
              <a:t>36 corporate (20) and retail (16) banking services, now computerized</a:t>
            </a:r>
          </a:p>
          <a:p>
            <a:pPr lvl="1"/>
            <a:r>
              <a:rPr lang="en-US" sz="1800" noProof="0" smtClean="0"/>
              <a:t>Locus of innovation identified through financial trade journals to identify commercialized date</a:t>
            </a:r>
          </a:p>
          <a:p>
            <a:pPr lvl="1"/>
            <a:r>
              <a:rPr lang="en-US" sz="1800" noProof="0" smtClean="0"/>
              <a:t>Searched through google scholar, books and other sources for the service idea publised prior to the commercialized date</a:t>
            </a:r>
          </a:p>
          <a:p>
            <a:pPr lvl="1"/>
            <a:r>
              <a:rPr lang="en-US" sz="1800" noProof="0" smtClean="0"/>
              <a:t>Interviews and discussions with 14 finencial service experts</a:t>
            </a:r>
          </a:p>
          <a:p>
            <a:r>
              <a:rPr lang="en-US" sz="2400" noProof="0" smtClean="0"/>
              <a:t>Findings:</a:t>
            </a:r>
            <a:endParaRPr lang="en-US" sz="2400" noProof="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27</a:t>
            </a:fld>
            <a:endParaRPr lang="nb-NO"/>
          </a:p>
        </p:txBody>
      </p:sp>
      <p:pic>
        <p:nvPicPr>
          <p:cNvPr id="7" name="Bilde 6"/>
          <p:cNvPicPr>
            <a:picLocks noChangeAspect="1"/>
          </p:cNvPicPr>
          <p:nvPr/>
        </p:nvPicPr>
        <p:blipFill>
          <a:blip r:embed="rId2"/>
          <a:stretch>
            <a:fillRect/>
          </a:stretch>
        </p:blipFill>
        <p:spPr>
          <a:xfrm>
            <a:off x="2267744" y="4221088"/>
            <a:ext cx="6735068" cy="979820"/>
          </a:xfrm>
          <a:prstGeom prst="rect">
            <a:avLst/>
          </a:prstGeom>
        </p:spPr>
      </p:pic>
      <p:pic>
        <p:nvPicPr>
          <p:cNvPr id="8" name="Bilde 7"/>
          <p:cNvPicPr>
            <a:picLocks noChangeAspect="1"/>
          </p:cNvPicPr>
          <p:nvPr/>
        </p:nvPicPr>
        <p:blipFill>
          <a:blip r:embed="rId3"/>
          <a:stretch>
            <a:fillRect/>
          </a:stretch>
        </p:blipFill>
        <p:spPr>
          <a:xfrm>
            <a:off x="2267744" y="5301208"/>
            <a:ext cx="6819020" cy="1008112"/>
          </a:xfrm>
          <a:prstGeom prst="rect">
            <a:avLst/>
          </a:prstGeom>
        </p:spPr>
      </p:pic>
    </p:spTree>
    <p:extLst>
      <p:ext uri="{BB962C8B-B14F-4D97-AF65-F5344CB8AC3E}">
        <p14:creationId xmlns:p14="http://schemas.microsoft.com/office/powerpoint/2010/main" val="348922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But what about customers – Oliveira and von Hippel (2011)</a:t>
            </a:r>
            <a:endParaRPr lang="en-US" noProof="0"/>
          </a:p>
        </p:txBody>
      </p:sp>
      <p:sp>
        <p:nvSpPr>
          <p:cNvPr id="3" name="Plassholder for innhold 2"/>
          <p:cNvSpPr>
            <a:spLocks noGrp="1"/>
          </p:cNvSpPr>
          <p:nvPr>
            <p:ph idx="1"/>
          </p:nvPr>
        </p:nvSpPr>
        <p:spPr/>
        <p:txBody>
          <a:bodyPr>
            <a:normAutofit/>
          </a:bodyPr>
          <a:lstStyle/>
          <a:p>
            <a:r>
              <a:rPr lang="en-US" noProof="0" smtClean="0"/>
              <a:t>Findings cont:</a:t>
            </a:r>
          </a:p>
          <a:p>
            <a:pPr lvl="1"/>
            <a:r>
              <a:rPr lang="en-US" noProof="0" smtClean="0"/>
              <a:t>Same for manual services…</a:t>
            </a:r>
          </a:p>
          <a:p>
            <a:r>
              <a:rPr lang="en-US" noProof="0" smtClean="0"/>
              <a:t>Implications:</a:t>
            </a:r>
          </a:p>
          <a:p>
            <a:pPr lvl="1"/>
            <a:r>
              <a:rPr lang="en-US" noProof="0" smtClean="0"/>
              <a:t>Searching for innovations among users rather than co-development also relevant for services (source/idea) – lead user perspective also in services</a:t>
            </a:r>
          </a:p>
          <a:p>
            <a:pPr lvl="1"/>
            <a:r>
              <a:rPr lang="en-US" noProof="0" smtClean="0"/>
              <a:t>Particularly important for self-service categories of services as users innovate on these as a ”platform”</a:t>
            </a:r>
          </a:p>
          <a:p>
            <a:pPr lvl="1"/>
            <a:r>
              <a:rPr lang="en-US" noProof="0" smtClean="0"/>
              <a:t>Users adjacent activities to service offerings (e.g. data) is an important source of innovation (journey) that may create competitive advantage</a:t>
            </a:r>
          </a:p>
          <a:p>
            <a:pPr lvl="1"/>
            <a:r>
              <a:rPr lang="en-US" noProof="0" smtClean="0"/>
              <a:t>Offer toolkits rather than predefined versions of services that users can innovate on</a:t>
            </a:r>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28</a:t>
            </a:fld>
            <a:endParaRPr lang="nb-NO"/>
          </a:p>
        </p:txBody>
      </p:sp>
    </p:spTree>
    <p:extLst>
      <p:ext uri="{BB962C8B-B14F-4D97-AF65-F5344CB8AC3E}">
        <p14:creationId xmlns:p14="http://schemas.microsoft.com/office/powerpoint/2010/main" val="295274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Summary</a:t>
            </a:r>
            <a:endParaRPr lang="en-US" noProof="0"/>
          </a:p>
        </p:txBody>
      </p:sp>
      <p:sp>
        <p:nvSpPr>
          <p:cNvPr id="3" name="Plassholder for innhold 2"/>
          <p:cNvSpPr>
            <a:spLocks noGrp="1"/>
          </p:cNvSpPr>
          <p:nvPr>
            <p:ph idx="1"/>
          </p:nvPr>
        </p:nvSpPr>
        <p:spPr/>
        <p:txBody>
          <a:bodyPr/>
          <a:lstStyle/>
          <a:p>
            <a:r>
              <a:rPr lang="en-US" noProof="0" dirty="0" smtClean="0"/>
              <a:t>Open innovation</a:t>
            </a:r>
          </a:p>
          <a:p>
            <a:r>
              <a:rPr lang="en-US" noProof="0" dirty="0" smtClean="0"/>
              <a:t>Open service innovation – challenges</a:t>
            </a:r>
          </a:p>
          <a:p>
            <a:r>
              <a:rPr lang="en-US" noProof="0" dirty="0" smtClean="0"/>
              <a:t>Open service innovation – OSS</a:t>
            </a:r>
          </a:p>
          <a:p>
            <a:r>
              <a:rPr lang="en-US" noProof="0" dirty="0" smtClean="0"/>
              <a:t>Open service innovation – user innovation</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29</a:t>
            </a:fld>
            <a:endParaRPr lang="nb-NO"/>
          </a:p>
        </p:txBody>
      </p:sp>
    </p:spTree>
    <p:extLst>
      <p:ext uri="{BB962C8B-B14F-4D97-AF65-F5344CB8AC3E}">
        <p14:creationId xmlns:p14="http://schemas.microsoft.com/office/powerpoint/2010/main" val="3937669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Purpose</a:t>
            </a:r>
            <a:endParaRPr lang="en-US" noProof="0"/>
          </a:p>
        </p:txBody>
      </p:sp>
      <p:sp>
        <p:nvSpPr>
          <p:cNvPr id="3" name="Plassholder for innhold 2"/>
          <p:cNvSpPr>
            <a:spLocks noGrp="1"/>
          </p:cNvSpPr>
          <p:nvPr>
            <p:ph idx="1"/>
          </p:nvPr>
        </p:nvSpPr>
        <p:spPr/>
        <p:txBody>
          <a:bodyPr>
            <a:normAutofit fontScale="92500"/>
          </a:bodyPr>
          <a:lstStyle/>
          <a:p>
            <a:r>
              <a:rPr lang="en-US" noProof="0" smtClean="0"/>
              <a:t>Give an overview of research issues of relevance to service innovation through examples of how research is conducted in the area</a:t>
            </a:r>
          </a:p>
          <a:p>
            <a:r>
              <a:rPr lang="en-US" noProof="0" smtClean="0"/>
              <a:t>Give a deeper understanding of a selected set of research issues in service innovation, including approaches, service innovation definitions, methodologies, service characteristics, productivity, innovation systems, firm level service innovation management, open service innovation and service systems</a:t>
            </a:r>
            <a:endParaRPr lang="en-US" noProof="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a:t>
            </a:fld>
            <a:endParaRPr lang="nb-NO"/>
          </a:p>
        </p:txBody>
      </p:sp>
    </p:spTree>
    <p:extLst>
      <p:ext uri="{BB962C8B-B14F-4D97-AF65-F5344CB8AC3E}">
        <p14:creationId xmlns:p14="http://schemas.microsoft.com/office/powerpoint/2010/main" val="712131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6. Open innovation in services</a:t>
            </a:r>
            <a:endParaRPr lang="en-US" noProof="0"/>
          </a:p>
        </p:txBody>
      </p:sp>
      <p:sp>
        <p:nvSpPr>
          <p:cNvPr id="3" name="Plassholder for innhold 2"/>
          <p:cNvSpPr>
            <a:spLocks noGrp="1"/>
          </p:cNvSpPr>
          <p:nvPr>
            <p:ph idx="1"/>
          </p:nvPr>
        </p:nvSpPr>
        <p:spPr/>
        <p:txBody>
          <a:bodyPr/>
          <a:lstStyle/>
          <a:p>
            <a:pPr marL="342900" indent="-342900">
              <a:buFont typeface="+mj-lt"/>
              <a:buAutoNum type="arabicPeriod"/>
            </a:pPr>
            <a:r>
              <a:rPr lang="en-US" noProof="0" smtClean="0"/>
              <a:t>Open innovation, alternative definitions and examples</a:t>
            </a:r>
          </a:p>
          <a:p>
            <a:pPr marL="342900" indent="-342900">
              <a:buFont typeface="+mj-lt"/>
              <a:buAutoNum type="arabicPeriod"/>
            </a:pPr>
            <a:r>
              <a:rPr lang="en-US" noProof="0" smtClean="0"/>
              <a:t>Services and open innovation – open service innovation? </a:t>
            </a:r>
          </a:p>
          <a:p>
            <a:pPr marL="342900" indent="-342900">
              <a:buFont typeface="+mj-lt"/>
              <a:buAutoNum type="arabicPeriod"/>
            </a:pPr>
            <a:r>
              <a:rPr lang="en-US" noProof="0" smtClean="0"/>
              <a:t>Example article – West and Gallagher, 2006</a:t>
            </a:r>
          </a:p>
          <a:p>
            <a:pPr marL="342900" indent="-342900">
              <a:buFont typeface="+mj-lt"/>
              <a:buAutoNum type="arabicPeriod"/>
            </a:pPr>
            <a:r>
              <a:rPr lang="en-US" noProof="0" smtClean="0"/>
              <a:t>Example article - Oliveira and Von Hippel, 2011</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4</a:t>
            </a:fld>
            <a:endParaRPr lang="nb-NO"/>
          </a:p>
        </p:txBody>
      </p:sp>
    </p:spTree>
    <p:extLst>
      <p:ext uri="{BB962C8B-B14F-4D97-AF65-F5344CB8AC3E}">
        <p14:creationId xmlns:p14="http://schemas.microsoft.com/office/powerpoint/2010/main" val="2422896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1. Open innovation ala Chesbrough (2006)</a:t>
            </a:r>
            <a:endParaRPr lang="en-US" noProof="0"/>
          </a:p>
        </p:txBody>
      </p:sp>
      <p:sp>
        <p:nvSpPr>
          <p:cNvPr id="6" name="Content Placeholder 5"/>
          <p:cNvSpPr>
            <a:spLocks noGrp="1"/>
          </p:cNvSpPr>
          <p:nvPr>
            <p:ph idx="1"/>
          </p:nvPr>
        </p:nvSpPr>
        <p:spPr>
          <a:xfrm>
            <a:off x="395536" y="1700808"/>
            <a:ext cx="8147050" cy="3776196"/>
          </a:xfrm>
        </p:spPr>
        <p:txBody>
          <a:bodyPr/>
          <a:lstStyle/>
          <a:p>
            <a:endParaRPr lang="en-US" noProof="0" smtClean="0"/>
          </a:p>
          <a:p>
            <a:r>
              <a:rPr lang="en-US" noProof="0" smtClean="0"/>
              <a:t>Def… (Chesbrough, 2003): ”a paradigm that assumes that firms can and should use external ideas as well as internal ideas, and internal and external paths to market, as the firms look to advance their technology” </a:t>
            </a:r>
            <a:endParaRPr lang="en-US" noProof="0" smtClean="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5</a:t>
            </a:fld>
            <a:endParaRPr lang="nb-NO"/>
          </a:p>
        </p:txBody>
      </p:sp>
      <p:pic>
        <p:nvPicPr>
          <p:cNvPr id="2050" name="Picture 2"/>
          <p:cNvPicPr>
            <a:picLocks noChangeAspect="1" noChangeArrowheads="1"/>
          </p:cNvPicPr>
          <p:nvPr/>
        </p:nvPicPr>
        <p:blipFill>
          <a:blip r:embed="rId3" cstate="print"/>
          <a:srcRect/>
          <a:stretch>
            <a:fillRect/>
          </a:stretch>
        </p:blipFill>
        <p:spPr bwMode="auto">
          <a:xfrm>
            <a:off x="971600" y="4365104"/>
            <a:ext cx="1485997" cy="224117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915816" y="4365104"/>
            <a:ext cx="1450334" cy="2187389"/>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860032" y="4365104"/>
            <a:ext cx="1455608" cy="2187389"/>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732240" y="4365104"/>
            <a:ext cx="1440160" cy="2164175"/>
          </a:xfrm>
          <a:prstGeom prst="rect">
            <a:avLst/>
          </a:prstGeom>
          <a:noFill/>
          <a:ln w="9525">
            <a:noFill/>
            <a:miter lim="800000"/>
            <a:headEnd/>
            <a:tailEnd/>
          </a:ln>
        </p:spPr>
      </p:pic>
    </p:spTree>
    <p:extLst>
      <p:ext uri="{BB962C8B-B14F-4D97-AF65-F5344CB8AC3E}">
        <p14:creationId xmlns:p14="http://schemas.microsoft.com/office/powerpoint/2010/main" val="700048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How new is ”open innovation”?</a:t>
            </a:r>
            <a:endParaRPr lang="en-US" noProof="0"/>
          </a:p>
        </p:txBody>
      </p:sp>
      <p:sp>
        <p:nvSpPr>
          <p:cNvPr id="3" name="Content Placeholder 2"/>
          <p:cNvSpPr>
            <a:spLocks noGrp="1"/>
          </p:cNvSpPr>
          <p:nvPr>
            <p:ph idx="1"/>
          </p:nvPr>
        </p:nvSpPr>
        <p:spPr/>
        <p:txBody>
          <a:bodyPr/>
          <a:lstStyle/>
          <a:p>
            <a:r>
              <a:rPr lang="en-US" noProof="0" smtClean="0"/>
              <a:t>Teece, 1988 on </a:t>
            </a:r>
            <a:br>
              <a:rPr lang="en-US" noProof="0" smtClean="0"/>
            </a:br>
            <a:r>
              <a:rPr lang="en-US" noProof="0" smtClean="0"/>
              <a:t>independent </a:t>
            </a:r>
            <a:br>
              <a:rPr lang="en-US" noProof="0" smtClean="0"/>
            </a:br>
            <a:r>
              <a:rPr lang="en-US" noProof="0" smtClean="0"/>
              <a:t>research institutes</a:t>
            </a:r>
          </a:p>
          <a:p>
            <a:r>
              <a:rPr lang="en-US" noProof="0" smtClean="0"/>
              <a:t>Allen, 1983 on</a:t>
            </a:r>
            <a:br>
              <a:rPr lang="en-US" noProof="0" smtClean="0"/>
            </a:br>
            <a:r>
              <a:rPr lang="en-US" noProof="0" smtClean="0"/>
              <a:t>”collective invention”</a:t>
            </a:r>
            <a:br>
              <a:rPr lang="en-US" noProof="0" smtClean="0"/>
            </a:br>
            <a:r>
              <a:rPr lang="en-US" noProof="0" smtClean="0"/>
              <a:t>in blast furnace technology</a:t>
            </a:r>
          </a:p>
          <a:p>
            <a:endParaRPr lang="en-US" noProof="0" smtClean="0"/>
          </a:p>
          <a:p>
            <a:endParaRPr lang="en-US" noProof="0" smtClean="0"/>
          </a:p>
          <a:p>
            <a:endParaRPr lang="en-US" noProof="0" smtClean="0"/>
          </a:p>
          <a:p>
            <a:endParaRPr lang="en-US" noProof="0" smtClean="0"/>
          </a:p>
          <a:p>
            <a:endParaRPr lang="en-US" noProof="0" smtClean="0"/>
          </a:p>
          <a:p>
            <a:endParaRPr lang="en-US" noProof="0" smtClean="0"/>
          </a:p>
          <a:p>
            <a:endParaRPr lang="en-US" noProof="0" smtClean="0"/>
          </a:p>
          <a:p>
            <a:endParaRPr lang="en-US" noProof="0" smtClean="0"/>
          </a:p>
          <a:p>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6</a:t>
            </a:fld>
            <a:endParaRPr lang="nb-NO"/>
          </a:p>
        </p:txBody>
      </p:sp>
      <p:pic>
        <p:nvPicPr>
          <p:cNvPr id="3074" name="Picture 2"/>
          <p:cNvPicPr>
            <a:picLocks noChangeAspect="1" noChangeArrowheads="1"/>
          </p:cNvPicPr>
          <p:nvPr/>
        </p:nvPicPr>
        <p:blipFill>
          <a:blip r:embed="rId3" cstate="print"/>
          <a:srcRect/>
          <a:stretch>
            <a:fillRect/>
          </a:stretch>
        </p:blipFill>
        <p:spPr bwMode="auto">
          <a:xfrm>
            <a:off x="3253068" y="1785938"/>
            <a:ext cx="4698626" cy="123946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60032" y="3429000"/>
            <a:ext cx="3975585" cy="1573244"/>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923928" y="5157192"/>
            <a:ext cx="2303089" cy="1277794"/>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7740352" y="1196752"/>
            <a:ext cx="1219509" cy="2210360"/>
          </a:xfrm>
          <a:prstGeom prst="rect">
            <a:avLst/>
          </a:prstGeom>
          <a:noFill/>
          <a:ln w="9525">
            <a:noFill/>
            <a:miter lim="800000"/>
            <a:headEnd/>
            <a:tailEnd/>
          </a:ln>
        </p:spPr>
      </p:pic>
    </p:spTree>
    <p:extLst>
      <p:ext uri="{BB962C8B-B14F-4D97-AF65-F5344CB8AC3E}">
        <p14:creationId xmlns:p14="http://schemas.microsoft.com/office/powerpoint/2010/main" val="3237161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A3D1193-D3DD-493A-8E71-0BD9EADA2FAE}" type="slidenum">
              <a:rPr lang="nb-NO" smtClean="0"/>
              <a:pPr>
                <a:defRPr/>
              </a:pPr>
              <a:t>7</a:t>
            </a:fld>
            <a:endParaRPr lang="nb-NO"/>
          </a:p>
        </p:txBody>
      </p:sp>
      <p:pic>
        <p:nvPicPr>
          <p:cNvPr id="1026" name="Picture 2"/>
          <p:cNvPicPr>
            <a:picLocks noChangeAspect="1" noChangeArrowheads="1"/>
          </p:cNvPicPr>
          <p:nvPr/>
        </p:nvPicPr>
        <p:blipFill>
          <a:blip r:embed="rId3" cstate="print"/>
          <a:srcRect/>
          <a:stretch>
            <a:fillRect/>
          </a:stretch>
        </p:blipFill>
        <p:spPr bwMode="auto">
          <a:xfrm>
            <a:off x="467544" y="1196752"/>
            <a:ext cx="2571750" cy="17811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87824" y="1772816"/>
            <a:ext cx="2619375" cy="17430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55576" y="2924944"/>
            <a:ext cx="2619375" cy="17430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012160" y="2780928"/>
            <a:ext cx="1905000" cy="126682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3419872" y="3140968"/>
            <a:ext cx="2619375" cy="1743075"/>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508104" y="1196752"/>
            <a:ext cx="2752725" cy="166687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1619672" y="4221088"/>
            <a:ext cx="2228850" cy="2057400"/>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3707904" y="4869160"/>
            <a:ext cx="2905125" cy="1571625"/>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971600" y="4941168"/>
            <a:ext cx="673609" cy="1399034"/>
          </a:xfrm>
          <a:prstGeom prst="rect">
            <a:avLst/>
          </a:prstGeom>
          <a:noFill/>
          <a:ln w="9525">
            <a:noFill/>
            <a:miter lim="800000"/>
            <a:headEnd/>
            <a:tailEnd/>
          </a:ln>
        </p:spPr>
      </p:pic>
      <p:pic>
        <p:nvPicPr>
          <p:cNvPr id="1037" name="Picture 13"/>
          <p:cNvPicPr>
            <a:picLocks noChangeAspect="1" noChangeArrowheads="1"/>
          </p:cNvPicPr>
          <p:nvPr/>
        </p:nvPicPr>
        <p:blipFill>
          <a:blip r:embed="rId12" cstate="print"/>
          <a:srcRect/>
          <a:stretch>
            <a:fillRect/>
          </a:stretch>
        </p:blipFill>
        <p:spPr bwMode="auto">
          <a:xfrm>
            <a:off x="6588224" y="5085184"/>
            <a:ext cx="1676400" cy="1152525"/>
          </a:xfrm>
          <a:prstGeom prst="rect">
            <a:avLst/>
          </a:prstGeom>
          <a:noFill/>
          <a:ln w="9525">
            <a:noFill/>
            <a:miter lim="800000"/>
            <a:headEnd/>
            <a:tailEnd/>
          </a:ln>
        </p:spPr>
      </p:pic>
      <p:pic>
        <p:nvPicPr>
          <p:cNvPr id="1038" name="Picture 14"/>
          <p:cNvPicPr>
            <a:picLocks noChangeAspect="1" noChangeArrowheads="1"/>
          </p:cNvPicPr>
          <p:nvPr/>
        </p:nvPicPr>
        <p:blipFill>
          <a:blip r:embed="rId13" cstate="print"/>
          <a:srcRect/>
          <a:stretch>
            <a:fillRect/>
          </a:stretch>
        </p:blipFill>
        <p:spPr bwMode="auto">
          <a:xfrm>
            <a:off x="8172400" y="1772816"/>
            <a:ext cx="836211" cy="1902520"/>
          </a:xfrm>
          <a:prstGeom prst="rect">
            <a:avLst/>
          </a:prstGeom>
          <a:noFill/>
          <a:ln w="9525">
            <a:noFill/>
            <a:miter lim="800000"/>
            <a:headEnd/>
            <a:tailEnd/>
          </a:ln>
        </p:spPr>
      </p:pic>
      <p:pic>
        <p:nvPicPr>
          <p:cNvPr id="1040" name="Picture 16"/>
          <p:cNvPicPr>
            <a:picLocks noChangeAspect="1" noChangeArrowheads="1"/>
          </p:cNvPicPr>
          <p:nvPr/>
        </p:nvPicPr>
        <p:blipFill>
          <a:blip r:embed="rId14" cstate="print"/>
          <a:srcRect/>
          <a:stretch>
            <a:fillRect/>
          </a:stretch>
        </p:blipFill>
        <p:spPr bwMode="auto">
          <a:xfrm>
            <a:off x="107504" y="1916832"/>
            <a:ext cx="829597" cy="1694309"/>
          </a:xfrm>
          <a:prstGeom prst="rect">
            <a:avLst/>
          </a:prstGeom>
          <a:noFill/>
          <a:ln w="9525">
            <a:noFill/>
            <a:miter lim="800000"/>
            <a:headEnd/>
            <a:tailEnd/>
          </a:ln>
        </p:spPr>
      </p:pic>
      <p:pic>
        <p:nvPicPr>
          <p:cNvPr id="1032" name="Picture 8"/>
          <p:cNvPicPr>
            <a:picLocks noChangeAspect="1" noChangeArrowheads="1"/>
          </p:cNvPicPr>
          <p:nvPr/>
        </p:nvPicPr>
        <p:blipFill>
          <a:blip r:embed="rId15" cstate="print"/>
          <a:srcRect/>
          <a:stretch>
            <a:fillRect/>
          </a:stretch>
        </p:blipFill>
        <p:spPr bwMode="auto">
          <a:xfrm>
            <a:off x="5868144" y="3717032"/>
            <a:ext cx="2740918" cy="1361840"/>
          </a:xfrm>
          <a:prstGeom prst="rect">
            <a:avLst/>
          </a:prstGeom>
          <a:noFill/>
          <a:ln w="9525">
            <a:noFill/>
            <a:miter lim="800000"/>
            <a:headEnd/>
            <a:tailEnd/>
          </a:ln>
        </p:spPr>
      </p:pic>
      <p:pic>
        <p:nvPicPr>
          <p:cNvPr id="1041" name="Picture 17"/>
          <p:cNvPicPr>
            <a:picLocks noChangeAspect="1" noChangeArrowheads="1"/>
          </p:cNvPicPr>
          <p:nvPr/>
        </p:nvPicPr>
        <p:blipFill>
          <a:blip r:embed="rId16" cstate="print"/>
          <a:srcRect/>
          <a:stretch>
            <a:fillRect/>
          </a:stretch>
        </p:blipFill>
        <p:spPr bwMode="auto">
          <a:xfrm>
            <a:off x="8244408" y="4149080"/>
            <a:ext cx="764410" cy="2201218"/>
          </a:xfrm>
          <a:prstGeom prst="rect">
            <a:avLst/>
          </a:prstGeom>
          <a:noFill/>
          <a:ln w="9525">
            <a:noFill/>
            <a:miter lim="800000"/>
            <a:headEnd/>
            <a:tailEnd/>
          </a:ln>
        </p:spPr>
      </p:pic>
      <p:pic>
        <p:nvPicPr>
          <p:cNvPr id="1042" name="Picture 18"/>
          <p:cNvPicPr>
            <a:picLocks noChangeAspect="1" noChangeArrowheads="1"/>
          </p:cNvPicPr>
          <p:nvPr/>
        </p:nvPicPr>
        <p:blipFill>
          <a:blip r:embed="rId17" cstate="print"/>
          <a:srcRect/>
          <a:stretch>
            <a:fillRect/>
          </a:stretch>
        </p:blipFill>
        <p:spPr bwMode="auto">
          <a:xfrm>
            <a:off x="107504" y="3933056"/>
            <a:ext cx="771514" cy="1800200"/>
          </a:xfrm>
          <a:prstGeom prst="rect">
            <a:avLst/>
          </a:prstGeom>
          <a:noFill/>
          <a:ln w="9525">
            <a:noFill/>
            <a:miter lim="800000"/>
            <a:headEnd/>
            <a:tailEnd/>
          </a:ln>
        </p:spPr>
      </p:pic>
    </p:spTree>
    <p:extLst>
      <p:ext uri="{BB962C8B-B14F-4D97-AF65-F5344CB8AC3E}">
        <p14:creationId xmlns:p14="http://schemas.microsoft.com/office/powerpoint/2010/main" val="3573466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500" fill="hold"/>
                                        <p:tgtEl>
                                          <p:spTgt spid="1040"/>
                                        </p:tgtEl>
                                        <p:attrNameLst>
                                          <p:attrName>ppt_x</p:attrName>
                                        </p:attrNameLst>
                                      </p:cBhvr>
                                      <p:tavLst>
                                        <p:tav tm="0">
                                          <p:val>
                                            <p:strVal val="#ppt_x"/>
                                          </p:val>
                                        </p:tav>
                                        <p:tav tm="100000">
                                          <p:val>
                                            <p:strVal val="#ppt_x"/>
                                          </p:val>
                                        </p:tav>
                                      </p:tavLst>
                                    </p:anim>
                                    <p:anim calcmode="lin" valueType="num">
                                      <p:cBhvr additive="base">
                                        <p:cTn id="8" dur="500" fill="hold"/>
                                        <p:tgtEl>
                                          <p:spTgt spid="10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2"/>
                                        </p:tgtEl>
                                        <p:attrNameLst>
                                          <p:attrName>style.visibility</p:attrName>
                                        </p:attrNameLst>
                                      </p:cBhvr>
                                      <p:to>
                                        <p:strVal val="visible"/>
                                      </p:to>
                                    </p:set>
                                    <p:anim calcmode="lin" valueType="num">
                                      <p:cBhvr additive="base">
                                        <p:cTn id="11" dur="500" fill="hold"/>
                                        <p:tgtEl>
                                          <p:spTgt spid="1042"/>
                                        </p:tgtEl>
                                        <p:attrNameLst>
                                          <p:attrName>ppt_x</p:attrName>
                                        </p:attrNameLst>
                                      </p:cBhvr>
                                      <p:tavLst>
                                        <p:tav tm="0">
                                          <p:val>
                                            <p:strVal val="#ppt_x"/>
                                          </p:val>
                                        </p:tav>
                                        <p:tav tm="100000">
                                          <p:val>
                                            <p:strVal val="#ppt_x"/>
                                          </p:val>
                                        </p:tav>
                                      </p:tavLst>
                                    </p:anim>
                                    <p:anim calcmode="lin" valueType="num">
                                      <p:cBhvr additive="base">
                                        <p:cTn id="12" dur="500" fill="hold"/>
                                        <p:tgtEl>
                                          <p:spTgt spid="10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5"/>
                                        </p:tgtEl>
                                        <p:attrNameLst>
                                          <p:attrName>style.visibility</p:attrName>
                                        </p:attrNameLst>
                                      </p:cBhvr>
                                      <p:to>
                                        <p:strVal val="visible"/>
                                      </p:to>
                                    </p:set>
                                    <p:anim calcmode="lin" valueType="num">
                                      <p:cBhvr additive="base">
                                        <p:cTn id="15" dur="500" fill="hold"/>
                                        <p:tgtEl>
                                          <p:spTgt spid="1035"/>
                                        </p:tgtEl>
                                        <p:attrNameLst>
                                          <p:attrName>ppt_x</p:attrName>
                                        </p:attrNameLst>
                                      </p:cBhvr>
                                      <p:tavLst>
                                        <p:tav tm="0">
                                          <p:val>
                                            <p:strVal val="#ppt_x"/>
                                          </p:val>
                                        </p:tav>
                                        <p:tav tm="100000">
                                          <p:val>
                                            <p:strVal val="#ppt_x"/>
                                          </p:val>
                                        </p:tav>
                                      </p:tavLst>
                                    </p:anim>
                                    <p:anim calcmode="lin" valueType="num">
                                      <p:cBhvr additive="base">
                                        <p:cTn id="16" dur="500" fill="hold"/>
                                        <p:tgtEl>
                                          <p:spTgt spid="10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1"/>
                                        </p:tgtEl>
                                        <p:attrNameLst>
                                          <p:attrName>style.visibility</p:attrName>
                                        </p:attrNameLst>
                                      </p:cBhvr>
                                      <p:to>
                                        <p:strVal val="visible"/>
                                      </p:to>
                                    </p:set>
                                    <p:anim calcmode="lin" valueType="num">
                                      <p:cBhvr additive="base">
                                        <p:cTn id="19" dur="500" fill="hold"/>
                                        <p:tgtEl>
                                          <p:spTgt spid="1041"/>
                                        </p:tgtEl>
                                        <p:attrNameLst>
                                          <p:attrName>ppt_x</p:attrName>
                                        </p:attrNameLst>
                                      </p:cBhvr>
                                      <p:tavLst>
                                        <p:tav tm="0">
                                          <p:val>
                                            <p:strVal val="#ppt_x"/>
                                          </p:val>
                                        </p:tav>
                                        <p:tav tm="100000">
                                          <p:val>
                                            <p:strVal val="#ppt_x"/>
                                          </p:val>
                                        </p:tav>
                                      </p:tavLst>
                                    </p:anim>
                                    <p:anim calcmode="lin" valueType="num">
                                      <p:cBhvr additive="base">
                                        <p:cTn id="20" dur="500" fill="hold"/>
                                        <p:tgtEl>
                                          <p:spTgt spid="10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8"/>
                                        </p:tgtEl>
                                        <p:attrNameLst>
                                          <p:attrName>style.visibility</p:attrName>
                                        </p:attrNameLst>
                                      </p:cBhvr>
                                      <p:to>
                                        <p:strVal val="visible"/>
                                      </p:to>
                                    </p:set>
                                    <p:anim calcmode="lin" valueType="num">
                                      <p:cBhvr additive="base">
                                        <p:cTn id="23" dur="500" fill="hold"/>
                                        <p:tgtEl>
                                          <p:spTgt spid="1038"/>
                                        </p:tgtEl>
                                        <p:attrNameLst>
                                          <p:attrName>ppt_x</p:attrName>
                                        </p:attrNameLst>
                                      </p:cBhvr>
                                      <p:tavLst>
                                        <p:tav tm="0">
                                          <p:val>
                                            <p:strVal val="#ppt_x"/>
                                          </p:val>
                                        </p:tav>
                                        <p:tav tm="100000">
                                          <p:val>
                                            <p:strVal val="#ppt_x"/>
                                          </p:val>
                                        </p:tav>
                                      </p:tavLst>
                                    </p:anim>
                                    <p:anim calcmode="lin" valueType="num">
                                      <p:cBhvr additive="base">
                                        <p:cTn id="24"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How new is ”open innovation”?</a:t>
            </a:r>
            <a:endParaRPr lang="en-US" noProof="0"/>
          </a:p>
        </p:txBody>
      </p:sp>
      <p:sp>
        <p:nvSpPr>
          <p:cNvPr id="3" name="Content Placeholder 2"/>
          <p:cNvSpPr>
            <a:spLocks noGrp="1"/>
          </p:cNvSpPr>
          <p:nvPr>
            <p:ph idx="1"/>
          </p:nvPr>
        </p:nvSpPr>
        <p:spPr/>
        <p:txBody>
          <a:bodyPr>
            <a:normAutofit fontScale="70000" lnSpcReduction="20000"/>
          </a:bodyPr>
          <a:lstStyle/>
          <a:p>
            <a:r>
              <a:rPr lang="en-US" noProof="0" smtClean="0"/>
              <a:t>Teece, 1988 on </a:t>
            </a:r>
            <a:br>
              <a:rPr lang="en-US" noProof="0" smtClean="0"/>
            </a:br>
            <a:r>
              <a:rPr lang="en-US" noProof="0" smtClean="0"/>
              <a:t>independent </a:t>
            </a:r>
            <a:br>
              <a:rPr lang="en-US" noProof="0" smtClean="0"/>
            </a:br>
            <a:r>
              <a:rPr lang="en-US" noProof="0" smtClean="0"/>
              <a:t>research institutes</a:t>
            </a:r>
          </a:p>
          <a:p>
            <a:r>
              <a:rPr lang="en-US" noProof="0" smtClean="0"/>
              <a:t>Allen, 1983 on</a:t>
            </a:r>
            <a:br>
              <a:rPr lang="en-US" noProof="0" smtClean="0"/>
            </a:br>
            <a:r>
              <a:rPr lang="en-US" noProof="0" smtClean="0"/>
              <a:t>”collective invention”</a:t>
            </a:r>
            <a:br>
              <a:rPr lang="en-US" noProof="0" smtClean="0"/>
            </a:br>
            <a:r>
              <a:rPr lang="en-US" noProof="0" smtClean="0"/>
              <a:t>in blast furnace technology</a:t>
            </a:r>
          </a:p>
          <a:p>
            <a:endParaRPr lang="en-US" noProof="0" smtClean="0"/>
          </a:p>
          <a:p>
            <a:endParaRPr lang="en-US" noProof="0" smtClean="0"/>
          </a:p>
          <a:p>
            <a:endParaRPr lang="en-US" noProof="0" smtClean="0"/>
          </a:p>
          <a:p>
            <a:endParaRPr lang="en-US" noProof="0" smtClean="0"/>
          </a:p>
          <a:p>
            <a:endParaRPr lang="en-US" noProof="0" smtClean="0"/>
          </a:p>
          <a:p>
            <a:r>
              <a:rPr lang="en-US" noProof="0" smtClean="0"/>
              <a:t>Von Hippel, 1986 on</a:t>
            </a:r>
            <a:br>
              <a:rPr lang="en-US" noProof="0" smtClean="0"/>
            </a:br>
            <a:r>
              <a:rPr lang="en-US" noProof="0" smtClean="0"/>
              <a:t>user innovation, e.g.</a:t>
            </a:r>
            <a:br>
              <a:rPr lang="en-US" noProof="0" smtClean="0"/>
            </a:br>
            <a:r>
              <a:rPr lang="en-US" noProof="0" smtClean="0"/>
              <a:t>”mountain bikes”</a:t>
            </a:r>
          </a:p>
          <a:p>
            <a:endParaRPr lang="en-US" noProof="0" smtClean="0"/>
          </a:p>
          <a:p>
            <a:endParaRPr lang="en-US" noProof="0" smtClean="0"/>
          </a:p>
          <a:p>
            <a:endParaRPr lang="en-US" noProof="0" smtClean="0"/>
          </a:p>
          <a:p>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8</a:t>
            </a:fld>
            <a:endParaRPr lang="nb-NO"/>
          </a:p>
        </p:txBody>
      </p:sp>
      <p:pic>
        <p:nvPicPr>
          <p:cNvPr id="3074" name="Picture 2"/>
          <p:cNvPicPr>
            <a:picLocks noChangeAspect="1" noChangeArrowheads="1"/>
          </p:cNvPicPr>
          <p:nvPr/>
        </p:nvPicPr>
        <p:blipFill>
          <a:blip r:embed="rId3" cstate="print"/>
          <a:srcRect/>
          <a:stretch>
            <a:fillRect/>
          </a:stretch>
        </p:blipFill>
        <p:spPr bwMode="auto">
          <a:xfrm>
            <a:off x="3253068" y="1785938"/>
            <a:ext cx="4698626" cy="123946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428563" y="3330450"/>
            <a:ext cx="3975585" cy="1573244"/>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748118" y="3771297"/>
            <a:ext cx="2303089" cy="1277794"/>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7709337" y="851647"/>
            <a:ext cx="1219509" cy="2210360"/>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a:stretch>
            <a:fillRect/>
          </a:stretch>
        </p:blipFill>
        <p:spPr bwMode="auto">
          <a:xfrm>
            <a:off x="4355976" y="5013176"/>
            <a:ext cx="2105916" cy="1731308"/>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6372200" y="4941168"/>
            <a:ext cx="2624240" cy="1151124"/>
          </a:xfrm>
          <a:prstGeom prst="rect">
            <a:avLst/>
          </a:prstGeom>
          <a:noFill/>
          <a:ln w="9525">
            <a:noFill/>
            <a:miter lim="800000"/>
            <a:headEnd/>
            <a:tailEnd/>
          </a:ln>
        </p:spPr>
      </p:pic>
    </p:spTree>
    <p:extLst>
      <p:ext uri="{BB962C8B-B14F-4D97-AF65-F5344CB8AC3E}">
        <p14:creationId xmlns:p14="http://schemas.microsoft.com/office/powerpoint/2010/main" val="3176026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Economic/strategy theory</a:t>
            </a:r>
            <a:endParaRPr lang="en-US" noProof="0"/>
          </a:p>
        </p:txBody>
      </p:sp>
      <p:sp>
        <p:nvSpPr>
          <p:cNvPr id="3" name="Content Placeholder 2"/>
          <p:cNvSpPr>
            <a:spLocks noGrp="1"/>
          </p:cNvSpPr>
          <p:nvPr>
            <p:ph idx="1"/>
          </p:nvPr>
        </p:nvSpPr>
        <p:spPr/>
        <p:txBody>
          <a:bodyPr>
            <a:normAutofit/>
          </a:bodyPr>
          <a:lstStyle/>
          <a:p>
            <a:r>
              <a:rPr lang="en-US" noProof="0" smtClean="0"/>
              <a:t>Teece (1986, 2006):</a:t>
            </a:r>
          </a:p>
          <a:p>
            <a:pPr lvl="1"/>
            <a:r>
              <a:rPr lang="en-US" noProof="0" smtClean="0"/>
              <a:t>1. Competition- protect (TC)</a:t>
            </a:r>
          </a:p>
          <a:p>
            <a:pPr lvl="2"/>
            <a:r>
              <a:rPr lang="en-US" noProof="0" smtClean="0"/>
              <a:t>If uncertainty is high, frequency is low and there is a danger that other companies may capitalize on the invention/idea, keep innovation internal. </a:t>
            </a:r>
          </a:p>
          <a:p>
            <a:pPr lvl="1"/>
            <a:r>
              <a:rPr lang="en-US" noProof="0" smtClean="0"/>
              <a:t>2. Complementarity– control (RBV)</a:t>
            </a:r>
          </a:p>
          <a:p>
            <a:pPr lvl="2"/>
            <a:r>
              <a:rPr lang="en-US" noProof="0" smtClean="0"/>
              <a:t>If other actors/companies have the resources required to commercialize the inovation, try to gain control over these resources. </a:t>
            </a:r>
          </a:p>
          <a:p>
            <a:endParaRPr lang="en-US" noProof="0" smtClean="0"/>
          </a:p>
          <a:p>
            <a:endParaRPr lang="en-US" noProof="0" smtClean="0"/>
          </a:p>
          <a:p>
            <a:endParaRPr lang="en-US" noProof="0" smtClean="0"/>
          </a:p>
          <a:p>
            <a:pPr>
              <a:buNone/>
            </a:pPr>
            <a:endParaRPr lang="en-US" noProof="0" smtClean="0"/>
          </a:p>
          <a:p>
            <a:pPr>
              <a:buNone/>
            </a:pPr>
            <a:endParaRPr lang="en-US" noProof="0" smtClean="0"/>
          </a:p>
          <a:p>
            <a:endParaRPr lang="en-US" noProof="0"/>
          </a:p>
        </p:txBody>
      </p:sp>
      <p:sp>
        <p:nvSpPr>
          <p:cNvPr id="6" name="Slide Number Placeholder 5"/>
          <p:cNvSpPr>
            <a:spLocks noGrp="1"/>
          </p:cNvSpPr>
          <p:nvPr>
            <p:ph type="sldNum" sz="quarter" idx="12"/>
          </p:nvPr>
        </p:nvSpPr>
        <p:spPr/>
        <p:txBody>
          <a:bodyPr/>
          <a:lstStyle/>
          <a:p>
            <a:pPr>
              <a:defRPr/>
            </a:pPr>
            <a:fld id="{FA3D1193-D3DD-493A-8E71-0BD9EADA2FAE}" type="slidenum">
              <a:rPr lang="nb-NO" smtClean="0"/>
              <a:pPr>
                <a:defRPr/>
              </a:pPr>
              <a:t>9</a:t>
            </a:fld>
            <a:endParaRPr lang="nb-NO"/>
          </a:p>
        </p:txBody>
      </p:sp>
      <p:grpSp>
        <p:nvGrpSpPr>
          <p:cNvPr id="10" name="Group 9"/>
          <p:cNvGrpSpPr/>
          <p:nvPr/>
        </p:nvGrpSpPr>
        <p:grpSpPr>
          <a:xfrm>
            <a:off x="971600" y="5013176"/>
            <a:ext cx="6696744" cy="1152128"/>
            <a:chOff x="1043608" y="4437112"/>
            <a:chExt cx="6696744" cy="1152128"/>
          </a:xfrm>
        </p:grpSpPr>
        <p:pic>
          <p:nvPicPr>
            <p:cNvPr id="3074" name="Picture 2"/>
            <p:cNvPicPr>
              <a:picLocks noChangeAspect="1" noChangeArrowheads="1"/>
            </p:cNvPicPr>
            <p:nvPr/>
          </p:nvPicPr>
          <p:blipFill>
            <a:blip r:embed="rId3" cstate="print"/>
            <a:srcRect/>
            <a:stretch>
              <a:fillRect/>
            </a:stretch>
          </p:blipFill>
          <p:spPr bwMode="auto">
            <a:xfrm>
              <a:off x="1043608" y="4437112"/>
              <a:ext cx="6696744" cy="1108209"/>
            </a:xfrm>
            <a:prstGeom prst="rect">
              <a:avLst/>
            </a:prstGeom>
            <a:noFill/>
            <a:ln w="9525">
              <a:noFill/>
              <a:miter lim="800000"/>
              <a:headEnd/>
              <a:tailEnd/>
            </a:ln>
          </p:spPr>
        </p:pic>
        <p:sp>
          <p:nvSpPr>
            <p:cNvPr id="7" name="Rectangle 6"/>
            <p:cNvSpPr/>
            <p:nvPr/>
          </p:nvSpPr>
          <p:spPr>
            <a:xfrm>
              <a:off x="2771800" y="5301208"/>
              <a:ext cx="49685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ctangle 7"/>
            <p:cNvSpPr/>
            <p:nvPr/>
          </p:nvSpPr>
          <p:spPr>
            <a:xfrm>
              <a:off x="6876256" y="5013176"/>
              <a:ext cx="864096" cy="216024"/>
            </a:xfrm>
            <a:prstGeom prst="rect">
              <a:avLst/>
            </a:prstGeom>
            <a:solidFill>
              <a:schemeClr val="accent2">
                <a:lumMod val="60000"/>
                <a:lumOff val="40000"/>
                <a:alpha val="37000"/>
              </a:schemeClr>
            </a:solidFill>
            <a:ln>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p:cNvSpPr/>
            <p:nvPr/>
          </p:nvSpPr>
          <p:spPr>
            <a:xfrm>
              <a:off x="1043608" y="5301208"/>
              <a:ext cx="1728192" cy="216024"/>
            </a:xfrm>
            <a:prstGeom prst="rect">
              <a:avLst/>
            </a:prstGeom>
            <a:solidFill>
              <a:schemeClr val="accent2">
                <a:lumMod val="60000"/>
                <a:lumOff val="40000"/>
                <a:alpha val="37000"/>
              </a:schemeClr>
            </a:solidFill>
            <a:ln>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050" name="Picture 2"/>
          <p:cNvPicPr>
            <a:picLocks noChangeAspect="1" noChangeArrowheads="1"/>
          </p:cNvPicPr>
          <p:nvPr/>
        </p:nvPicPr>
        <p:blipFill>
          <a:blip r:embed="rId4" cstate="print"/>
          <a:srcRect/>
          <a:stretch>
            <a:fillRect/>
          </a:stretch>
        </p:blipFill>
        <p:spPr bwMode="auto">
          <a:xfrm>
            <a:off x="7956376" y="476672"/>
            <a:ext cx="1063210" cy="159772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7092280" y="1016732"/>
            <a:ext cx="949829" cy="1424744"/>
          </a:xfrm>
          <a:prstGeom prst="rect">
            <a:avLst/>
          </a:prstGeom>
          <a:noFill/>
          <a:ln w="9525">
            <a:noFill/>
            <a:miter lim="800000"/>
            <a:headEnd/>
            <a:tailEnd/>
          </a:ln>
        </p:spPr>
      </p:pic>
    </p:spTree>
    <p:extLst>
      <p:ext uri="{BB962C8B-B14F-4D97-AF65-F5344CB8AC3E}">
        <p14:creationId xmlns:p14="http://schemas.microsoft.com/office/powerpoint/2010/main" val="1520897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HH_PowerPointmal_hvit">
  <a:themeElements>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fontScheme name="NHH_hv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H_h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HH_h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HH_h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HH_h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HH_h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HH_h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HH_hv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HH_h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HH_h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HH_h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HH_h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HH_h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HH_PPT_hvit mal">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NHH_PowerPointmal_hvit</Template>
  <TotalTime>11411</TotalTime>
  <Words>1433</Words>
  <Application>Microsoft Macintosh PowerPoint</Application>
  <PresentationFormat>Skjermfremvisning (4:3)</PresentationFormat>
  <Paragraphs>295</Paragraphs>
  <Slides>29</Slides>
  <Notes>17</Notes>
  <HiddenSlides>0</HiddenSlides>
  <MMClips>0</MMClips>
  <ScaleCrop>false</ScaleCrop>
  <HeadingPairs>
    <vt:vector size="4" baseType="variant">
      <vt:variant>
        <vt:lpstr>Tema</vt:lpstr>
      </vt:variant>
      <vt:variant>
        <vt:i4>2</vt:i4>
      </vt:variant>
      <vt:variant>
        <vt:lpstr>Lysbildetitler</vt:lpstr>
      </vt:variant>
      <vt:variant>
        <vt:i4>29</vt:i4>
      </vt:variant>
    </vt:vector>
  </HeadingPairs>
  <TitlesOfParts>
    <vt:vector size="31" baseType="lpstr">
      <vt:lpstr>NHH_PowerPointmal_hvit</vt:lpstr>
      <vt:lpstr>NHH_PPT_hvit mal</vt:lpstr>
      <vt:lpstr>SERVICE INNOVATION</vt:lpstr>
      <vt:lpstr>Content of my part</vt:lpstr>
      <vt:lpstr>Purpose</vt:lpstr>
      <vt:lpstr>6. Open innovation in services</vt:lpstr>
      <vt:lpstr>1. Open innovation ala Chesbrough (2006)</vt:lpstr>
      <vt:lpstr>How new is ”open innovation”?</vt:lpstr>
      <vt:lpstr>PowerPoint-presentasjon</vt:lpstr>
      <vt:lpstr>How new is ”open innovation”?</vt:lpstr>
      <vt:lpstr>Economic/strategy theory</vt:lpstr>
      <vt:lpstr>Open innovation ala Chesbrough (2006)</vt:lpstr>
      <vt:lpstr>Open innovation ala Dahlander (2010)</vt:lpstr>
      <vt:lpstr>More than strategic use of external sources and paths to commercialization</vt:lpstr>
      <vt:lpstr>But where are the customers and consumers, I thought open innovation was all about democratizing innovation? </vt:lpstr>
      <vt:lpstr>The relationship between open innovation and co-creation…</vt:lpstr>
      <vt:lpstr>2. Open innovation and the characteristics of services</vt:lpstr>
      <vt:lpstr>Aas and Pedersen, 2012</vt:lpstr>
      <vt:lpstr>But please…, one of the most successfull examples of open innovation comes from the service industries – OSS…?</vt:lpstr>
      <vt:lpstr>Characteristics of successful open service innovation – open software</vt:lpstr>
      <vt:lpstr>Applying the principles to services</vt:lpstr>
      <vt:lpstr>Applying the principles to services</vt:lpstr>
      <vt:lpstr>Applying the principles to services</vt:lpstr>
      <vt:lpstr>Applying the principles to services</vt:lpstr>
      <vt:lpstr>West and Gallagher, 2006</vt:lpstr>
      <vt:lpstr>West and Gallagher, 2006</vt:lpstr>
      <vt:lpstr>But what about customers – Oliveira and von Hippel (2011)</vt:lpstr>
      <vt:lpstr>But what about customers – Oliveira and von Hippel (2011)</vt:lpstr>
      <vt:lpstr>But what about customers – Oliveira and von Hippel (2011)</vt:lpstr>
      <vt:lpstr>But what about customers – Oliveira and von Hippel (2011)</vt:lpstr>
      <vt:lpstr>Summary</vt:lpstr>
    </vt:vector>
  </TitlesOfParts>
  <Company>Norges Handelshøyskole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s1114</dc:creator>
  <cp:lastModifiedBy>Per Egil Pedersen</cp:lastModifiedBy>
  <cp:revision>403</cp:revision>
  <dcterms:created xsi:type="dcterms:W3CDTF">2012-01-22T10:23:50Z</dcterms:created>
  <dcterms:modified xsi:type="dcterms:W3CDTF">2013-04-14T06:48:53Z</dcterms:modified>
</cp:coreProperties>
</file>